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5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6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7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Ex8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Ex9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58" r:id="rId3"/>
    <p:sldId id="259" r:id="rId4"/>
    <p:sldId id="260" r:id="rId5"/>
    <p:sldId id="261" r:id="rId6"/>
    <p:sldId id="262" r:id="rId7"/>
    <p:sldId id="478" r:id="rId8"/>
    <p:sldId id="276" r:id="rId9"/>
    <p:sldId id="277" r:id="rId10"/>
    <p:sldId id="278" r:id="rId11"/>
    <p:sldId id="360" r:id="rId12"/>
    <p:sldId id="279" r:id="rId13"/>
    <p:sldId id="479" r:id="rId14"/>
    <p:sldId id="480" r:id="rId15"/>
    <p:sldId id="434" r:id="rId16"/>
    <p:sldId id="445" r:id="rId17"/>
    <p:sldId id="443" r:id="rId18"/>
    <p:sldId id="444" r:id="rId19"/>
    <p:sldId id="285" r:id="rId20"/>
    <p:sldId id="286" r:id="rId21"/>
    <p:sldId id="364" r:id="rId22"/>
    <p:sldId id="394" r:id="rId23"/>
    <p:sldId id="393" r:id="rId24"/>
    <p:sldId id="477" r:id="rId25"/>
    <p:sldId id="481" r:id="rId26"/>
    <p:sldId id="484" r:id="rId27"/>
    <p:sldId id="485" r:id="rId28"/>
    <p:sldId id="486" r:id="rId29"/>
    <p:sldId id="487" r:id="rId30"/>
    <p:sldId id="493" r:id="rId31"/>
    <p:sldId id="494" r:id="rId32"/>
    <p:sldId id="483" r:id="rId33"/>
    <p:sldId id="431" r:id="rId34"/>
    <p:sldId id="495" r:id="rId35"/>
    <p:sldId id="496" r:id="rId36"/>
    <p:sldId id="365" r:id="rId37"/>
    <p:sldId id="366" r:id="rId38"/>
    <p:sldId id="361" r:id="rId39"/>
    <p:sldId id="471" r:id="rId40"/>
    <p:sldId id="475" r:id="rId41"/>
    <p:sldId id="476" r:id="rId42"/>
    <p:sldId id="474" r:id="rId43"/>
    <p:sldId id="488" r:id="rId44"/>
    <p:sldId id="498" r:id="rId45"/>
    <p:sldId id="492" r:id="rId46"/>
    <p:sldId id="489" r:id="rId47"/>
    <p:sldId id="490" r:id="rId48"/>
    <p:sldId id="491" r:id="rId49"/>
    <p:sldId id="363" r:id="rId50"/>
    <p:sldId id="497" r:id="rId51"/>
    <p:sldId id="263" r:id="rId52"/>
    <p:sldId id="473" r:id="rId53"/>
    <p:sldId id="36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2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74974" autoAdjust="0"/>
  </p:normalViewPr>
  <p:slideViewPr>
    <p:cSldViewPr snapToGrid="0">
      <p:cViewPr varScale="1">
        <p:scale>
          <a:sx n="97" d="100"/>
          <a:sy n="97" d="100"/>
        </p:scale>
        <p:origin x="102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s135938\Documents\PhD\Conferences\LDAC2022\Data\merged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s135938\Documents\PhD\Conferences\LDAC2022\Data\merged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s135938\Documents\PhD\Conferences\LDAC2022\Data\merged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s135938\Documents\PhD\Conferences\LDAC2022\Data\merged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s135938\Documents\PhD\Conferences\LDAC2022\Data\merged.xlsx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s135938\Documents\PhD\Conferences\LDAC2022\Data\merged.xlsx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s135938\Documents\PhD\Conferences\LDAC2022\Data\merged.xlsx" TargetMode="External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s135938\Documents\PhD\Conferences\LDAC2022\Data\merged.xlsx" TargetMode="External"/></Relationships>
</file>

<file path=ppt/charts/_rels/chartEx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s135938\Documents\PhD\Conferences\LDAC2022\Data\merged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'FI thermal comfort'!$A$2:$A$167</cx:f>
        <cx:lvl ptCount="166">
          <cx:pt idx="0">Uncomfortable</cx:pt>
          <cx:pt idx="1">Uncomfortable</cx:pt>
          <cx:pt idx="2">Uncomfortable</cx:pt>
          <cx:pt idx="3">Uncomfortable</cx:pt>
          <cx:pt idx="4">Uncomfortable</cx:pt>
          <cx:pt idx="5">Uncomfortable</cx:pt>
          <cx:pt idx="6">Uncomfortable</cx:pt>
          <cx:pt idx="7">Uncomfortable</cx:pt>
          <cx:pt idx="8">Uncomfortable</cx:pt>
          <cx:pt idx="9">Comfortable</cx:pt>
          <cx:pt idx="10">Comfortable</cx:pt>
          <cx:pt idx="11">Uncomfortable</cx:pt>
          <cx:pt idx="12">Comfortable</cx:pt>
          <cx:pt idx="13">Comfortable</cx:pt>
          <cx:pt idx="14">Comfortable</cx:pt>
          <cx:pt idx="15">Comfortable</cx:pt>
          <cx:pt idx="16">Comfortable</cx:pt>
          <cx:pt idx="17">Comfortable</cx:pt>
          <cx:pt idx="18">Comfortable</cx:pt>
          <cx:pt idx="19">Comfortable</cx:pt>
          <cx:pt idx="20">Comfortable</cx:pt>
          <cx:pt idx="21">Comfortable</cx:pt>
          <cx:pt idx="22">Comfortable</cx:pt>
          <cx:pt idx="23">Comfortable</cx:pt>
          <cx:pt idx="24">Comfortable</cx:pt>
          <cx:pt idx="25">Comfortable</cx:pt>
          <cx:pt idx="26">Comfortable</cx:pt>
          <cx:pt idx="27">Comfortable</cx:pt>
          <cx:pt idx="28">Comfortable</cx:pt>
          <cx:pt idx="29">Comfortable</cx:pt>
          <cx:pt idx="30">Comfortable</cx:pt>
          <cx:pt idx="31">Comfortable</cx:pt>
          <cx:pt idx="32">Comfortable</cx:pt>
          <cx:pt idx="33">Comfortable</cx:pt>
          <cx:pt idx="34">Comfortable</cx:pt>
          <cx:pt idx="35">Comfortable</cx:pt>
          <cx:pt idx="36">Comfortable</cx:pt>
          <cx:pt idx="37">Comfortable</cx:pt>
          <cx:pt idx="38">Comfortable</cx:pt>
          <cx:pt idx="39">Uncomfortable</cx:pt>
          <cx:pt idx="40">Uncomfortable</cx:pt>
          <cx:pt idx="41">Uncomfortable</cx:pt>
          <cx:pt idx="42">Uncomfortable</cx:pt>
          <cx:pt idx="43">Uncomfortable</cx:pt>
          <cx:pt idx="44">Uncomfortable</cx:pt>
          <cx:pt idx="45">Uncomfortable</cx:pt>
          <cx:pt idx="46">Uncomfortable</cx:pt>
          <cx:pt idx="47">Uncomfortable</cx:pt>
          <cx:pt idx="48">Uncomfortable</cx:pt>
          <cx:pt idx="49">Uncomfortable</cx:pt>
          <cx:pt idx="50">Uncomfortable</cx:pt>
          <cx:pt idx="51">Uncomfortable</cx:pt>
          <cx:pt idx="52">Uncomfortable</cx:pt>
          <cx:pt idx="53">Uncomfortable</cx:pt>
          <cx:pt idx="54">Uncomfortable</cx:pt>
          <cx:pt idx="55">Comfortable</cx:pt>
          <cx:pt idx="56">Comfortable</cx:pt>
          <cx:pt idx="57">Comfortable</cx:pt>
          <cx:pt idx="58">Comfortable</cx:pt>
          <cx:pt idx="59">Comfortable</cx:pt>
          <cx:pt idx="60">Comfortable</cx:pt>
          <cx:pt idx="61">Comfortable</cx:pt>
          <cx:pt idx="62">Comfortable</cx:pt>
          <cx:pt idx="63">Comfortable</cx:pt>
          <cx:pt idx="64">Comfortable</cx:pt>
          <cx:pt idx="65">Comfortable</cx:pt>
          <cx:pt idx="66">Comfortable</cx:pt>
          <cx:pt idx="67">Uncomfortable</cx:pt>
          <cx:pt idx="68">Uncomfortable</cx:pt>
          <cx:pt idx="69">Uncomfortable</cx:pt>
          <cx:pt idx="70">Comfortable</cx:pt>
          <cx:pt idx="71">Comfortable</cx:pt>
          <cx:pt idx="72">Comfortable</cx:pt>
          <cx:pt idx="73">Comfortable</cx:pt>
          <cx:pt idx="74">Comfortable</cx:pt>
          <cx:pt idx="75">Comfortable</cx:pt>
          <cx:pt idx="76">Comfortable</cx:pt>
          <cx:pt idx="77">Comfortable</cx:pt>
          <cx:pt idx="78">Comfortable</cx:pt>
          <cx:pt idx="79">Comfortable</cx:pt>
          <cx:pt idx="80">Comfortable</cx:pt>
          <cx:pt idx="81">Comfortable</cx:pt>
          <cx:pt idx="82">Comfortable</cx:pt>
          <cx:pt idx="83">Comfortable</cx:pt>
          <cx:pt idx="84">Comfortable</cx:pt>
          <cx:pt idx="85">Comfortable</cx:pt>
          <cx:pt idx="86">Comfortable</cx:pt>
          <cx:pt idx="87">Comfortable</cx:pt>
          <cx:pt idx="88">Comfortable</cx:pt>
          <cx:pt idx="89">Comfortable</cx:pt>
          <cx:pt idx="90">Comfortable</cx:pt>
          <cx:pt idx="91">Comfortable</cx:pt>
          <cx:pt idx="92">Comfortable</cx:pt>
          <cx:pt idx="93">Comfortable</cx:pt>
          <cx:pt idx="94">Comfortable</cx:pt>
          <cx:pt idx="95">Comfortable</cx:pt>
          <cx:pt idx="96">Comfortable</cx:pt>
          <cx:pt idx="97">Comfortable</cx:pt>
          <cx:pt idx="98">Comfortable</cx:pt>
          <cx:pt idx="99">Comfortable</cx:pt>
          <cx:pt idx="100">Comfortable</cx:pt>
          <cx:pt idx="101">Comfortable</cx:pt>
          <cx:pt idx="102">Comfortable</cx:pt>
          <cx:pt idx="103">Comfortable</cx:pt>
          <cx:pt idx="104">Comfortable</cx:pt>
          <cx:pt idx="105">Comfortable</cx:pt>
          <cx:pt idx="106">Comfortable</cx:pt>
          <cx:pt idx="107">Comfortable</cx:pt>
          <cx:pt idx="108">Comfortable</cx:pt>
          <cx:pt idx="109">Comfortable</cx:pt>
          <cx:pt idx="110">Comfortable</cx:pt>
          <cx:pt idx="111">Comfortable</cx:pt>
          <cx:pt idx="112">Comfortable</cx:pt>
          <cx:pt idx="113">Comfortable</cx:pt>
          <cx:pt idx="114">Comfortable</cx:pt>
          <cx:pt idx="115">Comfortable</cx:pt>
          <cx:pt idx="116">Comfortable</cx:pt>
          <cx:pt idx="117">Comfortable</cx:pt>
          <cx:pt idx="118">Comfortable</cx:pt>
          <cx:pt idx="119">Comfortable</cx:pt>
          <cx:pt idx="120">Comfortable</cx:pt>
          <cx:pt idx="121">Comfortable</cx:pt>
          <cx:pt idx="122">Comfortable</cx:pt>
          <cx:pt idx="123">Comfortable</cx:pt>
          <cx:pt idx="124">Comfortable</cx:pt>
          <cx:pt idx="125">Comfortable</cx:pt>
          <cx:pt idx="126">Comfortable</cx:pt>
          <cx:pt idx="127">Comfortable</cx:pt>
          <cx:pt idx="128">Comfortable</cx:pt>
          <cx:pt idx="129">Comfortable</cx:pt>
          <cx:pt idx="130">Comfortable</cx:pt>
          <cx:pt idx="131">Comfortable</cx:pt>
          <cx:pt idx="132">Comfortable</cx:pt>
          <cx:pt idx="133">Comfortable</cx:pt>
          <cx:pt idx="134">Comfortable</cx:pt>
          <cx:pt idx="135">Comfortable</cx:pt>
          <cx:pt idx="136">Comfortable</cx:pt>
          <cx:pt idx="137">Comfortable</cx:pt>
          <cx:pt idx="138">Comfortable</cx:pt>
          <cx:pt idx="139">Comfortable</cx:pt>
          <cx:pt idx="140">Comfortable</cx:pt>
          <cx:pt idx="141">Comfortable</cx:pt>
          <cx:pt idx="142">Comfortable</cx:pt>
          <cx:pt idx="143">Comfortable</cx:pt>
          <cx:pt idx="144">Comfortable</cx:pt>
          <cx:pt idx="145">Comfortable</cx:pt>
          <cx:pt idx="146">Comfortable</cx:pt>
          <cx:pt idx="147">Comfortable</cx:pt>
          <cx:pt idx="148">Comfortable</cx:pt>
          <cx:pt idx="149">Uncomfortable</cx:pt>
          <cx:pt idx="150">Uncomfortable</cx:pt>
          <cx:pt idx="151">Uncomfortable</cx:pt>
          <cx:pt idx="152">Uncomfortable</cx:pt>
          <cx:pt idx="153">Uncomfortable</cx:pt>
          <cx:pt idx="154">Uncomfortable</cx:pt>
          <cx:pt idx="155">Uncomfortable</cx:pt>
          <cx:pt idx="156">Uncomfortable</cx:pt>
          <cx:pt idx="157">Uncomfortable</cx:pt>
          <cx:pt idx="158">Comfortable</cx:pt>
          <cx:pt idx="159">Comfortable</cx:pt>
          <cx:pt idx="160">Comfortable</cx:pt>
          <cx:pt idx="161">Comfortable</cx:pt>
          <cx:pt idx="162">Comfortable</cx:pt>
          <cx:pt idx="163">Comfortable</cx:pt>
          <cx:pt idx="164">Comfortable</cx:pt>
          <cx:pt idx="165">Comfortable</cx:pt>
        </cx:lvl>
      </cx:strDim>
      <cx:numDim type="val">
        <cx:f>'FI thermal comfort'!$D$2:$D$167</cx:f>
        <cx:lvl ptCount="166" formatCode="Standaard">
          <cx:pt idx="0">19.300000000000001</cx:pt>
          <cx:pt idx="1">19.300000000000001</cx:pt>
          <cx:pt idx="2">19.300000000000001</cx:pt>
          <cx:pt idx="3">18.600000000000001</cx:pt>
          <cx:pt idx="4">18.600000000000001</cx:pt>
          <cx:pt idx="5">18.600000000000001</cx:pt>
          <cx:pt idx="6">18.600000000000001</cx:pt>
          <cx:pt idx="7">19.600000000000001</cx:pt>
          <cx:pt idx="8">19.600000000000001</cx:pt>
          <cx:pt idx="9">19.300000000000001</cx:pt>
          <cx:pt idx="10">19.300000000000001</cx:pt>
          <cx:pt idx="11">19.199999999999999</cx:pt>
          <cx:pt idx="12">19.199999999999999</cx:pt>
          <cx:pt idx="13">19.199999999999999</cx:pt>
          <cx:pt idx="14">19</cx:pt>
          <cx:pt idx="15">19</cx:pt>
          <cx:pt idx="16">19</cx:pt>
          <cx:pt idx="17">19</cx:pt>
          <cx:pt idx="18">19</cx:pt>
          <cx:pt idx="19">19</cx:pt>
          <cx:pt idx="20">19</cx:pt>
          <cx:pt idx="21">19</cx:pt>
          <cx:pt idx="22">19</cx:pt>
          <cx:pt idx="23">19</cx:pt>
          <cx:pt idx="24">19</cx:pt>
          <cx:pt idx="25">19</cx:pt>
          <cx:pt idx="26">19</cx:pt>
          <cx:pt idx="27">19</cx:pt>
          <cx:pt idx="28">19</cx:pt>
          <cx:pt idx="29">19</cx:pt>
          <cx:pt idx="30">19.100000000000001</cx:pt>
          <cx:pt idx="31">18.899999999999999</cx:pt>
          <cx:pt idx="32">18.899999999999999</cx:pt>
          <cx:pt idx="33">18.899999999999999</cx:pt>
          <cx:pt idx="34">18.899999999999999</cx:pt>
          <cx:pt idx="35">18.300000000000001</cx:pt>
          <cx:pt idx="36">18.600000000000001</cx:pt>
          <cx:pt idx="37">18.600000000000001</cx:pt>
          <cx:pt idx="38">18.600000000000001</cx:pt>
          <cx:pt idx="39">18.5</cx:pt>
          <cx:pt idx="40">18.5</cx:pt>
          <cx:pt idx="41">18.5</cx:pt>
          <cx:pt idx="42">18.5</cx:pt>
          <cx:pt idx="43">18.5</cx:pt>
          <cx:pt idx="44">18.5</cx:pt>
          <cx:pt idx="45">18.5</cx:pt>
          <cx:pt idx="46">18.5</cx:pt>
          <cx:pt idx="47">18.699999999999999</cx:pt>
          <cx:pt idx="48">18.699999999999999</cx:pt>
          <cx:pt idx="49">18.699999999999999</cx:pt>
          <cx:pt idx="50">18.699999999999999</cx:pt>
          <cx:pt idx="51">18.699999999999999</cx:pt>
          <cx:pt idx="52">18.699999999999999</cx:pt>
          <cx:pt idx="53">18.699999999999999</cx:pt>
          <cx:pt idx="54">18.699999999999999</cx:pt>
          <cx:pt idx="55">18.5</cx:pt>
          <cx:pt idx="56">18.5</cx:pt>
          <cx:pt idx="57">18.5</cx:pt>
          <cx:pt idx="58">18.5</cx:pt>
          <cx:pt idx="59">18.5</cx:pt>
          <cx:pt idx="60">18.5</cx:pt>
          <cx:pt idx="61">18.5</cx:pt>
          <cx:pt idx="62">18.5</cx:pt>
          <cx:pt idx="63">18.600000000000001</cx:pt>
          <cx:pt idx="64">18.600000000000001</cx:pt>
          <cx:pt idx="65">18.600000000000001</cx:pt>
          <cx:pt idx="66">18.600000000000001</cx:pt>
          <cx:pt idx="67">18.600000000000001</cx:pt>
          <cx:pt idx="68">18.600000000000001</cx:pt>
          <cx:pt idx="69">18.600000000000001</cx:pt>
          <cx:pt idx="70">18.699999999999999</cx:pt>
          <cx:pt idx="71">18.699999999999999</cx:pt>
          <cx:pt idx="72">18.699999999999999</cx:pt>
          <cx:pt idx="73">18.699999999999999</cx:pt>
          <cx:pt idx="74">18.699999999999999</cx:pt>
          <cx:pt idx="75">18.699999999999999</cx:pt>
          <cx:pt idx="76">18.699999999999999</cx:pt>
          <cx:pt idx="77">18.699999999999999</cx:pt>
          <cx:pt idx="78">18.699999999999999</cx:pt>
          <cx:pt idx="79">18.699999999999999</cx:pt>
          <cx:pt idx="80">18.699999999999999</cx:pt>
          <cx:pt idx="81">18.699999999999999</cx:pt>
          <cx:pt idx="82">18.699999999999999</cx:pt>
          <cx:pt idx="83">18.699999999999999</cx:pt>
          <cx:pt idx="84">18.699999999999999</cx:pt>
          <cx:pt idx="85">18.699999999999999</cx:pt>
          <cx:pt idx="86">18.699999999999999</cx:pt>
          <cx:pt idx="87">18.699999999999999</cx:pt>
          <cx:pt idx="88">18.699999999999999</cx:pt>
          <cx:pt idx="89">18.699999999999999</cx:pt>
          <cx:pt idx="90">18.699999999999999</cx:pt>
          <cx:pt idx="91">18.699999999999999</cx:pt>
          <cx:pt idx="92">18.699999999999999</cx:pt>
          <cx:pt idx="93">18.699999999999999</cx:pt>
          <cx:pt idx="94">18.699999999999999</cx:pt>
          <cx:pt idx="95">18.699999999999999</cx:pt>
          <cx:pt idx="96">18.699999999999999</cx:pt>
          <cx:pt idx="97">18.699999999999999</cx:pt>
          <cx:pt idx="98">18.699999999999999</cx:pt>
          <cx:pt idx="99">18.699999999999999</cx:pt>
          <cx:pt idx="100">18.699999999999999</cx:pt>
          <cx:pt idx="101">18.699999999999999</cx:pt>
          <cx:pt idx="102">18.699999999999999</cx:pt>
          <cx:pt idx="103">18.699999999999999</cx:pt>
          <cx:pt idx="104">18.699999999999999</cx:pt>
          <cx:pt idx="105">18.699999999999999</cx:pt>
          <cx:pt idx="106">18.699999999999999</cx:pt>
          <cx:pt idx="107">18.699999999999999</cx:pt>
          <cx:pt idx="108">18.699999999999999</cx:pt>
          <cx:pt idx="109">18.699999999999999</cx:pt>
          <cx:pt idx="110">18.699999999999999</cx:pt>
          <cx:pt idx="111">18.699999999999999</cx:pt>
          <cx:pt idx="112">18.699999999999999</cx:pt>
          <cx:pt idx="113">18.699999999999999</cx:pt>
          <cx:pt idx="114">18.699999999999999</cx:pt>
          <cx:pt idx="115">18.699999999999999</cx:pt>
          <cx:pt idx="116">18.699999999999999</cx:pt>
          <cx:pt idx="117">18.699999999999999</cx:pt>
          <cx:pt idx="118">18.699999999999999</cx:pt>
          <cx:pt idx="119">18.699999999999999</cx:pt>
          <cx:pt idx="120">18.699999999999999</cx:pt>
          <cx:pt idx="121">18.699999999999999</cx:pt>
          <cx:pt idx="122">18.699999999999999</cx:pt>
          <cx:pt idx="123">18.699999999999999</cx:pt>
          <cx:pt idx="124">18.699999999999999</cx:pt>
          <cx:pt idx="125">18.699999999999999</cx:pt>
          <cx:pt idx="126">18.699999999999999</cx:pt>
          <cx:pt idx="127">18.699999999999999</cx:pt>
          <cx:pt idx="128">18.699999999999999</cx:pt>
          <cx:pt idx="129">18.699999999999999</cx:pt>
          <cx:pt idx="130">18.699999999999999</cx:pt>
          <cx:pt idx="131">18.699999999999999</cx:pt>
          <cx:pt idx="132">18.699999999999999</cx:pt>
          <cx:pt idx="133">18.699999999999999</cx:pt>
          <cx:pt idx="134">18.699999999999999</cx:pt>
          <cx:pt idx="135">18.699999999999999</cx:pt>
          <cx:pt idx="136">18.699999999999999</cx:pt>
          <cx:pt idx="137">18.699999999999999</cx:pt>
          <cx:pt idx="138">18.899999999999999</cx:pt>
          <cx:pt idx="139">18.899999999999999</cx:pt>
          <cx:pt idx="140">18.899999999999999</cx:pt>
          <cx:pt idx="141">18.899999999999999</cx:pt>
          <cx:pt idx="142">19</cx:pt>
          <cx:pt idx="143">19</cx:pt>
          <cx:pt idx="144">19</cx:pt>
          <cx:pt idx="145">19</cx:pt>
          <cx:pt idx="146">19.199999999999999</cx:pt>
          <cx:pt idx="147">19.199999999999999</cx:pt>
          <cx:pt idx="148">19.199999999999999</cx:pt>
          <cx:pt idx="149">19.199999999999999</cx:pt>
          <cx:pt idx="150">19.300000000000001</cx:pt>
          <cx:pt idx="151">19.300000000000001</cx:pt>
          <cx:pt idx="152">19.300000000000001</cx:pt>
          <cx:pt idx="153">19.300000000000001</cx:pt>
          <cx:pt idx="154">19.300000000000001</cx:pt>
          <cx:pt idx="155">19.300000000000001</cx:pt>
          <cx:pt idx="156">19.100000000000001</cx:pt>
          <cx:pt idx="157">19.100000000000001</cx:pt>
          <cx:pt idx="158">19.300000000000001</cx:pt>
          <cx:pt idx="159">19.300000000000001</cx:pt>
          <cx:pt idx="160">19.300000000000001</cx:pt>
          <cx:pt idx="161">19.300000000000001</cx:pt>
          <cx:pt idx="162">18.899999999999999</cx:pt>
          <cx:pt idx="163">18.899999999999999</cx:pt>
          <cx:pt idx="164">18.899999999999999</cx:pt>
          <cx:pt idx="165">18.899999999999999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ysClr val="windowText" lastClr="000000"/>
                </a:solidFill>
              </a:defRPr>
            </a:pPr>
            <a:r>
              <a:rPr lang="nl-NL" sz="1400" b="0" i="0" u="none" strike="noStrike" baseline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nl-NL" sz="1400" b="0" i="0" u="none" strike="noStrike" baseline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rich>
      </cx:tx>
    </cx:title>
    <cx:plotArea>
      <cx:plotAreaRegion>
        <cx:series layoutId="boxWhisker" uniqueId="{E175316B-8615-4610-8950-CDD3D3581582}">
          <cx:tx>
            <cx:txData>
              <cx:f/>
              <cx:v>Temperature</cx:v>
            </cx:txData>
          </cx:tx>
          <cx:spPr>
            <a:solidFill>
              <a:srgbClr val="BF9000"/>
            </a:solidFill>
            <a:ln>
              <a:solidFill>
                <a:srgbClr val="7F6000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nl-NL" sz="900" b="0" i="0" u="none" strike="noStrike" baseline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  <cx:axis id="1">
        <cx:valScaling/>
        <cx:title>
          <cx:tx>
            <cx:txData>
              <cx:v>Temperature [°C]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>
                  <a:solidFill>
                    <a:sysClr val="windowText" lastClr="000000"/>
                  </a:solidFill>
                </a:defRPr>
              </a:pPr>
              <a:r>
                <a:rPr lang="nl-NL" sz="800" b="0" i="0" u="none" strike="noStrike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 [°C]</a:t>
              </a:r>
            </a:p>
          </cx:txPr>
        </cx:title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nl-NL" sz="900" b="0" i="0" u="none" strike="noStrike" baseline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</cx:plotArea>
  </cx:chart>
  <cx:spPr>
    <a:ln>
      <a:noFill/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'FI thermal comfort'!$A$2:$A$167</cx:f>
        <cx:lvl ptCount="166">
          <cx:pt idx="0">Uncomfortable</cx:pt>
          <cx:pt idx="1">Uncomfortable</cx:pt>
          <cx:pt idx="2">Uncomfortable</cx:pt>
          <cx:pt idx="3">Uncomfortable</cx:pt>
          <cx:pt idx="4">Uncomfortable</cx:pt>
          <cx:pt idx="5">Uncomfortable</cx:pt>
          <cx:pt idx="6">Uncomfortable</cx:pt>
          <cx:pt idx="7">Uncomfortable</cx:pt>
          <cx:pt idx="8">Uncomfortable</cx:pt>
          <cx:pt idx="9">Comfortable</cx:pt>
          <cx:pt idx="10">Comfortable</cx:pt>
          <cx:pt idx="11">Uncomfortable</cx:pt>
          <cx:pt idx="12">Comfortable</cx:pt>
          <cx:pt idx="13">Comfortable</cx:pt>
          <cx:pt idx="14">Comfortable</cx:pt>
          <cx:pt idx="15">Comfortable</cx:pt>
          <cx:pt idx="16">Comfortable</cx:pt>
          <cx:pt idx="17">Comfortable</cx:pt>
          <cx:pt idx="18">Comfortable</cx:pt>
          <cx:pt idx="19">Comfortable</cx:pt>
          <cx:pt idx="20">Comfortable</cx:pt>
          <cx:pt idx="21">Comfortable</cx:pt>
          <cx:pt idx="22">Comfortable</cx:pt>
          <cx:pt idx="23">Comfortable</cx:pt>
          <cx:pt idx="24">Comfortable</cx:pt>
          <cx:pt idx="25">Comfortable</cx:pt>
          <cx:pt idx="26">Comfortable</cx:pt>
          <cx:pt idx="27">Comfortable</cx:pt>
          <cx:pt idx="28">Comfortable</cx:pt>
          <cx:pt idx="29">Comfortable</cx:pt>
          <cx:pt idx="30">Comfortable</cx:pt>
          <cx:pt idx="31">Comfortable</cx:pt>
          <cx:pt idx="32">Comfortable</cx:pt>
          <cx:pt idx="33">Comfortable</cx:pt>
          <cx:pt idx="34">Comfortable</cx:pt>
          <cx:pt idx="35">Comfortable</cx:pt>
          <cx:pt idx="36">Comfortable</cx:pt>
          <cx:pt idx="37">Comfortable</cx:pt>
          <cx:pt idx="38">Comfortable</cx:pt>
          <cx:pt idx="39">Uncomfortable</cx:pt>
          <cx:pt idx="40">Uncomfortable</cx:pt>
          <cx:pt idx="41">Uncomfortable</cx:pt>
          <cx:pt idx="42">Uncomfortable</cx:pt>
          <cx:pt idx="43">Uncomfortable</cx:pt>
          <cx:pt idx="44">Uncomfortable</cx:pt>
          <cx:pt idx="45">Uncomfortable</cx:pt>
          <cx:pt idx="46">Uncomfortable</cx:pt>
          <cx:pt idx="47">Uncomfortable</cx:pt>
          <cx:pt idx="48">Uncomfortable</cx:pt>
          <cx:pt idx="49">Uncomfortable</cx:pt>
          <cx:pt idx="50">Uncomfortable</cx:pt>
          <cx:pt idx="51">Uncomfortable</cx:pt>
          <cx:pt idx="52">Uncomfortable</cx:pt>
          <cx:pt idx="53">Uncomfortable</cx:pt>
          <cx:pt idx="54">Uncomfortable</cx:pt>
          <cx:pt idx="55">Comfortable</cx:pt>
          <cx:pt idx="56">Comfortable</cx:pt>
          <cx:pt idx="57">Comfortable</cx:pt>
          <cx:pt idx="58">Comfortable</cx:pt>
          <cx:pt idx="59">Comfortable</cx:pt>
          <cx:pt idx="60">Comfortable</cx:pt>
          <cx:pt idx="61">Comfortable</cx:pt>
          <cx:pt idx="62">Comfortable</cx:pt>
          <cx:pt idx="63">Comfortable</cx:pt>
          <cx:pt idx="64">Comfortable</cx:pt>
          <cx:pt idx="65">Comfortable</cx:pt>
          <cx:pt idx="66">Comfortable</cx:pt>
          <cx:pt idx="67">Uncomfortable</cx:pt>
          <cx:pt idx="68">Uncomfortable</cx:pt>
          <cx:pt idx="69">Uncomfortable</cx:pt>
          <cx:pt idx="70">Comfortable</cx:pt>
          <cx:pt idx="71">Comfortable</cx:pt>
          <cx:pt idx="72">Comfortable</cx:pt>
          <cx:pt idx="73">Comfortable</cx:pt>
          <cx:pt idx="74">Comfortable</cx:pt>
          <cx:pt idx="75">Comfortable</cx:pt>
          <cx:pt idx="76">Comfortable</cx:pt>
          <cx:pt idx="77">Comfortable</cx:pt>
          <cx:pt idx="78">Comfortable</cx:pt>
          <cx:pt idx="79">Comfortable</cx:pt>
          <cx:pt idx="80">Comfortable</cx:pt>
          <cx:pt idx="81">Comfortable</cx:pt>
          <cx:pt idx="82">Comfortable</cx:pt>
          <cx:pt idx="83">Comfortable</cx:pt>
          <cx:pt idx="84">Comfortable</cx:pt>
          <cx:pt idx="85">Comfortable</cx:pt>
          <cx:pt idx="86">Comfortable</cx:pt>
          <cx:pt idx="87">Comfortable</cx:pt>
          <cx:pt idx="88">Comfortable</cx:pt>
          <cx:pt idx="89">Comfortable</cx:pt>
          <cx:pt idx="90">Comfortable</cx:pt>
          <cx:pt idx="91">Comfortable</cx:pt>
          <cx:pt idx="92">Comfortable</cx:pt>
          <cx:pt idx="93">Comfortable</cx:pt>
          <cx:pt idx="94">Comfortable</cx:pt>
          <cx:pt idx="95">Comfortable</cx:pt>
          <cx:pt idx="96">Comfortable</cx:pt>
          <cx:pt idx="97">Comfortable</cx:pt>
          <cx:pt idx="98">Comfortable</cx:pt>
          <cx:pt idx="99">Comfortable</cx:pt>
          <cx:pt idx="100">Comfortable</cx:pt>
          <cx:pt idx="101">Comfortable</cx:pt>
          <cx:pt idx="102">Comfortable</cx:pt>
          <cx:pt idx="103">Comfortable</cx:pt>
          <cx:pt idx="104">Comfortable</cx:pt>
          <cx:pt idx="105">Comfortable</cx:pt>
          <cx:pt idx="106">Comfortable</cx:pt>
          <cx:pt idx="107">Comfortable</cx:pt>
          <cx:pt idx="108">Comfortable</cx:pt>
          <cx:pt idx="109">Comfortable</cx:pt>
          <cx:pt idx="110">Comfortable</cx:pt>
          <cx:pt idx="111">Comfortable</cx:pt>
          <cx:pt idx="112">Comfortable</cx:pt>
          <cx:pt idx="113">Comfortable</cx:pt>
          <cx:pt idx="114">Comfortable</cx:pt>
          <cx:pt idx="115">Comfortable</cx:pt>
          <cx:pt idx="116">Comfortable</cx:pt>
          <cx:pt idx="117">Comfortable</cx:pt>
          <cx:pt idx="118">Comfortable</cx:pt>
          <cx:pt idx="119">Comfortable</cx:pt>
          <cx:pt idx="120">Comfortable</cx:pt>
          <cx:pt idx="121">Comfortable</cx:pt>
          <cx:pt idx="122">Comfortable</cx:pt>
          <cx:pt idx="123">Comfortable</cx:pt>
          <cx:pt idx="124">Comfortable</cx:pt>
          <cx:pt idx="125">Comfortable</cx:pt>
          <cx:pt idx="126">Comfortable</cx:pt>
          <cx:pt idx="127">Comfortable</cx:pt>
          <cx:pt idx="128">Comfortable</cx:pt>
          <cx:pt idx="129">Comfortable</cx:pt>
          <cx:pt idx="130">Comfortable</cx:pt>
          <cx:pt idx="131">Comfortable</cx:pt>
          <cx:pt idx="132">Comfortable</cx:pt>
          <cx:pt idx="133">Comfortable</cx:pt>
          <cx:pt idx="134">Comfortable</cx:pt>
          <cx:pt idx="135">Comfortable</cx:pt>
          <cx:pt idx="136">Comfortable</cx:pt>
          <cx:pt idx="137">Comfortable</cx:pt>
          <cx:pt idx="138">Comfortable</cx:pt>
          <cx:pt idx="139">Comfortable</cx:pt>
          <cx:pt idx="140">Comfortable</cx:pt>
          <cx:pt idx="141">Comfortable</cx:pt>
          <cx:pt idx="142">Comfortable</cx:pt>
          <cx:pt idx="143">Comfortable</cx:pt>
          <cx:pt idx="144">Comfortable</cx:pt>
          <cx:pt idx="145">Comfortable</cx:pt>
          <cx:pt idx="146">Comfortable</cx:pt>
          <cx:pt idx="147">Comfortable</cx:pt>
          <cx:pt idx="148">Comfortable</cx:pt>
          <cx:pt idx="149">Uncomfortable</cx:pt>
          <cx:pt idx="150">Uncomfortable</cx:pt>
          <cx:pt idx="151">Uncomfortable</cx:pt>
          <cx:pt idx="152">Uncomfortable</cx:pt>
          <cx:pt idx="153">Uncomfortable</cx:pt>
          <cx:pt idx="154">Uncomfortable</cx:pt>
          <cx:pt idx="155">Uncomfortable</cx:pt>
          <cx:pt idx="156">Uncomfortable</cx:pt>
          <cx:pt idx="157">Uncomfortable</cx:pt>
          <cx:pt idx="158">Comfortable</cx:pt>
          <cx:pt idx="159">Comfortable</cx:pt>
          <cx:pt idx="160">Comfortable</cx:pt>
          <cx:pt idx="161">Comfortable</cx:pt>
          <cx:pt idx="162">Comfortable</cx:pt>
          <cx:pt idx="163">Comfortable</cx:pt>
          <cx:pt idx="164">Comfortable</cx:pt>
          <cx:pt idx="165">Comfortable</cx:pt>
        </cx:lvl>
      </cx:strDim>
      <cx:numDim type="val">
        <cx:f>'FI thermal comfort'!$C$2:$C$167</cx:f>
        <cx:lvl ptCount="166" formatCode="Standaard">
          <cx:pt idx="0">59.299999999999997</cx:pt>
          <cx:pt idx="1">59.299999999999997</cx:pt>
          <cx:pt idx="2">59.299999999999997</cx:pt>
          <cx:pt idx="3">52.399999999999999</cx:pt>
          <cx:pt idx="4">52.399999999999999</cx:pt>
          <cx:pt idx="5">52.399999999999999</cx:pt>
          <cx:pt idx="6">52.399999999999999</cx:pt>
          <cx:pt idx="7">55.399999999999999</cx:pt>
          <cx:pt idx="8">55.399999999999999</cx:pt>
          <cx:pt idx="9">57.200000000000003</cx:pt>
          <cx:pt idx="10">57.200000000000003</cx:pt>
          <cx:pt idx="11">50.600000000000001</cx:pt>
          <cx:pt idx="12">54.899999999999999</cx:pt>
          <cx:pt idx="13">54.899999999999999</cx:pt>
          <cx:pt idx="14">53.299999999999997</cx:pt>
          <cx:pt idx="15">53.299999999999997</cx:pt>
          <cx:pt idx="16">53.299999999999997</cx:pt>
          <cx:pt idx="17">53.299999999999997</cx:pt>
          <cx:pt idx="18">53.299999999999997</cx:pt>
          <cx:pt idx="19">53.299999999999997</cx:pt>
          <cx:pt idx="20">53.299999999999997</cx:pt>
          <cx:pt idx="21">53.299999999999997</cx:pt>
          <cx:pt idx="22">53.299999999999997</cx:pt>
          <cx:pt idx="23">53.299999999999997</cx:pt>
          <cx:pt idx="24">53.299999999999997</cx:pt>
          <cx:pt idx="25">53.299999999999997</cx:pt>
          <cx:pt idx="26">57</cx:pt>
          <cx:pt idx="27">57</cx:pt>
          <cx:pt idx="28">57</cx:pt>
          <cx:pt idx="29">57</cx:pt>
          <cx:pt idx="30">58.5</cx:pt>
          <cx:pt idx="31">52.799999999999997</cx:pt>
          <cx:pt idx="32">52.799999999999997</cx:pt>
          <cx:pt idx="33">52.799999999999997</cx:pt>
          <cx:pt idx="34">52.799999999999997</cx:pt>
          <cx:pt idx="35">52</cx:pt>
          <cx:pt idx="36">55.600000000000001</cx:pt>
          <cx:pt idx="37">55.600000000000001</cx:pt>
          <cx:pt idx="38">55.600000000000001</cx:pt>
          <cx:pt idx="39">51.100000000000001</cx:pt>
          <cx:pt idx="40">51.100000000000001</cx:pt>
          <cx:pt idx="41">51.100000000000001</cx:pt>
          <cx:pt idx="42">51.100000000000001</cx:pt>
          <cx:pt idx="43">52.799999999999997</cx:pt>
          <cx:pt idx="44">52.799999999999997</cx:pt>
          <cx:pt idx="45">52.799999999999997</cx:pt>
          <cx:pt idx="46">52.799999999999997</cx:pt>
          <cx:pt idx="47">54.200000000000003</cx:pt>
          <cx:pt idx="48">54.200000000000003</cx:pt>
          <cx:pt idx="49">54.200000000000003</cx:pt>
          <cx:pt idx="50">54.200000000000003</cx:pt>
          <cx:pt idx="51">54.200000000000003</cx:pt>
          <cx:pt idx="52">54.200000000000003</cx:pt>
          <cx:pt idx="53">54.200000000000003</cx:pt>
          <cx:pt idx="54">54.200000000000003</cx:pt>
          <cx:pt idx="55">52.799999999999997</cx:pt>
          <cx:pt idx="56">52.799999999999997</cx:pt>
          <cx:pt idx="57">52.799999999999997</cx:pt>
          <cx:pt idx="58">52.799999999999997</cx:pt>
          <cx:pt idx="59">53.100000000000001</cx:pt>
          <cx:pt idx="60">53.100000000000001</cx:pt>
          <cx:pt idx="61">53.100000000000001</cx:pt>
          <cx:pt idx="62">53.100000000000001</cx:pt>
          <cx:pt idx="63">54.399999999999999</cx:pt>
          <cx:pt idx="64">54.399999999999999</cx:pt>
          <cx:pt idx="65">54.399999999999999</cx:pt>
          <cx:pt idx="66">54.399999999999999</cx:pt>
          <cx:pt idx="67">54.700000000000003</cx:pt>
          <cx:pt idx="68">54.700000000000003</cx:pt>
          <cx:pt idx="69">54.700000000000003</cx:pt>
          <cx:pt idx="70">57.399999999999999</cx:pt>
          <cx:pt idx="71">57.399999999999999</cx:pt>
          <cx:pt idx="72">57.399999999999999</cx:pt>
          <cx:pt idx="73">57.399999999999999</cx:pt>
          <cx:pt idx="74">57.399999999999999</cx:pt>
          <cx:pt idx="75">57.399999999999999</cx:pt>
          <cx:pt idx="76">57.399999999999999</cx:pt>
          <cx:pt idx="77">57.399999999999999</cx:pt>
          <cx:pt idx="78">57.399999999999999</cx:pt>
          <cx:pt idx="79">57.399999999999999</cx:pt>
          <cx:pt idx="80">57.399999999999999</cx:pt>
          <cx:pt idx="81">57.399999999999999</cx:pt>
          <cx:pt idx="82">57.399999999999999</cx:pt>
          <cx:pt idx="83">57.399999999999999</cx:pt>
          <cx:pt idx="84">57.399999999999999</cx:pt>
          <cx:pt idx="85">57.399999999999999</cx:pt>
          <cx:pt idx="86">57.399999999999999</cx:pt>
          <cx:pt idx="87">57.399999999999999</cx:pt>
          <cx:pt idx="88">57.399999999999999</cx:pt>
          <cx:pt idx="89">57.399999999999999</cx:pt>
          <cx:pt idx="90">57.399999999999999</cx:pt>
          <cx:pt idx="91">57.399999999999999</cx:pt>
          <cx:pt idx="92">57.399999999999999</cx:pt>
          <cx:pt idx="93">57.399999999999999</cx:pt>
          <cx:pt idx="94">57.399999999999999</cx:pt>
          <cx:pt idx="95">57.399999999999999</cx:pt>
          <cx:pt idx="96">57.399999999999999</cx:pt>
          <cx:pt idx="97">57.399999999999999</cx:pt>
          <cx:pt idx="98">57.399999999999999</cx:pt>
          <cx:pt idx="99">57.399999999999999</cx:pt>
          <cx:pt idx="100">57.399999999999999</cx:pt>
          <cx:pt idx="101">57.399999999999999</cx:pt>
          <cx:pt idx="102">57.399999999999999</cx:pt>
          <cx:pt idx="103">57.399999999999999</cx:pt>
          <cx:pt idx="104">57.399999999999999</cx:pt>
          <cx:pt idx="105">57.399999999999999</cx:pt>
          <cx:pt idx="106">57.399999999999999</cx:pt>
          <cx:pt idx="107">57.399999999999999</cx:pt>
          <cx:pt idx="108">57.399999999999999</cx:pt>
          <cx:pt idx="109">57.399999999999999</cx:pt>
          <cx:pt idx="110">57.399999999999999</cx:pt>
          <cx:pt idx="111">57.399999999999999</cx:pt>
          <cx:pt idx="112">57.399999999999999</cx:pt>
          <cx:pt idx="113">57.399999999999999</cx:pt>
          <cx:pt idx="114">57.399999999999999</cx:pt>
          <cx:pt idx="115">57.399999999999999</cx:pt>
          <cx:pt idx="116">57.399999999999999</cx:pt>
          <cx:pt idx="117">57.399999999999999</cx:pt>
          <cx:pt idx="118">57.399999999999999</cx:pt>
          <cx:pt idx="119">57.399999999999999</cx:pt>
          <cx:pt idx="120">57.399999999999999</cx:pt>
          <cx:pt idx="121">57.399999999999999</cx:pt>
          <cx:pt idx="122">57.399999999999999</cx:pt>
          <cx:pt idx="123">57.399999999999999</cx:pt>
          <cx:pt idx="124">57.399999999999999</cx:pt>
          <cx:pt idx="125">57.399999999999999</cx:pt>
          <cx:pt idx="126">57.399999999999999</cx:pt>
          <cx:pt idx="127">57.399999999999999</cx:pt>
          <cx:pt idx="128">57.399999999999999</cx:pt>
          <cx:pt idx="129">57.399999999999999</cx:pt>
          <cx:pt idx="130">57.399999999999999</cx:pt>
          <cx:pt idx="131">57.399999999999999</cx:pt>
          <cx:pt idx="132">57.399999999999999</cx:pt>
          <cx:pt idx="133">57.399999999999999</cx:pt>
          <cx:pt idx="134">52.899999999999999</cx:pt>
          <cx:pt idx="135">52.899999999999999</cx:pt>
          <cx:pt idx="136">52.899999999999999</cx:pt>
          <cx:pt idx="137">52.899999999999999</cx:pt>
          <cx:pt idx="138">54</cx:pt>
          <cx:pt idx="139">54</cx:pt>
          <cx:pt idx="140">54</cx:pt>
          <cx:pt idx="141">54</cx:pt>
          <cx:pt idx="142">54.5</cx:pt>
          <cx:pt idx="143">54.5</cx:pt>
          <cx:pt idx="144">54.5</cx:pt>
          <cx:pt idx="145">54.5</cx:pt>
          <cx:pt idx="146">56.200000000000003</cx:pt>
          <cx:pt idx="147">56.200000000000003</cx:pt>
          <cx:pt idx="148">56.200000000000003</cx:pt>
          <cx:pt idx="149">56.5</cx:pt>
          <cx:pt idx="150">57.200000000000003</cx:pt>
          <cx:pt idx="151">57.200000000000003</cx:pt>
          <cx:pt idx="152">57.200000000000003</cx:pt>
          <cx:pt idx="153">57.200000000000003</cx:pt>
          <cx:pt idx="154">57.200000000000003</cx:pt>
          <cx:pt idx="155">57.200000000000003</cx:pt>
          <cx:pt idx="156">53.299999999999997</cx:pt>
          <cx:pt idx="157">53.299999999999997</cx:pt>
          <cx:pt idx="158">59</cx:pt>
          <cx:pt idx="159">59</cx:pt>
          <cx:pt idx="160">59</cx:pt>
          <cx:pt idx="161">59</cx:pt>
          <cx:pt idx="162">55.700000000000003</cx:pt>
          <cx:pt idx="163">55.700000000000003</cx:pt>
          <cx:pt idx="164">55.700000000000003</cx:pt>
          <cx:pt idx="165">55.700000000000003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r>
              <a:rPr lang="nl-NL" sz="1400" b="0" i="0" u="none" strike="noStrike" baseline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</a:t>
            </a:r>
            <a:r>
              <a:rPr lang="nl-NL" sz="1400" b="0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b="0" i="0" u="none" strike="noStrike" baseline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humidity</a:t>
            </a:r>
            <a:endParaRPr lang="nl-NL" sz="1400" b="0" i="0" u="none" strike="noStrike" baseline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rich>
      </cx:tx>
    </cx:title>
    <cx:plotArea>
      <cx:plotAreaRegion>
        <cx:series layoutId="boxWhisker" uniqueId="{F1559F18-C6F6-409B-A884-86B37ABEEFED}" formatIdx="1">
          <cx:tx>
            <cx:txData>
              <cx:f/>
              <cx:v>Relative humidity</cx:v>
            </cx:txData>
          </cx:tx>
          <cx:spPr>
            <a:solidFill>
              <a:srgbClr val="BF9000"/>
            </a:solidFill>
            <a:ln>
              <a:solidFill>
                <a:srgbClr val="7F6000"/>
              </a:solidFill>
            </a:ln>
          </cx:spPr>
          <cx:dataId val="0"/>
          <cx:layoutPr>
            <cx:visibility nonoutliers="0"/>
            <cx:statistics quartileMethod="exclusive"/>
          </cx:layoutPr>
        </cx:series>
      </cx:plotAreaRegion>
      <cx:axis id="0">
        <cx:catScaling gapWidth="1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  <cx:axis id="1">
        <cx:valScaling/>
        <cx:title>
          <cx:tx>
            <cx:txData>
              <cx:v>Relative humidity [%]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80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pPr>
              <a:r>
                <a:rPr lang="nl-NL" sz="800" b="0" i="0" u="none" strike="noStrike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Relative humidity [%]</a:t>
              </a:r>
            </a:p>
          </cx:txPr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</cx:plotArea>
  </cx:chart>
  <cx:spPr>
    <a:ln>
      <a:noFill/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'FI thermal comfort'!$A$2:$A$167</cx:f>
        <cx:lvl ptCount="166">
          <cx:pt idx="0">Uncomfortable</cx:pt>
          <cx:pt idx="1">Uncomfortable</cx:pt>
          <cx:pt idx="2">Uncomfortable</cx:pt>
          <cx:pt idx="3">Uncomfortable</cx:pt>
          <cx:pt idx="4">Uncomfortable</cx:pt>
          <cx:pt idx="5">Uncomfortable</cx:pt>
          <cx:pt idx="6">Uncomfortable</cx:pt>
          <cx:pt idx="7">Uncomfortable</cx:pt>
          <cx:pt idx="8">Uncomfortable</cx:pt>
          <cx:pt idx="9">Comfortable</cx:pt>
          <cx:pt idx="10">Comfortable</cx:pt>
          <cx:pt idx="11">Uncomfortable</cx:pt>
          <cx:pt idx="12">Comfortable</cx:pt>
          <cx:pt idx="13">Comfortable</cx:pt>
          <cx:pt idx="14">Comfortable</cx:pt>
          <cx:pt idx="15">Comfortable</cx:pt>
          <cx:pt idx="16">Comfortable</cx:pt>
          <cx:pt idx="17">Comfortable</cx:pt>
          <cx:pt idx="18">Comfortable</cx:pt>
          <cx:pt idx="19">Comfortable</cx:pt>
          <cx:pt idx="20">Comfortable</cx:pt>
          <cx:pt idx="21">Comfortable</cx:pt>
          <cx:pt idx="22">Comfortable</cx:pt>
          <cx:pt idx="23">Comfortable</cx:pt>
          <cx:pt idx="24">Comfortable</cx:pt>
          <cx:pt idx="25">Comfortable</cx:pt>
          <cx:pt idx="26">Comfortable</cx:pt>
          <cx:pt idx="27">Comfortable</cx:pt>
          <cx:pt idx="28">Comfortable</cx:pt>
          <cx:pt idx="29">Comfortable</cx:pt>
          <cx:pt idx="30">Comfortable</cx:pt>
          <cx:pt idx="31">Comfortable</cx:pt>
          <cx:pt idx="32">Comfortable</cx:pt>
          <cx:pt idx="33">Comfortable</cx:pt>
          <cx:pt idx="34">Comfortable</cx:pt>
          <cx:pt idx="35">Comfortable</cx:pt>
          <cx:pt idx="36">Comfortable</cx:pt>
          <cx:pt idx="37">Comfortable</cx:pt>
          <cx:pt idx="38">Comfortable</cx:pt>
          <cx:pt idx="39">Uncomfortable</cx:pt>
          <cx:pt idx="40">Uncomfortable</cx:pt>
          <cx:pt idx="41">Uncomfortable</cx:pt>
          <cx:pt idx="42">Uncomfortable</cx:pt>
          <cx:pt idx="43">Uncomfortable</cx:pt>
          <cx:pt idx="44">Uncomfortable</cx:pt>
          <cx:pt idx="45">Uncomfortable</cx:pt>
          <cx:pt idx="46">Uncomfortable</cx:pt>
          <cx:pt idx="47">Uncomfortable</cx:pt>
          <cx:pt idx="48">Uncomfortable</cx:pt>
          <cx:pt idx="49">Uncomfortable</cx:pt>
          <cx:pt idx="50">Uncomfortable</cx:pt>
          <cx:pt idx="51">Uncomfortable</cx:pt>
          <cx:pt idx="52">Uncomfortable</cx:pt>
          <cx:pt idx="53">Uncomfortable</cx:pt>
          <cx:pt idx="54">Uncomfortable</cx:pt>
          <cx:pt idx="55">Comfortable</cx:pt>
          <cx:pt idx="56">Comfortable</cx:pt>
          <cx:pt idx="57">Comfortable</cx:pt>
          <cx:pt idx="58">Comfortable</cx:pt>
          <cx:pt idx="59">Comfortable</cx:pt>
          <cx:pt idx="60">Comfortable</cx:pt>
          <cx:pt idx="61">Comfortable</cx:pt>
          <cx:pt idx="62">Comfortable</cx:pt>
          <cx:pt idx="63">Comfortable</cx:pt>
          <cx:pt idx="64">Comfortable</cx:pt>
          <cx:pt idx="65">Comfortable</cx:pt>
          <cx:pt idx="66">Comfortable</cx:pt>
          <cx:pt idx="67">Uncomfortable</cx:pt>
          <cx:pt idx="68">Uncomfortable</cx:pt>
          <cx:pt idx="69">Uncomfortable</cx:pt>
          <cx:pt idx="70">Comfortable</cx:pt>
          <cx:pt idx="71">Comfortable</cx:pt>
          <cx:pt idx="72">Comfortable</cx:pt>
          <cx:pt idx="73">Comfortable</cx:pt>
          <cx:pt idx="74">Comfortable</cx:pt>
          <cx:pt idx="75">Comfortable</cx:pt>
          <cx:pt idx="76">Comfortable</cx:pt>
          <cx:pt idx="77">Comfortable</cx:pt>
          <cx:pt idx="78">Comfortable</cx:pt>
          <cx:pt idx="79">Comfortable</cx:pt>
          <cx:pt idx="80">Comfortable</cx:pt>
          <cx:pt idx="81">Comfortable</cx:pt>
          <cx:pt idx="82">Comfortable</cx:pt>
          <cx:pt idx="83">Comfortable</cx:pt>
          <cx:pt idx="84">Comfortable</cx:pt>
          <cx:pt idx="85">Comfortable</cx:pt>
          <cx:pt idx="86">Comfortable</cx:pt>
          <cx:pt idx="87">Comfortable</cx:pt>
          <cx:pt idx="88">Comfortable</cx:pt>
          <cx:pt idx="89">Comfortable</cx:pt>
          <cx:pt idx="90">Comfortable</cx:pt>
          <cx:pt idx="91">Comfortable</cx:pt>
          <cx:pt idx="92">Comfortable</cx:pt>
          <cx:pt idx="93">Comfortable</cx:pt>
          <cx:pt idx="94">Comfortable</cx:pt>
          <cx:pt idx="95">Comfortable</cx:pt>
          <cx:pt idx="96">Comfortable</cx:pt>
          <cx:pt idx="97">Comfortable</cx:pt>
          <cx:pt idx="98">Comfortable</cx:pt>
          <cx:pt idx="99">Comfortable</cx:pt>
          <cx:pt idx="100">Comfortable</cx:pt>
          <cx:pt idx="101">Comfortable</cx:pt>
          <cx:pt idx="102">Comfortable</cx:pt>
          <cx:pt idx="103">Comfortable</cx:pt>
          <cx:pt idx="104">Comfortable</cx:pt>
          <cx:pt idx="105">Comfortable</cx:pt>
          <cx:pt idx="106">Comfortable</cx:pt>
          <cx:pt idx="107">Comfortable</cx:pt>
          <cx:pt idx="108">Comfortable</cx:pt>
          <cx:pt idx="109">Comfortable</cx:pt>
          <cx:pt idx="110">Comfortable</cx:pt>
          <cx:pt idx="111">Comfortable</cx:pt>
          <cx:pt idx="112">Comfortable</cx:pt>
          <cx:pt idx="113">Comfortable</cx:pt>
          <cx:pt idx="114">Comfortable</cx:pt>
          <cx:pt idx="115">Comfortable</cx:pt>
          <cx:pt idx="116">Comfortable</cx:pt>
          <cx:pt idx="117">Comfortable</cx:pt>
          <cx:pt idx="118">Comfortable</cx:pt>
          <cx:pt idx="119">Comfortable</cx:pt>
          <cx:pt idx="120">Comfortable</cx:pt>
          <cx:pt idx="121">Comfortable</cx:pt>
          <cx:pt idx="122">Comfortable</cx:pt>
          <cx:pt idx="123">Comfortable</cx:pt>
          <cx:pt idx="124">Comfortable</cx:pt>
          <cx:pt idx="125">Comfortable</cx:pt>
          <cx:pt idx="126">Comfortable</cx:pt>
          <cx:pt idx="127">Comfortable</cx:pt>
          <cx:pt idx="128">Comfortable</cx:pt>
          <cx:pt idx="129">Comfortable</cx:pt>
          <cx:pt idx="130">Comfortable</cx:pt>
          <cx:pt idx="131">Comfortable</cx:pt>
          <cx:pt idx="132">Comfortable</cx:pt>
          <cx:pt idx="133">Comfortable</cx:pt>
          <cx:pt idx="134">Comfortable</cx:pt>
          <cx:pt idx="135">Comfortable</cx:pt>
          <cx:pt idx="136">Comfortable</cx:pt>
          <cx:pt idx="137">Comfortable</cx:pt>
          <cx:pt idx="138">Comfortable</cx:pt>
          <cx:pt idx="139">Comfortable</cx:pt>
          <cx:pt idx="140">Comfortable</cx:pt>
          <cx:pt idx="141">Comfortable</cx:pt>
          <cx:pt idx="142">Comfortable</cx:pt>
          <cx:pt idx="143">Comfortable</cx:pt>
          <cx:pt idx="144">Comfortable</cx:pt>
          <cx:pt idx="145">Comfortable</cx:pt>
          <cx:pt idx="146">Comfortable</cx:pt>
          <cx:pt idx="147">Comfortable</cx:pt>
          <cx:pt idx="148">Comfortable</cx:pt>
          <cx:pt idx="149">Uncomfortable</cx:pt>
          <cx:pt idx="150">Uncomfortable</cx:pt>
          <cx:pt idx="151">Uncomfortable</cx:pt>
          <cx:pt idx="152">Uncomfortable</cx:pt>
          <cx:pt idx="153">Uncomfortable</cx:pt>
          <cx:pt idx="154">Uncomfortable</cx:pt>
          <cx:pt idx="155">Uncomfortable</cx:pt>
          <cx:pt idx="156">Uncomfortable</cx:pt>
          <cx:pt idx="157">Uncomfortable</cx:pt>
          <cx:pt idx="158">Comfortable</cx:pt>
          <cx:pt idx="159">Comfortable</cx:pt>
          <cx:pt idx="160">Comfortable</cx:pt>
          <cx:pt idx="161">Comfortable</cx:pt>
          <cx:pt idx="162">Comfortable</cx:pt>
          <cx:pt idx="163">Comfortable</cx:pt>
          <cx:pt idx="164">Comfortable</cx:pt>
          <cx:pt idx="165">Comfortable</cx:pt>
        </cx:lvl>
      </cx:strDim>
      <cx:numDim type="val">
        <cx:f>'FI thermal comfort'!$E$2:$E$167</cx:f>
        <cx:lvl ptCount="166" formatCode="Standaard">
          <cx:pt idx="0">78</cx:pt>
          <cx:pt idx="1">78</cx:pt>
          <cx:pt idx="2">78</cx:pt>
          <cx:pt idx="3">84</cx:pt>
          <cx:pt idx="4">84</cx:pt>
          <cx:pt idx="5">84</cx:pt>
          <cx:pt idx="6">84</cx:pt>
          <cx:pt idx="7">80</cx:pt>
          <cx:pt idx="8">79</cx:pt>
          <cx:pt idx="9">80</cx:pt>
          <cx:pt idx="10">80</cx:pt>
          <cx:pt idx="11">81</cx:pt>
          <cx:pt idx="12">85</cx:pt>
          <cx:pt idx="13">86</cx:pt>
          <cx:pt idx="14">95</cx:pt>
          <cx:pt idx="15">93</cx:pt>
          <cx:pt idx="16">94</cx:pt>
          <cx:pt idx="17">94</cx:pt>
          <cx:pt idx="18">94</cx:pt>
          <cx:pt idx="19">94</cx:pt>
          <cx:pt idx="20">95</cx:pt>
          <cx:pt idx="21">93</cx:pt>
          <cx:pt idx="22">94</cx:pt>
          <cx:pt idx="23">94</cx:pt>
          <cx:pt idx="24">94</cx:pt>
          <cx:pt idx="25">94</cx:pt>
          <cx:pt idx="26">87</cx:pt>
          <cx:pt idx="27">88</cx:pt>
          <cx:pt idx="28">85</cx:pt>
          <cx:pt idx="29">83</cx:pt>
          <cx:pt idx="30">84</cx:pt>
          <cx:pt idx="31">78</cx:pt>
          <cx:pt idx="32">74</cx:pt>
          <cx:pt idx="33">74</cx:pt>
          <cx:pt idx="34">74</cx:pt>
          <cx:pt idx="35">88</cx:pt>
          <cx:pt idx="36">83</cx:pt>
          <cx:pt idx="37">84</cx:pt>
          <cx:pt idx="38">85</cx:pt>
          <cx:pt idx="39">84</cx:pt>
          <cx:pt idx="40">84</cx:pt>
          <cx:pt idx="41">83</cx:pt>
          <cx:pt idx="42">80</cx:pt>
          <cx:pt idx="43">79</cx:pt>
          <cx:pt idx="44">79</cx:pt>
          <cx:pt idx="45">80</cx:pt>
          <cx:pt idx="46">85</cx:pt>
          <cx:pt idx="47">80</cx:pt>
          <cx:pt idx="48">79</cx:pt>
          <cx:pt idx="49">79</cx:pt>
          <cx:pt idx="50">79</cx:pt>
          <cx:pt idx="51">80</cx:pt>
          <cx:pt idx="52">79</cx:pt>
          <cx:pt idx="53">79</cx:pt>
          <cx:pt idx="54">79</cx:pt>
          <cx:pt idx="55">81</cx:pt>
          <cx:pt idx="56">81</cx:pt>
          <cx:pt idx="57">82</cx:pt>
          <cx:pt idx="58">81</cx:pt>
          <cx:pt idx="59">85</cx:pt>
          <cx:pt idx="60">86</cx:pt>
          <cx:pt idx="61">85</cx:pt>
          <cx:pt idx="62">86</cx:pt>
          <cx:pt idx="63">92</cx:pt>
          <cx:pt idx="64">93</cx:pt>
          <cx:pt idx="65">94</cx:pt>
          <cx:pt idx="66">96</cx:pt>
          <cx:pt idx="67">81</cx:pt>
          <cx:pt idx="68">81</cx:pt>
          <cx:pt idx="69">82</cx:pt>
          <cx:pt idx="70">94</cx:pt>
          <cx:pt idx="71">94</cx:pt>
          <cx:pt idx="72">93</cx:pt>
          <cx:pt idx="73">93</cx:pt>
          <cx:pt idx="74">91</cx:pt>
          <cx:pt idx="75">91</cx:pt>
          <cx:pt idx="76">94</cx:pt>
          <cx:pt idx="77">94</cx:pt>
          <cx:pt idx="78">94</cx:pt>
          <cx:pt idx="79">94</cx:pt>
          <cx:pt idx="80">93</cx:pt>
          <cx:pt idx="81">93</cx:pt>
          <cx:pt idx="82">91</cx:pt>
          <cx:pt idx="83">91</cx:pt>
          <cx:pt idx="84">94</cx:pt>
          <cx:pt idx="85">94</cx:pt>
          <cx:pt idx="86">94</cx:pt>
          <cx:pt idx="87">94</cx:pt>
          <cx:pt idx="88">93</cx:pt>
          <cx:pt idx="89">93</cx:pt>
          <cx:pt idx="90">91</cx:pt>
          <cx:pt idx="91">91</cx:pt>
          <cx:pt idx="92">94</cx:pt>
          <cx:pt idx="93">94</cx:pt>
          <cx:pt idx="94">94</cx:pt>
          <cx:pt idx="95">94</cx:pt>
          <cx:pt idx="96">93</cx:pt>
          <cx:pt idx="97">93</cx:pt>
          <cx:pt idx="98">91</cx:pt>
          <cx:pt idx="99">91</cx:pt>
          <cx:pt idx="100">94</cx:pt>
          <cx:pt idx="101">94</cx:pt>
          <cx:pt idx="102">94</cx:pt>
          <cx:pt idx="103">94</cx:pt>
          <cx:pt idx="104">93</cx:pt>
          <cx:pt idx="105">93</cx:pt>
          <cx:pt idx="106">91</cx:pt>
          <cx:pt idx="107">91</cx:pt>
          <cx:pt idx="108">94</cx:pt>
          <cx:pt idx="109">94</cx:pt>
          <cx:pt idx="110">94</cx:pt>
          <cx:pt idx="111">94</cx:pt>
          <cx:pt idx="112">93</cx:pt>
          <cx:pt idx="113">93</cx:pt>
          <cx:pt idx="114">91</cx:pt>
          <cx:pt idx="115">91</cx:pt>
          <cx:pt idx="116">94</cx:pt>
          <cx:pt idx="117">94</cx:pt>
          <cx:pt idx="118">94</cx:pt>
          <cx:pt idx="119">94</cx:pt>
          <cx:pt idx="120">93</cx:pt>
          <cx:pt idx="121">93</cx:pt>
          <cx:pt idx="122">91</cx:pt>
          <cx:pt idx="123">91</cx:pt>
          <cx:pt idx="124">94</cx:pt>
          <cx:pt idx="125">94</cx:pt>
          <cx:pt idx="126">94</cx:pt>
          <cx:pt idx="127">94</cx:pt>
          <cx:pt idx="128">93</cx:pt>
          <cx:pt idx="129">93</cx:pt>
          <cx:pt idx="130">91</cx:pt>
          <cx:pt idx="131">91</cx:pt>
          <cx:pt idx="132">94</cx:pt>
          <cx:pt idx="133">94</cx:pt>
          <cx:pt idx="134">90</cx:pt>
          <cx:pt idx="135">92</cx:pt>
          <cx:pt idx="136">92</cx:pt>
          <cx:pt idx="137">90</cx:pt>
          <cx:pt idx="138">72</cx:pt>
          <cx:pt idx="139">73</cx:pt>
          <cx:pt idx="140">74</cx:pt>
          <cx:pt idx="141">74</cx:pt>
          <cx:pt idx="142">73</cx:pt>
          <cx:pt idx="143">73</cx:pt>
          <cx:pt idx="144">74</cx:pt>
          <cx:pt idx="145">75</cx:pt>
          <cx:pt idx="146">82</cx:pt>
          <cx:pt idx="147">81</cx:pt>
          <cx:pt idx="148">78</cx:pt>
          <cx:pt idx="149">77</cx:pt>
          <cx:pt idx="150">78</cx:pt>
          <cx:pt idx="151">77</cx:pt>
          <cx:pt idx="152">80</cx:pt>
          <cx:pt idx="153">78</cx:pt>
          <cx:pt idx="154">77</cx:pt>
          <cx:pt idx="155">80</cx:pt>
          <cx:pt idx="156">82</cx:pt>
          <cx:pt idx="157">88</cx:pt>
          <cx:pt idx="158">92</cx:pt>
          <cx:pt idx="159">90</cx:pt>
          <cx:pt idx="160">85</cx:pt>
          <cx:pt idx="161">86</cx:pt>
          <cx:pt idx="162">80</cx:pt>
          <cx:pt idx="163">80</cx:pt>
          <cx:pt idx="164">81</cx:pt>
          <cx:pt idx="165">81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r>
              <a:rPr lang="nl-NL" sz="1400" b="0" i="0" u="none" strike="noStrike" baseline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</a:t>
            </a:r>
            <a:r>
              <a:rPr lang="nl-NL" sz="1400" b="0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b="0" i="0" u="none" strike="noStrike" baseline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endParaRPr lang="nl-NL" sz="1400" b="0" i="0" u="none" strike="noStrike" baseline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rich>
      </cx:tx>
    </cx:title>
    <cx:plotArea>
      <cx:plotAreaRegion>
        <cx:series layoutId="boxWhisker" uniqueId="{F1559F18-C6F6-409B-A884-86B37ABEEFED}" formatIdx="1">
          <cx:tx>
            <cx:txData>
              <cx:f/>
              <cx:v>Heart rate</cx:v>
            </cx:txData>
          </cx:tx>
          <cx:spPr>
            <a:solidFill>
              <a:srgbClr val="BF9000"/>
            </a:solidFill>
            <a:ln>
              <a:solidFill>
                <a:srgbClr val="7F6000"/>
              </a:solidFill>
            </a:ln>
          </cx:spPr>
          <cx:dataId val="0"/>
          <cx:layoutPr>
            <cx:visibility nonoutliers="0"/>
            <cx:statistics quartileMethod="exclusive"/>
          </cx:layoutPr>
        </cx:series>
      </cx:plotAreaRegion>
      <cx:axis id="0">
        <cx:catScaling gapWidth="1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  <cx:axis id="1">
        <cx:valScaling min="70"/>
        <cx:title>
          <cx:tx>
            <cx:txData>
              <cx:v>Heart rate [bpm]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80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pPr>
              <a:r>
                <a:rPr lang="nl-NL" sz="800" b="0" i="0" u="none" strike="noStrike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Heart rate [bpm]</a:t>
              </a:r>
            </a:p>
          </cx:txPr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</cx:plotArea>
  </cx:chart>
  <cx:spPr>
    <a:ln>
      <a:noFill/>
    </a:ln>
  </cx:spPr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'FI thermal comfort'!$A$2:$A$167</cx:f>
        <cx:lvl ptCount="166">
          <cx:pt idx="0">Uncomfortable</cx:pt>
          <cx:pt idx="1">Uncomfortable</cx:pt>
          <cx:pt idx="2">Uncomfortable</cx:pt>
          <cx:pt idx="3">Uncomfortable</cx:pt>
          <cx:pt idx="4">Uncomfortable</cx:pt>
          <cx:pt idx="5">Uncomfortable</cx:pt>
          <cx:pt idx="6">Uncomfortable</cx:pt>
          <cx:pt idx="7">Uncomfortable</cx:pt>
          <cx:pt idx="8">Uncomfortable</cx:pt>
          <cx:pt idx="9">Comfortable</cx:pt>
          <cx:pt idx="10">Comfortable</cx:pt>
          <cx:pt idx="11">Uncomfortable</cx:pt>
          <cx:pt idx="12">Comfortable</cx:pt>
          <cx:pt idx="13">Comfortable</cx:pt>
          <cx:pt idx="14">Comfortable</cx:pt>
          <cx:pt idx="15">Comfortable</cx:pt>
          <cx:pt idx="16">Comfortable</cx:pt>
          <cx:pt idx="17">Comfortable</cx:pt>
          <cx:pt idx="18">Comfortable</cx:pt>
          <cx:pt idx="19">Comfortable</cx:pt>
          <cx:pt idx="20">Comfortable</cx:pt>
          <cx:pt idx="21">Comfortable</cx:pt>
          <cx:pt idx="22">Comfortable</cx:pt>
          <cx:pt idx="23">Comfortable</cx:pt>
          <cx:pt idx="24">Comfortable</cx:pt>
          <cx:pt idx="25">Comfortable</cx:pt>
          <cx:pt idx="26">Comfortable</cx:pt>
          <cx:pt idx="27">Comfortable</cx:pt>
          <cx:pt idx="28">Comfortable</cx:pt>
          <cx:pt idx="29">Comfortable</cx:pt>
          <cx:pt idx="30">Comfortable</cx:pt>
          <cx:pt idx="31">Comfortable</cx:pt>
          <cx:pt idx="32">Comfortable</cx:pt>
          <cx:pt idx="33">Comfortable</cx:pt>
          <cx:pt idx="34">Comfortable</cx:pt>
          <cx:pt idx="35">Comfortable</cx:pt>
          <cx:pt idx="36">Comfortable</cx:pt>
          <cx:pt idx="37">Comfortable</cx:pt>
          <cx:pt idx="38">Comfortable</cx:pt>
          <cx:pt idx="39">Uncomfortable</cx:pt>
          <cx:pt idx="40">Uncomfortable</cx:pt>
          <cx:pt idx="41">Uncomfortable</cx:pt>
          <cx:pt idx="42">Uncomfortable</cx:pt>
          <cx:pt idx="43">Uncomfortable</cx:pt>
          <cx:pt idx="44">Uncomfortable</cx:pt>
          <cx:pt idx="45">Uncomfortable</cx:pt>
          <cx:pt idx="46">Uncomfortable</cx:pt>
          <cx:pt idx="47">Uncomfortable</cx:pt>
          <cx:pt idx="48">Uncomfortable</cx:pt>
          <cx:pt idx="49">Uncomfortable</cx:pt>
          <cx:pt idx="50">Uncomfortable</cx:pt>
          <cx:pt idx="51">Uncomfortable</cx:pt>
          <cx:pt idx="52">Uncomfortable</cx:pt>
          <cx:pt idx="53">Uncomfortable</cx:pt>
          <cx:pt idx="54">Uncomfortable</cx:pt>
          <cx:pt idx="55">Comfortable</cx:pt>
          <cx:pt idx="56">Comfortable</cx:pt>
          <cx:pt idx="57">Comfortable</cx:pt>
          <cx:pt idx="58">Comfortable</cx:pt>
          <cx:pt idx="59">Comfortable</cx:pt>
          <cx:pt idx="60">Comfortable</cx:pt>
          <cx:pt idx="61">Comfortable</cx:pt>
          <cx:pt idx="62">Comfortable</cx:pt>
          <cx:pt idx="63">Comfortable</cx:pt>
          <cx:pt idx="64">Comfortable</cx:pt>
          <cx:pt idx="65">Comfortable</cx:pt>
          <cx:pt idx="66">Comfortable</cx:pt>
          <cx:pt idx="67">Uncomfortable</cx:pt>
          <cx:pt idx="68">Uncomfortable</cx:pt>
          <cx:pt idx="69">Uncomfortable</cx:pt>
          <cx:pt idx="70">Comfortable</cx:pt>
          <cx:pt idx="71">Comfortable</cx:pt>
          <cx:pt idx="72">Comfortable</cx:pt>
          <cx:pt idx="73">Comfortable</cx:pt>
          <cx:pt idx="74">Comfortable</cx:pt>
          <cx:pt idx="75">Comfortable</cx:pt>
          <cx:pt idx="76">Comfortable</cx:pt>
          <cx:pt idx="77">Comfortable</cx:pt>
          <cx:pt idx="78">Comfortable</cx:pt>
          <cx:pt idx="79">Comfortable</cx:pt>
          <cx:pt idx="80">Comfortable</cx:pt>
          <cx:pt idx="81">Comfortable</cx:pt>
          <cx:pt idx="82">Comfortable</cx:pt>
          <cx:pt idx="83">Comfortable</cx:pt>
          <cx:pt idx="84">Comfortable</cx:pt>
          <cx:pt idx="85">Comfortable</cx:pt>
          <cx:pt idx="86">Comfortable</cx:pt>
          <cx:pt idx="87">Comfortable</cx:pt>
          <cx:pt idx="88">Comfortable</cx:pt>
          <cx:pt idx="89">Comfortable</cx:pt>
          <cx:pt idx="90">Comfortable</cx:pt>
          <cx:pt idx="91">Comfortable</cx:pt>
          <cx:pt idx="92">Comfortable</cx:pt>
          <cx:pt idx="93">Comfortable</cx:pt>
          <cx:pt idx="94">Comfortable</cx:pt>
          <cx:pt idx="95">Comfortable</cx:pt>
          <cx:pt idx="96">Comfortable</cx:pt>
          <cx:pt idx="97">Comfortable</cx:pt>
          <cx:pt idx="98">Comfortable</cx:pt>
          <cx:pt idx="99">Comfortable</cx:pt>
          <cx:pt idx="100">Comfortable</cx:pt>
          <cx:pt idx="101">Comfortable</cx:pt>
          <cx:pt idx="102">Comfortable</cx:pt>
          <cx:pt idx="103">Comfortable</cx:pt>
          <cx:pt idx="104">Comfortable</cx:pt>
          <cx:pt idx="105">Comfortable</cx:pt>
          <cx:pt idx="106">Comfortable</cx:pt>
          <cx:pt idx="107">Comfortable</cx:pt>
          <cx:pt idx="108">Comfortable</cx:pt>
          <cx:pt idx="109">Comfortable</cx:pt>
          <cx:pt idx="110">Comfortable</cx:pt>
          <cx:pt idx="111">Comfortable</cx:pt>
          <cx:pt idx="112">Comfortable</cx:pt>
          <cx:pt idx="113">Comfortable</cx:pt>
          <cx:pt idx="114">Comfortable</cx:pt>
          <cx:pt idx="115">Comfortable</cx:pt>
          <cx:pt idx="116">Comfortable</cx:pt>
          <cx:pt idx="117">Comfortable</cx:pt>
          <cx:pt idx="118">Comfortable</cx:pt>
          <cx:pt idx="119">Comfortable</cx:pt>
          <cx:pt idx="120">Comfortable</cx:pt>
          <cx:pt idx="121">Comfortable</cx:pt>
          <cx:pt idx="122">Comfortable</cx:pt>
          <cx:pt idx="123">Comfortable</cx:pt>
          <cx:pt idx="124">Comfortable</cx:pt>
          <cx:pt idx="125">Comfortable</cx:pt>
          <cx:pt idx="126">Comfortable</cx:pt>
          <cx:pt idx="127">Comfortable</cx:pt>
          <cx:pt idx="128">Comfortable</cx:pt>
          <cx:pt idx="129">Comfortable</cx:pt>
          <cx:pt idx="130">Comfortable</cx:pt>
          <cx:pt idx="131">Comfortable</cx:pt>
          <cx:pt idx="132">Comfortable</cx:pt>
          <cx:pt idx="133">Comfortable</cx:pt>
          <cx:pt idx="134">Comfortable</cx:pt>
          <cx:pt idx="135">Comfortable</cx:pt>
          <cx:pt idx="136">Comfortable</cx:pt>
          <cx:pt idx="137">Comfortable</cx:pt>
          <cx:pt idx="138">Comfortable</cx:pt>
          <cx:pt idx="139">Comfortable</cx:pt>
          <cx:pt idx="140">Comfortable</cx:pt>
          <cx:pt idx="141">Comfortable</cx:pt>
          <cx:pt idx="142">Comfortable</cx:pt>
          <cx:pt idx="143">Comfortable</cx:pt>
          <cx:pt idx="144">Comfortable</cx:pt>
          <cx:pt idx="145">Comfortable</cx:pt>
          <cx:pt idx="146">Comfortable</cx:pt>
          <cx:pt idx="147">Comfortable</cx:pt>
          <cx:pt idx="148">Comfortable</cx:pt>
          <cx:pt idx="149">Uncomfortable</cx:pt>
          <cx:pt idx="150">Uncomfortable</cx:pt>
          <cx:pt idx="151">Uncomfortable</cx:pt>
          <cx:pt idx="152">Uncomfortable</cx:pt>
          <cx:pt idx="153">Uncomfortable</cx:pt>
          <cx:pt idx="154">Uncomfortable</cx:pt>
          <cx:pt idx="155">Uncomfortable</cx:pt>
          <cx:pt idx="156">Uncomfortable</cx:pt>
          <cx:pt idx="157">Uncomfortable</cx:pt>
          <cx:pt idx="158">Comfortable</cx:pt>
          <cx:pt idx="159">Comfortable</cx:pt>
          <cx:pt idx="160">Comfortable</cx:pt>
          <cx:pt idx="161">Comfortable</cx:pt>
          <cx:pt idx="162">Comfortable</cx:pt>
          <cx:pt idx="163">Comfortable</cx:pt>
          <cx:pt idx="164">Comfortable</cx:pt>
          <cx:pt idx="165">Comfortable</cx:pt>
        </cx:lvl>
      </cx:strDim>
      <cx:numDim type="val">
        <cx:f>'FI thermal comfort'!$G$2:$G$167</cx:f>
        <cx:lvl ptCount="166" formatCode="Standaard">
          <cx:pt idx="0">4</cx:pt>
          <cx:pt idx="1">4</cx:pt>
          <cx:pt idx="2">4</cx:pt>
          <cx:pt idx="3">4</cx:pt>
          <cx:pt idx="4">4</cx:pt>
          <cx:pt idx="5">4</cx:pt>
          <cx:pt idx="6">4</cx:pt>
          <cx:pt idx="7">5</cx:pt>
          <cx:pt idx="8">5</cx:pt>
          <cx:pt idx="9">2</cx:pt>
          <cx:pt idx="10">2</cx:pt>
          <cx:pt idx="11">6</cx:pt>
          <cx:pt idx="12">6</cx:pt>
          <cx:pt idx="13">6</cx:pt>
          <cx:pt idx="14">6</cx:pt>
          <cx:pt idx="15">6</cx:pt>
          <cx:pt idx="16">6</cx:pt>
          <cx:pt idx="17">6</cx:pt>
          <cx:pt idx="18">6</cx:pt>
          <cx:pt idx="19">6</cx:pt>
          <cx:pt idx="20">6</cx:pt>
          <cx:pt idx="21">6</cx:pt>
          <cx:pt idx="22">6</cx:pt>
          <cx:pt idx="23">6</cx:pt>
          <cx:pt idx="24">6</cx:pt>
          <cx:pt idx="25">6</cx:pt>
          <cx:pt idx="26">4</cx:pt>
          <cx:pt idx="27">4</cx:pt>
          <cx:pt idx="28">4</cx:pt>
          <cx:pt idx="29">4</cx:pt>
          <cx:pt idx="30">4</cx:pt>
          <cx:pt idx="31">3</cx:pt>
          <cx:pt idx="32">3</cx:pt>
          <cx:pt idx="33">3</cx:pt>
          <cx:pt idx="34">3</cx:pt>
          <cx:pt idx="35">7</cx:pt>
          <cx:pt idx="36">9</cx:pt>
          <cx:pt idx="37">9</cx:pt>
          <cx:pt idx="38">9</cx:pt>
          <cx:pt idx="39">5</cx:pt>
          <cx:pt idx="40">5</cx:pt>
          <cx:pt idx="41">5</cx:pt>
          <cx:pt idx="42">5</cx:pt>
          <cx:pt idx="43">5</cx:pt>
          <cx:pt idx="44">5</cx:pt>
          <cx:pt idx="45">5</cx:pt>
          <cx:pt idx="46">5</cx:pt>
          <cx:pt idx="47">8</cx:pt>
          <cx:pt idx="48">8</cx:pt>
          <cx:pt idx="49">8</cx:pt>
          <cx:pt idx="50">8</cx:pt>
          <cx:pt idx="51">8</cx:pt>
          <cx:pt idx="52">8</cx:pt>
          <cx:pt idx="53">8</cx:pt>
          <cx:pt idx="54">8</cx:pt>
          <cx:pt idx="55">9</cx:pt>
          <cx:pt idx="56">9</cx:pt>
          <cx:pt idx="57">9</cx:pt>
          <cx:pt idx="58">9</cx:pt>
          <cx:pt idx="59">9</cx:pt>
          <cx:pt idx="60">9</cx:pt>
          <cx:pt idx="61">9</cx:pt>
          <cx:pt idx="62">9</cx:pt>
          <cx:pt idx="63">9</cx:pt>
          <cx:pt idx="64">9</cx:pt>
          <cx:pt idx="65">9</cx:pt>
          <cx:pt idx="66">9</cx:pt>
          <cx:pt idx="67">9</cx:pt>
          <cx:pt idx="68">9</cx:pt>
          <cx:pt idx="69">9</cx:pt>
          <cx:pt idx="70">10</cx:pt>
          <cx:pt idx="71">10</cx:pt>
          <cx:pt idx="72">10</cx:pt>
          <cx:pt idx="73">10</cx:pt>
          <cx:pt idx="74">10</cx:pt>
          <cx:pt idx="75">10</cx:pt>
          <cx:pt idx="76">10</cx:pt>
          <cx:pt idx="77">10</cx:pt>
          <cx:pt idx="78">10</cx:pt>
          <cx:pt idx="79">10</cx:pt>
          <cx:pt idx="80">10</cx:pt>
          <cx:pt idx="81">10</cx:pt>
          <cx:pt idx="82">10</cx:pt>
          <cx:pt idx="83">10</cx:pt>
          <cx:pt idx="84">10</cx:pt>
          <cx:pt idx="85">10</cx:pt>
          <cx:pt idx="86">10</cx:pt>
          <cx:pt idx="87">10</cx:pt>
          <cx:pt idx="88">10</cx:pt>
          <cx:pt idx="89">10</cx:pt>
          <cx:pt idx="90">10</cx:pt>
          <cx:pt idx="91">10</cx:pt>
          <cx:pt idx="92">10</cx:pt>
          <cx:pt idx="93">10</cx:pt>
          <cx:pt idx="94">10</cx:pt>
          <cx:pt idx="95">10</cx:pt>
          <cx:pt idx="96">10</cx:pt>
          <cx:pt idx="97">10</cx:pt>
          <cx:pt idx="98">10</cx:pt>
          <cx:pt idx="99">10</cx:pt>
          <cx:pt idx="100">10</cx:pt>
          <cx:pt idx="101">10</cx:pt>
          <cx:pt idx="102">10</cx:pt>
          <cx:pt idx="103">10</cx:pt>
          <cx:pt idx="104">10</cx:pt>
          <cx:pt idx="105">10</cx:pt>
          <cx:pt idx="106">10</cx:pt>
          <cx:pt idx="107">10</cx:pt>
          <cx:pt idx="108">10</cx:pt>
          <cx:pt idx="109">10</cx:pt>
          <cx:pt idx="110">10</cx:pt>
          <cx:pt idx="111">10</cx:pt>
          <cx:pt idx="112">10</cx:pt>
          <cx:pt idx="113">10</cx:pt>
          <cx:pt idx="114">10</cx:pt>
          <cx:pt idx="115">10</cx:pt>
          <cx:pt idx="116">10</cx:pt>
          <cx:pt idx="117">10</cx:pt>
          <cx:pt idx="118">10</cx:pt>
          <cx:pt idx="119">10</cx:pt>
          <cx:pt idx="120">10</cx:pt>
          <cx:pt idx="121">10</cx:pt>
          <cx:pt idx="122">10</cx:pt>
          <cx:pt idx="123">10</cx:pt>
          <cx:pt idx="124">10</cx:pt>
          <cx:pt idx="125">10</cx:pt>
          <cx:pt idx="126">10</cx:pt>
          <cx:pt idx="127">10</cx:pt>
          <cx:pt idx="128">10</cx:pt>
          <cx:pt idx="129">10</cx:pt>
          <cx:pt idx="130">10</cx:pt>
          <cx:pt idx="131">10</cx:pt>
          <cx:pt idx="132">10</cx:pt>
          <cx:pt idx="133">10</cx:pt>
          <cx:pt idx="134">8</cx:pt>
          <cx:pt idx="135">8</cx:pt>
          <cx:pt idx="136">8</cx:pt>
          <cx:pt idx="137">8</cx:pt>
          <cx:pt idx="138">8</cx:pt>
          <cx:pt idx="139">8</cx:pt>
          <cx:pt idx="140">8</cx:pt>
          <cx:pt idx="141">8</cx:pt>
          <cx:pt idx="142">8</cx:pt>
          <cx:pt idx="143">8</cx:pt>
          <cx:pt idx="144">8</cx:pt>
          <cx:pt idx="145">8</cx:pt>
          <cx:pt idx="146">8</cx:pt>
          <cx:pt idx="147">8</cx:pt>
          <cx:pt idx="148">8</cx:pt>
          <cx:pt idx="149">8</cx:pt>
          <cx:pt idx="150">8</cx:pt>
          <cx:pt idx="151">8</cx:pt>
          <cx:pt idx="152">8</cx:pt>
          <cx:pt idx="153">8</cx:pt>
          <cx:pt idx="154">8</cx:pt>
          <cx:pt idx="155">8</cx:pt>
          <cx:pt idx="156">8</cx:pt>
          <cx:pt idx="157">8</cx:pt>
          <cx:pt idx="158">7</cx:pt>
          <cx:pt idx="159">7</cx:pt>
          <cx:pt idx="160">7</cx:pt>
          <cx:pt idx="161">7</cx:pt>
          <cx:pt idx="162">10</cx:pt>
          <cx:pt idx="163">10</cx:pt>
          <cx:pt idx="164">10</cx:pt>
          <cx:pt idx="165">10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r>
              <a:rPr lang="nl-NL" sz="1400" b="0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Outdoor </a:t>
            </a:r>
            <a:r>
              <a:rPr lang="nl-NL" sz="1400" b="0" i="0" u="none" strike="noStrike" baseline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nl-NL" sz="1400" b="0" i="0" u="none" strike="noStrike" baseline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rich>
      </cx:tx>
    </cx:title>
    <cx:plotArea>
      <cx:plotAreaRegion>
        <cx:series layoutId="boxWhisker" uniqueId="{E175316B-8615-4610-8950-CDD3D3581582}">
          <cx:tx>
            <cx:txData>
              <cx:f/>
              <cx:v>Outdoor temperature</cx:v>
            </cx:txData>
          </cx:tx>
          <cx:spPr>
            <a:solidFill>
              <a:srgbClr val="BF9000"/>
            </a:solidFill>
            <a:ln>
              <a:solidFill>
                <a:srgbClr val="7F6000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  <cx:axis id="1">
        <cx:valScaling/>
        <cx:title>
          <cx:tx>
            <cx:txData>
              <cx:v>Temperature [°C]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80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pPr>
              <a:r>
                <a:rPr lang="nl-NL" sz="800" b="0" i="0" u="none" strike="noStrike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 [°C]</a:t>
              </a:r>
            </a:p>
          </cx:txPr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</cx:plotArea>
  </cx:chart>
  <cx:spPr>
    <a:ln>
      <a:noFill/>
    </a:ln>
  </cx:spPr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'FI thermal comfort'!$A$2:$A$167</cx:f>
        <cx:lvl ptCount="166">
          <cx:pt idx="0">Uncomfortable</cx:pt>
          <cx:pt idx="1">Uncomfortable</cx:pt>
          <cx:pt idx="2">Uncomfortable</cx:pt>
          <cx:pt idx="3">Uncomfortable</cx:pt>
          <cx:pt idx="4">Uncomfortable</cx:pt>
          <cx:pt idx="5">Uncomfortable</cx:pt>
          <cx:pt idx="6">Uncomfortable</cx:pt>
          <cx:pt idx="7">Uncomfortable</cx:pt>
          <cx:pt idx="8">Uncomfortable</cx:pt>
          <cx:pt idx="9">Comfortable</cx:pt>
          <cx:pt idx="10">Comfortable</cx:pt>
          <cx:pt idx="11">Uncomfortable</cx:pt>
          <cx:pt idx="12">Comfortable</cx:pt>
          <cx:pt idx="13">Comfortable</cx:pt>
          <cx:pt idx="14">Comfortable</cx:pt>
          <cx:pt idx="15">Comfortable</cx:pt>
          <cx:pt idx="16">Comfortable</cx:pt>
          <cx:pt idx="17">Comfortable</cx:pt>
          <cx:pt idx="18">Comfortable</cx:pt>
          <cx:pt idx="19">Comfortable</cx:pt>
          <cx:pt idx="20">Comfortable</cx:pt>
          <cx:pt idx="21">Comfortable</cx:pt>
          <cx:pt idx="22">Comfortable</cx:pt>
          <cx:pt idx="23">Comfortable</cx:pt>
          <cx:pt idx="24">Comfortable</cx:pt>
          <cx:pt idx="25">Comfortable</cx:pt>
          <cx:pt idx="26">Comfortable</cx:pt>
          <cx:pt idx="27">Comfortable</cx:pt>
          <cx:pt idx="28">Comfortable</cx:pt>
          <cx:pt idx="29">Comfortable</cx:pt>
          <cx:pt idx="30">Comfortable</cx:pt>
          <cx:pt idx="31">Comfortable</cx:pt>
          <cx:pt idx="32">Comfortable</cx:pt>
          <cx:pt idx="33">Comfortable</cx:pt>
          <cx:pt idx="34">Comfortable</cx:pt>
          <cx:pt idx="35">Comfortable</cx:pt>
          <cx:pt idx="36">Comfortable</cx:pt>
          <cx:pt idx="37">Comfortable</cx:pt>
          <cx:pt idx="38">Comfortable</cx:pt>
          <cx:pt idx="39">Uncomfortable</cx:pt>
          <cx:pt idx="40">Uncomfortable</cx:pt>
          <cx:pt idx="41">Uncomfortable</cx:pt>
          <cx:pt idx="42">Uncomfortable</cx:pt>
          <cx:pt idx="43">Uncomfortable</cx:pt>
          <cx:pt idx="44">Uncomfortable</cx:pt>
          <cx:pt idx="45">Uncomfortable</cx:pt>
          <cx:pt idx="46">Uncomfortable</cx:pt>
          <cx:pt idx="47">Uncomfortable</cx:pt>
          <cx:pt idx="48">Uncomfortable</cx:pt>
          <cx:pt idx="49">Uncomfortable</cx:pt>
          <cx:pt idx="50">Uncomfortable</cx:pt>
          <cx:pt idx="51">Uncomfortable</cx:pt>
          <cx:pt idx="52">Uncomfortable</cx:pt>
          <cx:pt idx="53">Uncomfortable</cx:pt>
          <cx:pt idx="54">Uncomfortable</cx:pt>
          <cx:pt idx="55">Comfortable</cx:pt>
          <cx:pt idx="56">Comfortable</cx:pt>
          <cx:pt idx="57">Comfortable</cx:pt>
          <cx:pt idx="58">Comfortable</cx:pt>
          <cx:pt idx="59">Comfortable</cx:pt>
          <cx:pt idx="60">Comfortable</cx:pt>
          <cx:pt idx="61">Comfortable</cx:pt>
          <cx:pt idx="62">Comfortable</cx:pt>
          <cx:pt idx="63">Comfortable</cx:pt>
          <cx:pt idx="64">Comfortable</cx:pt>
          <cx:pt idx="65">Comfortable</cx:pt>
          <cx:pt idx="66">Comfortable</cx:pt>
          <cx:pt idx="67">Uncomfortable</cx:pt>
          <cx:pt idx="68">Uncomfortable</cx:pt>
          <cx:pt idx="69">Uncomfortable</cx:pt>
          <cx:pt idx="70">Comfortable</cx:pt>
          <cx:pt idx="71">Comfortable</cx:pt>
          <cx:pt idx="72">Comfortable</cx:pt>
          <cx:pt idx="73">Comfortable</cx:pt>
          <cx:pt idx="74">Comfortable</cx:pt>
          <cx:pt idx="75">Comfortable</cx:pt>
          <cx:pt idx="76">Comfortable</cx:pt>
          <cx:pt idx="77">Comfortable</cx:pt>
          <cx:pt idx="78">Comfortable</cx:pt>
          <cx:pt idx="79">Comfortable</cx:pt>
          <cx:pt idx="80">Comfortable</cx:pt>
          <cx:pt idx="81">Comfortable</cx:pt>
          <cx:pt idx="82">Comfortable</cx:pt>
          <cx:pt idx="83">Comfortable</cx:pt>
          <cx:pt idx="84">Comfortable</cx:pt>
          <cx:pt idx="85">Comfortable</cx:pt>
          <cx:pt idx="86">Comfortable</cx:pt>
          <cx:pt idx="87">Comfortable</cx:pt>
          <cx:pt idx="88">Comfortable</cx:pt>
          <cx:pt idx="89">Comfortable</cx:pt>
          <cx:pt idx="90">Comfortable</cx:pt>
          <cx:pt idx="91">Comfortable</cx:pt>
          <cx:pt idx="92">Comfortable</cx:pt>
          <cx:pt idx="93">Comfortable</cx:pt>
          <cx:pt idx="94">Comfortable</cx:pt>
          <cx:pt idx="95">Comfortable</cx:pt>
          <cx:pt idx="96">Comfortable</cx:pt>
          <cx:pt idx="97">Comfortable</cx:pt>
          <cx:pt idx="98">Comfortable</cx:pt>
          <cx:pt idx="99">Comfortable</cx:pt>
          <cx:pt idx="100">Comfortable</cx:pt>
          <cx:pt idx="101">Comfortable</cx:pt>
          <cx:pt idx="102">Comfortable</cx:pt>
          <cx:pt idx="103">Comfortable</cx:pt>
          <cx:pt idx="104">Comfortable</cx:pt>
          <cx:pt idx="105">Comfortable</cx:pt>
          <cx:pt idx="106">Comfortable</cx:pt>
          <cx:pt idx="107">Comfortable</cx:pt>
          <cx:pt idx="108">Comfortable</cx:pt>
          <cx:pt idx="109">Comfortable</cx:pt>
          <cx:pt idx="110">Comfortable</cx:pt>
          <cx:pt idx="111">Comfortable</cx:pt>
          <cx:pt idx="112">Comfortable</cx:pt>
          <cx:pt idx="113">Comfortable</cx:pt>
          <cx:pt idx="114">Comfortable</cx:pt>
          <cx:pt idx="115">Comfortable</cx:pt>
          <cx:pt idx="116">Comfortable</cx:pt>
          <cx:pt idx="117">Comfortable</cx:pt>
          <cx:pt idx="118">Comfortable</cx:pt>
          <cx:pt idx="119">Comfortable</cx:pt>
          <cx:pt idx="120">Comfortable</cx:pt>
          <cx:pt idx="121">Comfortable</cx:pt>
          <cx:pt idx="122">Comfortable</cx:pt>
          <cx:pt idx="123">Comfortable</cx:pt>
          <cx:pt idx="124">Comfortable</cx:pt>
          <cx:pt idx="125">Comfortable</cx:pt>
          <cx:pt idx="126">Comfortable</cx:pt>
          <cx:pt idx="127">Comfortable</cx:pt>
          <cx:pt idx="128">Comfortable</cx:pt>
          <cx:pt idx="129">Comfortable</cx:pt>
          <cx:pt idx="130">Comfortable</cx:pt>
          <cx:pt idx="131">Comfortable</cx:pt>
          <cx:pt idx="132">Comfortable</cx:pt>
          <cx:pt idx="133">Comfortable</cx:pt>
          <cx:pt idx="134">Comfortable</cx:pt>
          <cx:pt idx="135">Comfortable</cx:pt>
          <cx:pt idx="136">Comfortable</cx:pt>
          <cx:pt idx="137">Comfortable</cx:pt>
          <cx:pt idx="138">Comfortable</cx:pt>
          <cx:pt idx="139">Comfortable</cx:pt>
          <cx:pt idx="140">Comfortable</cx:pt>
          <cx:pt idx="141">Comfortable</cx:pt>
          <cx:pt idx="142">Comfortable</cx:pt>
          <cx:pt idx="143">Comfortable</cx:pt>
          <cx:pt idx="144">Comfortable</cx:pt>
          <cx:pt idx="145">Comfortable</cx:pt>
          <cx:pt idx="146">Comfortable</cx:pt>
          <cx:pt idx="147">Comfortable</cx:pt>
          <cx:pt idx="148">Comfortable</cx:pt>
          <cx:pt idx="149">Uncomfortable</cx:pt>
          <cx:pt idx="150">Uncomfortable</cx:pt>
          <cx:pt idx="151">Uncomfortable</cx:pt>
          <cx:pt idx="152">Uncomfortable</cx:pt>
          <cx:pt idx="153">Uncomfortable</cx:pt>
          <cx:pt idx="154">Uncomfortable</cx:pt>
          <cx:pt idx="155">Uncomfortable</cx:pt>
          <cx:pt idx="156">Uncomfortable</cx:pt>
          <cx:pt idx="157">Uncomfortable</cx:pt>
          <cx:pt idx="158">Comfortable</cx:pt>
          <cx:pt idx="159">Comfortable</cx:pt>
          <cx:pt idx="160">Comfortable</cx:pt>
          <cx:pt idx="161">Comfortable</cx:pt>
          <cx:pt idx="162">Comfortable</cx:pt>
          <cx:pt idx="163">Comfortable</cx:pt>
          <cx:pt idx="164">Comfortable</cx:pt>
          <cx:pt idx="165">Comfortable</cx:pt>
        </cx:lvl>
      </cx:strDim>
      <cx:numDim type="val">
        <cx:f>'FI thermal comfort'!$H$2:$H$167</cx:f>
        <cx:lvl ptCount="166" formatCode="Standaard">
          <cx:pt idx="0">100</cx:pt>
          <cx:pt idx="1">100</cx:pt>
          <cx:pt idx="2">100</cx:pt>
          <cx:pt idx="3">70</cx:pt>
          <cx:pt idx="4">70</cx:pt>
          <cx:pt idx="5">70</cx:pt>
          <cx:pt idx="6">70</cx:pt>
          <cx:pt idx="7">61</cx:pt>
          <cx:pt idx="8">61</cx:pt>
          <cx:pt idx="9">87</cx:pt>
          <cx:pt idx="10">87</cx:pt>
          <cx:pt idx="11">87</cx:pt>
          <cx:pt idx="12">87</cx:pt>
          <cx:pt idx="13">87</cx:pt>
          <cx:pt idx="14">87</cx:pt>
          <cx:pt idx="15">87</cx:pt>
          <cx:pt idx="16">87</cx:pt>
          <cx:pt idx="17">87</cx:pt>
          <cx:pt idx="18">87</cx:pt>
          <cx:pt idx="19">87</cx:pt>
          <cx:pt idx="20">87</cx:pt>
          <cx:pt idx="21">87</cx:pt>
          <cx:pt idx="22">87</cx:pt>
          <cx:pt idx="23">87</cx:pt>
          <cx:pt idx="24">87</cx:pt>
          <cx:pt idx="25">87</cx:pt>
          <cx:pt idx="26">75</cx:pt>
          <cx:pt idx="27">75</cx:pt>
          <cx:pt idx="28">75</cx:pt>
          <cx:pt idx="29">75</cx:pt>
          <cx:pt idx="30">75</cx:pt>
          <cx:pt idx="31">81</cx:pt>
          <cx:pt idx="32">81</cx:pt>
          <cx:pt idx="33">81</cx:pt>
          <cx:pt idx="34">81</cx:pt>
          <cx:pt idx="35">100</cx:pt>
          <cx:pt idx="36">87</cx:pt>
          <cx:pt idx="37">87</cx:pt>
          <cx:pt idx="38">87</cx:pt>
          <cx:pt idx="39">93</cx:pt>
          <cx:pt idx="40">93</cx:pt>
          <cx:pt idx="41">93</cx:pt>
          <cx:pt idx="42">93</cx:pt>
          <cx:pt idx="43">100</cx:pt>
          <cx:pt idx="44">100</cx:pt>
          <cx:pt idx="45">100</cx:pt>
          <cx:pt idx="46">100</cx:pt>
          <cx:pt idx="47">93</cx:pt>
          <cx:pt idx="48">93</cx:pt>
          <cx:pt idx="49">93</cx:pt>
          <cx:pt idx="50">93</cx:pt>
          <cx:pt idx="51">93</cx:pt>
          <cx:pt idx="52">93</cx:pt>
          <cx:pt idx="53">93</cx:pt>
          <cx:pt idx="54">93</cx:pt>
          <cx:pt idx="55">87</cx:pt>
          <cx:pt idx="56">87</cx:pt>
          <cx:pt idx="57">87</cx:pt>
          <cx:pt idx="58">87</cx:pt>
          <cx:pt idx="59">87</cx:pt>
          <cx:pt idx="60">87</cx:pt>
          <cx:pt idx="61">87</cx:pt>
          <cx:pt idx="62">87</cx:pt>
          <cx:pt idx="63">87</cx:pt>
          <cx:pt idx="64">87</cx:pt>
          <cx:pt idx="65">87</cx:pt>
          <cx:pt idx="66">87</cx:pt>
          <cx:pt idx="67">87</cx:pt>
          <cx:pt idx="68">87</cx:pt>
          <cx:pt idx="69">87</cx:pt>
          <cx:pt idx="70">76</cx:pt>
          <cx:pt idx="71">76</cx:pt>
          <cx:pt idx="72">76</cx:pt>
          <cx:pt idx="73">76</cx:pt>
          <cx:pt idx="74">76</cx:pt>
          <cx:pt idx="75">76</cx:pt>
          <cx:pt idx="76">76</cx:pt>
          <cx:pt idx="77">76</cx:pt>
          <cx:pt idx="78">76</cx:pt>
          <cx:pt idx="79">76</cx:pt>
          <cx:pt idx="80">76</cx:pt>
          <cx:pt idx="81">76</cx:pt>
          <cx:pt idx="82">76</cx:pt>
          <cx:pt idx="83">76</cx:pt>
          <cx:pt idx="84">76</cx:pt>
          <cx:pt idx="85">76</cx:pt>
          <cx:pt idx="86">76</cx:pt>
          <cx:pt idx="87">76</cx:pt>
          <cx:pt idx="88">76</cx:pt>
          <cx:pt idx="89">76</cx:pt>
          <cx:pt idx="90">76</cx:pt>
          <cx:pt idx="91">76</cx:pt>
          <cx:pt idx="92">76</cx:pt>
          <cx:pt idx="93">76</cx:pt>
          <cx:pt idx="94">76</cx:pt>
          <cx:pt idx="95">76</cx:pt>
          <cx:pt idx="96">76</cx:pt>
          <cx:pt idx="97">76</cx:pt>
          <cx:pt idx="98">76</cx:pt>
          <cx:pt idx="99">76</cx:pt>
          <cx:pt idx="100">76</cx:pt>
          <cx:pt idx="101">76</cx:pt>
          <cx:pt idx="102">76</cx:pt>
          <cx:pt idx="103">76</cx:pt>
          <cx:pt idx="104">76</cx:pt>
          <cx:pt idx="105">76</cx:pt>
          <cx:pt idx="106">76</cx:pt>
          <cx:pt idx="107">76</cx:pt>
          <cx:pt idx="108">76</cx:pt>
          <cx:pt idx="109">76</cx:pt>
          <cx:pt idx="110">76</cx:pt>
          <cx:pt idx="111">76</cx:pt>
          <cx:pt idx="112">76</cx:pt>
          <cx:pt idx="113">76</cx:pt>
          <cx:pt idx="114">76</cx:pt>
          <cx:pt idx="115">76</cx:pt>
          <cx:pt idx="116">76</cx:pt>
          <cx:pt idx="117">76</cx:pt>
          <cx:pt idx="118">76</cx:pt>
          <cx:pt idx="119">76</cx:pt>
          <cx:pt idx="120">76</cx:pt>
          <cx:pt idx="121">76</cx:pt>
          <cx:pt idx="122">76</cx:pt>
          <cx:pt idx="123">76</cx:pt>
          <cx:pt idx="124">76</cx:pt>
          <cx:pt idx="125">76</cx:pt>
          <cx:pt idx="126">76</cx:pt>
          <cx:pt idx="127">76</cx:pt>
          <cx:pt idx="128">76</cx:pt>
          <cx:pt idx="129">76</cx:pt>
          <cx:pt idx="130">76</cx:pt>
          <cx:pt idx="131">76</cx:pt>
          <cx:pt idx="132">76</cx:pt>
          <cx:pt idx="133">76</cx:pt>
          <cx:pt idx="134">76</cx:pt>
          <cx:pt idx="135">76</cx:pt>
          <cx:pt idx="136">76</cx:pt>
          <cx:pt idx="137">76</cx:pt>
          <cx:pt idx="138">76</cx:pt>
          <cx:pt idx="139">76</cx:pt>
          <cx:pt idx="140">76</cx:pt>
          <cx:pt idx="141">76</cx:pt>
          <cx:pt idx="142">76</cx:pt>
          <cx:pt idx="143">76</cx:pt>
          <cx:pt idx="144">76</cx:pt>
          <cx:pt idx="145">76</cx:pt>
          <cx:pt idx="146">76</cx:pt>
          <cx:pt idx="147">76</cx:pt>
          <cx:pt idx="148">76</cx:pt>
          <cx:pt idx="149">76</cx:pt>
          <cx:pt idx="150">76</cx:pt>
          <cx:pt idx="151">76</cx:pt>
          <cx:pt idx="152">76</cx:pt>
          <cx:pt idx="153">76</cx:pt>
          <cx:pt idx="154">76</cx:pt>
          <cx:pt idx="155">76</cx:pt>
          <cx:pt idx="156">82</cx:pt>
          <cx:pt idx="157">82</cx:pt>
          <cx:pt idx="158">93</cx:pt>
          <cx:pt idx="159">93</cx:pt>
          <cx:pt idx="160">93</cx:pt>
          <cx:pt idx="161">93</cx:pt>
          <cx:pt idx="162">88</cx:pt>
          <cx:pt idx="163">88</cx:pt>
          <cx:pt idx="164">88</cx:pt>
          <cx:pt idx="165">88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r>
              <a:rPr lang="nl-NL" sz="1400" b="0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Outdoor rel. </a:t>
            </a:r>
            <a:r>
              <a:rPr lang="nl-NL" sz="1400" b="0" i="0" u="none" strike="noStrike" baseline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humidity</a:t>
            </a:r>
            <a:endParaRPr lang="nl-NL" sz="1400" b="0" i="0" u="none" strike="noStrike" baseline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rich>
      </cx:tx>
    </cx:title>
    <cx:plotArea>
      <cx:plotAreaRegion>
        <cx:series layoutId="boxWhisker" uniqueId="{E175316B-8615-4610-8950-CDD3D3581582}">
          <cx:tx>
            <cx:txData>
              <cx:f/>
              <cx:v>Outdoor relative humidity</cx:v>
            </cx:txData>
          </cx:tx>
          <cx:spPr>
            <a:solidFill>
              <a:srgbClr val="BF9000"/>
            </a:solidFill>
            <a:ln>
              <a:solidFill>
                <a:srgbClr val="7F6000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spPr>
          <a:ln>
            <a:noFill/>
          </a:ln>
        </cx:spPr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rtl="0">
                  <a:defRPr sz="8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nl-NL" sz="800" b="0" i="0" baseline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humidity [%]</a:t>
                </a:r>
                <a:endParaRPr lang="en-NL" sz="80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</cx:plotArea>
  </cx:chart>
  <cx:spPr>
    <a:ln>
      <a:noFill/>
    </a:ln>
  </cx:spPr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'FI thermal comfort'!$A$2:$A$167</cx:f>
        <cx:lvl ptCount="166">
          <cx:pt idx="0">Uncomfortable</cx:pt>
          <cx:pt idx="1">Uncomfortable</cx:pt>
          <cx:pt idx="2">Uncomfortable</cx:pt>
          <cx:pt idx="3">Uncomfortable</cx:pt>
          <cx:pt idx="4">Uncomfortable</cx:pt>
          <cx:pt idx="5">Uncomfortable</cx:pt>
          <cx:pt idx="6">Uncomfortable</cx:pt>
          <cx:pt idx="7">Uncomfortable</cx:pt>
          <cx:pt idx="8">Uncomfortable</cx:pt>
          <cx:pt idx="9">Comfortable</cx:pt>
          <cx:pt idx="10">Comfortable</cx:pt>
          <cx:pt idx="11">Uncomfortable</cx:pt>
          <cx:pt idx="12">Comfortable</cx:pt>
          <cx:pt idx="13">Comfortable</cx:pt>
          <cx:pt idx="14">Comfortable</cx:pt>
          <cx:pt idx="15">Comfortable</cx:pt>
          <cx:pt idx="16">Comfortable</cx:pt>
          <cx:pt idx="17">Comfortable</cx:pt>
          <cx:pt idx="18">Comfortable</cx:pt>
          <cx:pt idx="19">Comfortable</cx:pt>
          <cx:pt idx="20">Comfortable</cx:pt>
          <cx:pt idx="21">Comfortable</cx:pt>
          <cx:pt idx="22">Comfortable</cx:pt>
          <cx:pt idx="23">Comfortable</cx:pt>
          <cx:pt idx="24">Comfortable</cx:pt>
          <cx:pt idx="25">Comfortable</cx:pt>
          <cx:pt idx="26">Comfortable</cx:pt>
          <cx:pt idx="27">Comfortable</cx:pt>
          <cx:pt idx="28">Comfortable</cx:pt>
          <cx:pt idx="29">Comfortable</cx:pt>
          <cx:pt idx="30">Comfortable</cx:pt>
          <cx:pt idx="31">Comfortable</cx:pt>
          <cx:pt idx="32">Comfortable</cx:pt>
          <cx:pt idx="33">Comfortable</cx:pt>
          <cx:pt idx="34">Comfortable</cx:pt>
          <cx:pt idx="35">Comfortable</cx:pt>
          <cx:pt idx="36">Comfortable</cx:pt>
          <cx:pt idx="37">Comfortable</cx:pt>
          <cx:pt idx="38">Comfortable</cx:pt>
          <cx:pt idx="39">Uncomfortable</cx:pt>
          <cx:pt idx="40">Uncomfortable</cx:pt>
          <cx:pt idx="41">Uncomfortable</cx:pt>
          <cx:pt idx="42">Uncomfortable</cx:pt>
          <cx:pt idx="43">Uncomfortable</cx:pt>
          <cx:pt idx="44">Uncomfortable</cx:pt>
          <cx:pt idx="45">Uncomfortable</cx:pt>
          <cx:pt idx="46">Uncomfortable</cx:pt>
          <cx:pt idx="47">Uncomfortable</cx:pt>
          <cx:pt idx="48">Uncomfortable</cx:pt>
          <cx:pt idx="49">Uncomfortable</cx:pt>
          <cx:pt idx="50">Uncomfortable</cx:pt>
          <cx:pt idx="51">Uncomfortable</cx:pt>
          <cx:pt idx="52">Uncomfortable</cx:pt>
          <cx:pt idx="53">Uncomfortable</cx:pt>
          <cx:pt idx="54">Uncomfortable</cx:pt>
          <cx:pt idx="55">Comfortable</cx:pt>
          <cx:pt idx="56">Comfortable</cx:pt>
          <cx:pt idx="57">Comfortable</cx:pt>
          <cx:pt idx="58">Comfortable</cx:pt>
          <cx:pt idx="59">Comfortable</cx:pt>
          <cx:pt idx="60">Comfortable</cx:pt>
          <cx:pt idx="61">Comfortable</cx:pt>
          <cx:pt idx="62">Comfortable</cx:pt>
          <cx:pt idx="63">Comfortable</cx:pt>
          <cx:pt idx="64">Comfortable</cx:pt>
          <cx:pt idx="65">Comfortable</cx:pt>
          <cx:pt idx="66">Comfortable</cx:pt>
          <cx:pt idx="67">Uncomfortable</cx:pt>
          <cx:pt idx="68">Uncomfortable</cx:pt>
          <cx:pt idx="69">Uncomfortable</cx:pt>
          <cx:pt idx="70">Comfortable</cx:pt>
          <cx:pt idx="71">Comfortable</cx:pt>
          <cx:pt idx="72">Comfortable</cx:pt>
          <cx:pt idx="73">Comfortable</cx:pt>
          <cx:pt idx="74">Comfortable</cx:pt>
          <cx:pt idx="75">Comfortable</cx:pt>
          <cx:pt idx="76">Comfortable</cx:pt>
          <cx:pt idx="77">Comfortable</cx:pt>
          <cx:pt idx="78">Comfortable</cx:pt>
          <cx:pt idx="79">Comfortable</cx:pt>
          <cx:pt idx="80">Comfortable</cx:pt>
          <cx:pt idx="81">Comfortable</cx:pt>
          <cx:pt idx="82">Comfortable</cx:pt>
          <cx:pt idx="83">Comfortable</cx:pt>
          <cx:pt idx="84">Comfortable</cx:pt>
          <cx:pt idx="85">Comfortable</cx:pt>
          <cx:pt idx="86">Comfortable</cx:pt>
          <cx:pt idx="87">Comfortable</cx:pt>
          <cx:pt idx="88">Comfortable</cx:pt>
          <cx:pt idx="89">Comfortable</cx:pt>
          <cx:pt idx="90">Comfortable</cx:pt>
          <cx:pt idx="91">Comfortable</cx:pt>
          <cx:pt idx="92">Comfortable</cx:pt>
          <cx:pt idx="93">Comfortable</cx:pt>
          <cx:pt idx="94">Comfortable</cx:pt>
          <cx:pt idx="95">Comfortable</cx:pt>
          <cx:pt idx="96">Comfortable</cx:pt>
          <cx:pt idx="97">Comfortable</cx:pt>
          <cx:pt idx="98">Comfortable</cx:pt>
          <cx:pt idx="99">Comfortable</cx:pt>
          <cx:pt idx="100">Comfortable</cx:pt>
          <cx:pt idx="101">Comfortable</cx:pt>
          <cx:pt idx="102">Comfortable</cx:pt>
          <cx:pt idx="103">Comfortable</cx:pt>
          <cx:pt idx="104">Comfortable</cx:pt>
          <cx:pt idx="105">Comfortable</cx:pt>
          <cx:pt idx="106">Comfortable</cx:pt>
          <cx:pt idx="107">Comfortable</cx:pt>
          <cx:pt idx="108">Comfortable</cx:pt>
          <cx:pt idx="109">Comfortable</cx:pt>
          <cx:pt idx="110">Comfortable</cx:pt>
          <cx:pt idx="111">Comfortable</cx:pt>
          <cx:pt idx="112">Comfortable</cx:pt>
          <cx:pt idx="113">Comfortable</cx:pt>
          <cx:pt idx="114">Comfortable</cx:pt>
          <cx:pt idx="115">Comfortable</cx:pt>
          <cx:pt idx="116">Comfortable</cx:pt>
          <cx:pt idx="117">Comfortable</cx:pt>
          <cx:pt idx="118">Comfortable</cx:pt>
          <cx:pt idx="119">Comfortable</cx:pt>
          <cx:pt idx="120">Comfortable</cx:pt>
          <cx:pt idx="121">Comfortable</cx:pt>
          <cx:pt idx="122">Comfortable</cx:pt>
          <cx:pt idx="123">Comfortable</cx:pt>
          <cx:pt idx="124">Comfortable</cx:pt>
          <cx:pt idx="125">Comfortable</cx:pt>
          <cx:pt idx="126">Comfortable</cx:pt>
          <cx:pt idx="127">Comfortable</cx:pt>
          <cx:pt idx="128">Comfortable</cx:pt>
          <cx:pt idx="129">Comfortable</cx:pt>
          <cx:pt idx="130">Comfortable</cx:pt>
          <cx:pt idx="131">Comfortable</cx:pt>
          <cx:pt idx="132">Comfortable</cx:pt>
          <cx:pt idx="133">Comfortable</cx:pt>
          <cx:pt idx="134">Comfortable</cx:pt>
          <cx:pt idx="135">Comfortable</cx:pt>
          <cx:pt idx="136">Comfortable</cx:pt>
          <cx:pt idx="137">Comfortable</cx:pt>
          <cx:pt idx="138">Comfortable</cx:pt>
          <cx:pt idx="139">Comfortable</cx:pt>
          <cx:pt idx="140">Comfortable</cx:pt>
          <cx:pt idx="141">Comfortable</cx:pt>
          <cx:pt idx="142">Comfortable</cx:pt>
          <cx:pt idx="143">Comfortable</cx:pt>
          <cx:pt idx="144">Comfortable</cx:pt>
          <cx:pt idx="145">Comfortable</cx:pt>
          <cx:pt idx="146">Comfortable</cx:pt>
          <cx:pt idx="147">Comfortable</cx:pt>
          <cx:pt idx="148">Comfortable</cx:pt>
          <cx:pt idx="149">Uncomfortable</cx:pt>
          <cx:pt idx="150">Uncomfortable</cx:pt>
          <cx:pt idx="151">Uncomfortable</cx:pt>
          <cx:pt idx="152">Uncomfortable</cx:pt>
          <cx:pt idx="153">Uncomfortable</cx:pt>
          <cx:pt idx="154">Uncomfortable</cx:pt>
          <cx:pt idx="155">Uncomfortable</cx:pt>
          <cx:pt idx="156">Uncomfortable</cx:pt>
          <cx:pt idx="157">Uncomfortable</cx:pt>
          <cx:pt idx="158">Comfortable</cx:pt>
          <cx:pt idx="159">Comfortable</cx:pt>
          <cx:pt idx="160">Comfortable</cx:pt>
          <cx:pt idx="161">Comfortable</cx:pt>
          <cx:pt idx="162">Comfortable</cx:pt>
          <cx:pt idx="163">Comfortable</cx:pt>
          <cx:pt idx="164">Comfortable</cx:pt>
          <cx:pt idx="165">Comfortable</cx:pt>
        </cx:lvl>
      </cx:strDim>
      <cx:numDim type="val">
        <cx:f>'FI thermal comfort'!$J$2:$J$167</cx:f>
        <cx:lvl ptCount="166" formatCode="uu:mm:ss">
          <cx:pt idx="0">0.73541666666666661</cx:pt>
          <cx:pt idx="1">0.73541666666666661</cx:pt>
          <cx:pt idx="2">0.73541666666666661</cx:pt>
          <cx:pt idx="3">0.38194444444444442</cx:pt>
          <cx:pt idx="4">0.38194444444444442</cx:pt>
          <cx:pt idx="5">0.38194444444444442</cx:pt>
          <cx:pt idx="6">0.38194444444444442</cx:pt>
          <cx:pt idx="7">0.55138888888888882</cx:pt>
          <cx:pt idx="8">0.55138888888888882</cx:pt>
          <cx:pt idx="9">0.78541666666666676</cx:pt>
          <cx:pt idx="10">0.78541666666666676</cx:pt>
          <cx:pt idx="11">0.59236111111111112</cx:pt>
          <cx:pt idx="12">0.70763888888888893</cx:pt>
          <cx:pt idx="13">0.70763888888888893</cx:pt>
          <cx:pt idx="14">0.71805555555555556</cx:pt>
          <cx:pt idx="15">0.71805555555555556</cx:pt>
          <cx:pt idx="16">0.71805555555555556</cx:pt>
          <cx:pt idx="17">0.71805555555555556</cx:pt>
          <cx:pt idx="18">0.71805555555555556</cx:pt>
          <cx:pt idx="19">0.71805555555555556</cx:pt>
          <cx:pt idx="20">0.71805555555555556</cx:pt>
          <cx:pt idx="21">0.71805555555555556</cx:pt>
          <cx:pt idx="22">0.71805555555555556</cx:pt>
          <cx:pt idx="23">0.71805555555555556</cx:pt>
          <cx:pt idx="24">0.71805555555555556</cx:pt>
          <cx:pt idx="25">0.71805555555555556</cx:pt>
          <cx:pt idx="26">0.58472222222222225</cx:pt>
          <cx:pt idx="27">0.58472222222222225</cx:pt>
          <cx:pt idx="28">0.58472222222222225</cx:pt>
          <cx:pt idx="29">0.58472222222222225</cx:pt>
          <cx:pt idx="30">0.67152777777777783</cx:pt>
          <cx:pt idx="31">0.9194444444444444</cx:pt>
          <cx:pt idx="32">0.9194444444444444</cx:pt>
          <cx:pt idx="33">0.9194444444444444</cx:pt>
          <cx:pt idx="34">0.9194444444444444</cx:pt>
          <cx:pt idx="35">0.5708333333333333</cx:pt>
          <cx:pt idx="36">0.67013888888888884</cx:pt>
          <cx:pt idx="37">0.67013888888888884</cx:pt>
          <cx:pt idx="38">0.67013888888888884</cx:pt>
          <cx:pt idx="39">0.4368055555555555</cx:pt>
          <cx:pt idx="40">0.4368055555555555</cx:pt>
          <cx:pt idx="41">0.4368055555555555</cx:pt>
          <cx:pt idx="42">0.4368055555555555</cx:pt>
          <cx:pt idx="43">0.47569444444444442</cx:pt>
          <cx:pt idx="44">0.47569444444444442</cx:pt>
          <cx:pt idx="45">0.47569444444444442</cx:pt>
          <cx:pt idx="46">0.47569444444444442</cx:pt>
          <cx:pt idx="47">0.56597222222222221</cx:pt>
          <cx:pt idx="48">0.56597222222222221</cx:pt>
          <cx:pt idx="49">0.56597222222222221</cx:pt>
          <cx:pt idx="50">0.56597222222222221</cx:pt>
          <cx:pt idx="51">0.56597222222222221</cx:pt>
          <cx:pt idx="52">0.56597222222222221</cx:pt>
          <cx:pt idx="53">0.56597222222222221</cx:pt>
          <cx:pt idx="54">0.56597222222222221</cx:pt>
          <cx:pt idx="55">0.61111111111111105</cx:pt>
          <cx:pt idx="56">0.61111111111111105</cx:pt>
          <cx:pt idx="57">0.61111111111111105</cx:pt>
          <cx:pt idx="58">0.61111111111111105</cx:pt>
          <cx:pt idx="59">0.61527777777777781</cx:pt>
          <cx:pt idx="60">0.61527777777777781</cx:pt>
          <cx:pt idx="61">0.61527777777777781</cx:pt>
          <cx:pt idx="62">0.61527777777777781</cx:pt>
          <cx:pt idx="63">0.64097222222222217</cx:pt>
          <cx:pt idx="64">0.64097222222222217</cx:pt>
          <cx:pt idx="65">0.64097222222222217</cx:pt>
          <cx:pt idx="66">0.64097222222222217</cx:pt>
          <cx:pt idx="67">0.65416666666666667</cx:pt>
          <cx:pt idx="68">0.65416666666666667</cx:pt>
          <cx:pt idx="69">0.65416666666666667</cx:pt>
          <cx:pt idx="70">0.7416666666666667</cx:pt>
          <cx:pt idx="71">0.7416666666666667</cx:pt>
          <cx:pt idx="72">0.7416666666666667</cx:pt>
          <cx:pt idx="73">0.7416666666666667</cx:pt>
          <cx:pt idx="74">0.7416666666666667</cx:pt>
          <cx:pt idx="75">0.7416666666666667</cx:pt>
          <cx:pt idx="76">0.7416666666666667</cx:pt>
          <cx:pt idx="77">0.7416666666666667</cx:pt>
          <cx:pt idx="78">0.7416666666666667</cx:pt>
          <cx:pt idx="79">0.7416666666666667</cx:pt>
          <cx:pt idx="80">0.7416666666666667</cx:pt>
          <cx:pt idx="81">0.7416666666666667</cx:pt>
          <cx:pt idx="82">0.7416666666666667</cx:pt>
          <cx:pt idx="83">0.7416666666666667</cx:pt>
          <cx:pt idx="84">0.7416666666666667</cx:pt>
          <cx:pt idx="85">0.7416666666666667</cx:pt>
          <cx:pt idx="86">0.7416666666666667</cx:pt>
          <cx:pt idx="87">0.7416666666666667</cx:pt>
          <cx:pt idx="88">0.7416666666666667</cx:pt>
          <cx:pt idx="89">0.7416666666666667</cx:pt>
          <cx:pt idx="90">0.7416666666666667</cx:pt>
          <cx:pt idx="91">0.7416666666666667</cx:pt>
          <cx:pt idx="92">0.7416666666666667</cx:pt>
          <cx:pt idx="93">0.7416666666666667</cx:pt>
          <cx:pt idx="94">0.7416666666666667</cx:pt>
          <cx:pt idx="95">0.7416666666666667</cx:pt>
          <cx:pt idx="96">0.7416666666666667</cx:pt>
          <cx:pt idx="97">0.7416666666666667</cx:pt>
          <cx:pt idx="98">0.7416666666666667</cx:pt>
          <cx:pt idx="99">0.7416666666666667</cx:pt>
          <cx:pt idx="100">0.7416666666666667</cx:pt>
          <cx:pt idx="101">0.7416666666666667</cx:pt>
          <cx:pt idx="102">0.7416666666666667</cx:pt>
          <cx:pt idx="103">0.7416666666666667</cx:pt>
          <cx:pt idx="104">0.7416666666666667</cx:pt>
          <cx:pt idx="105">0.7416666666666667</cx:pt>
          <cx:pt idx="106">0.7416666666666667</cx:pt>
          <cx:pt idx="107">0.7416666666666667</cx:pt>
          <cx:pt idx="108">0.7416666666666667</cx:pt>
          <cx:pt idx="109">0.7416666666666667</cx:pt>
          <cx:pt idx="110">0.7416666666666667</cx:pt>
          <cx:pt idx="111">0.7416666666666667</cx:pt>
          <cx:pt idx="112">0.7416666666666667</cx:pt>
          <cx:pt idx="113">0.7416666666666667</cx:pt>
          <cx:pt idx="114">0.7416666666666667</cx:pt>
          <cx:pt idx="115">0.7416666666666667</cx:pt>
          <cx:pt idx="116">0.7416666666666667</cx:pt>
          <cx:pt idx="117">0.7416666666666667</cx:pt>
          <cx:pt idx="118">0.7416666666666667</cx:pt>
          <cx:pt idx="119">0.7416666666666667</cx:pt>
          <cx:pt idx="120">0.7416666666666667</cx:pt>
          <cx:pt idx="121">0.7416666666666667</cx:pt>
          <cx:pt idx="122">0.7416666666666667</cx:pt>
          <cx:pt idx="123">0.7416666666666667</cx:pt>
          <cx:pt idx="124">0.7416666666666667</cx:pt>
          <cx:pt idx="125">0.7416666666666667</cx:pt>
          <cx:pt idx="126">0.7416666666666667</cx:pt>
          <cx:pt idx="127">0.7416666666666667</cx:pt>
          <cx:pt idx="128">0.7416666666666667</cx:pt>
          <cx:pt idx="129">0.7416666666666667</cx:pt>
          <cx:pt idx="130">0.7416666666666667</cx:pt>
          <cx:pt idx="131">0.7416666666666667</cx:pt>
          <cx:pt idx="132">0.7416666666666667</cx:pt>
          <cx:pt idx="133">0.7416666666666667</cx:pt>
          <cx:pt idx="134">0.4145833333333333</cx:pt>
          <cx:pt idx="135">0.4145833333333333</cx:pt>
          <cx:pt idx="136">0.4145833333333333</cx:pt>
          <cx:pt idx="137">0.4145833333333333</cx:pt>
          <cx:pt idx="138">0.43333333333333335</cx:pt>
          <cx:pt idx="139">0.43333333333333335</cx:pt>
          <cx:pt idx="140">0.43333333333333335</cx:pt>
          <cx:pt idx="141">0.43333333333333335</cx:pt>
          <cx:pt idx="142">0.4465277777777778</cx:pt>
          <cx:pt idx="143">0.4465277777777778</cx:pt>
          <cx:pt idx="144">0.4465277777777778</cx:pt>
          <cx:pt idx="145">0.4465277777777778</cx:pt>
          <cx:pt idx="146">0.50555555555555554</cx:pt>
          <cx:pt idx="147">0.50555555555555554</cx:pt>
          <cx:pt idx="148">0.50555555555555554</cx:pt>
          <cx:pt idx="149">0.51597222222222217</cx:pt>
          <cx:pt idx="150">0.55277777777777781</cx:pt>
          <cx:pt idx="151">0.55277777777777781</cx:pt>
          <cx:pt idx="152">0.55277777777777781</cx:pt>
          <cx:pt idx="153">0.55277777777777781</cx:pt>
          <cx:pt idx="154">0.55277777777777781</cx:pt>
          <cx:pt idx="155">0.55277777777777781</cx:pt>
          <cx:pt idx="156">0.59166666666666667</cx:pt>
          <cx:pt idx="157">0.59166666666666667</cx:pt>
          <cx:pt idx="158">0.78263888888888899</cx:pt>
          <cx:pt idx="159">0.78263888888888899</cx:pt>
          <cx:pt idx="160">0.78263888888888899</cx:pt>
          <cx:pt idx="161">0.78263888888888899</cx:pt>
          <cx:pt idx="162">0.48194444444444445</cx:pt>
          <cx:pt idx="163">0.48194444444444445</cx:pt>
          <cx:pt idx="164">0.48194444444444445</cx:pt>
          <cx:pt idx="165">0.48194444444444445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r>
              <a:rPr lang="nl-NL" sz="1400" b="0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the </a:t>
            </a:r>
            <a:r>
              <a:rPr lang="nl-NL" sz="1400" b="0" i="0" u="none" strike="noStrike" baseline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lang="nl-NL" sz="1400" b="0" i="0" u="none" strike="noStrike" baseline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rich>
      </cx:tx>
    </cx:title>
    <cx:plotArea>
      <cx:plotAreaRegion>
        <cx:series layoutId="boxWhisker" uniqueId="{E175316B-8615-4610-8950-CDD3D3581582}">
          <cx:tx>
            <cx:txData>
              <cx:f/>
              <cx:v>Time of the day</cx:v>
            </cx:txData>
          </cx:tx>
          <cx:spPr>
            <a:solidFill>
              <a:srgbClr val="BF9000"/>
            </a:solidFill>
            <a:ln>
              <a:solidFill>
                <a:srgbClr val="7F6000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  <cx:axis id="1">
        <cx:valScaling max="0.94000000000000006" min="0.33400000000000007"/>
        <cx:title>
          <cx:tx>
            <cx:txData>
              <cx:v>Time of the day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80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pPr>
              <a:r>
                <a:rPr lang="nl-NL" sz="800" b="0" i="0" u="none" strike="noStrike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of the day</a:t>
              </a:r>
            </a:p>
          </cx:txPr>
        </cx:title>
        <cx:majorGridlines/>
        <cx:tickLabels/>
        <cx:numFmt formatCode="u:mm;@" sourceLinked="0"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nl-NL" sz="900" b="0" i="0" u="none" strike="noStrike" baseline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</cx:plotArea>
  </cx:chart>
  <cx:spPr>
    <a:ln>
      <a:noFill/>
    </a:ln>
  </cx:spPr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'FI visual comfort'!$A$2:$A$174</cx:f>
        <cx:lvl ptCount="173">
          <cx:pt idx="0">Uncomfortable</cx:pt>
          <cx:pt idx="1">Uncomfortable</cx:pt>
          <cx:pt idx="2">Comfortable</cx:pt>
          <cx:pt idx="3">Comfortable</cx:pt>
          <cx:pt idx="4">Comfortable</cx:pt>
          <cx:pt idx="5">Comfortable</cx:pt>
          <cx:pt idx="6">Comfortable</cx:pt>
          <cx:pt idx="7">Comfortable</cx:pt>
          <cx:pt idx="8">Comfortable</cx:pt>
          <cx:pt idx="9">Comfortable</cx:pt>
          <cx:pt idx="10">Uncomfortable</cx:pt>
          <cx:pt idx="11">Comfortable</cx:pt>
          <cx:pt idx="12">Comfortable</cx:pt>
          <cx:pt idx="13">Comfortable</cx:pt>
          <cx:pt idx="14">Uncomfortable</cx:pt>
          <cx:pt idx="15">Uncomfortable</cx:pt>
          <cx:pt idx="16">Uncomfortable</cx:pt>
          <cx:pt idx="17">Comfortable</cx:pt>
          <cx:pt idx="18">Comfortable</cx:pt>
          <cx:pt idx="19">Comfortable</cx:pt>
          <cx:pt idx="20">Comfortable</cx:pt>
          <cx:pt idx="21">Comfortable</cx:pt>
          <cx:pt idx="22">Comfortable</cx:pt>
          <cx:pt idx="23">Comfortable</cx:pt>
          <cx:pt idx="24">Comfortable</cx:pt>
          <cx:pt idx="25">Comfortable</cx:pt>
          <cx:pt idx="26">Comfortable</cx:pt>
          <cx:pt idx="27">Comfortable</cx:pt>
          <cx:pt idx="28">Comfortable</cx:pt>
          <cx:pt idx="29">Comfortable</cx:pt>
          <cx:pt idx="30">Comfortable</cx:pt>
          <cx:pt idx="31">Comfortable</cx:pt>
          <cx:pt idx="32">Comfortable</cx:pt>
          <cx:pt idx="33">Comfortable</cx:pt>
          <cx:pt idx="34">Comfortable</cx:pt>
          <cx:pt idx="35">Comfortable</cx:pt>
          <cx:pt idx="36">Comfortable</cx:pt>
          <cx:pt idx="37">Comfortable</cx:pt>
          <cx:pt idx="38">Comfortable</cx:pt>
          <cx:pt idx="39">Comfortable</cx:pt>
          <cx:pt idx="40">Comfortable</cx:pt>
          <cx:pt idx="41">Uncomfortable</cx:pt>
          <cx:pt idx="42">Uncomfortable</cx:pt>
          <cx:pt idx="43">Uncomfortable</cx:pt>
          <cx:pt idx="44">Uncomfortable</cx:pt>
          <cx:pt idx="45">Comfortable</cx:pt>
          <cx:pt idx="46">Comfortable</cx:pt>
          <cx:pt idx="47">Comfortable</cx:pt>
          <cx:pt idx="48">Comfortable</cx:pt>
          <cx:pt idx="49">Comfortable</cx:pt>
          <cx:pt idx="50">Comfortable</cx:pt>
          <cx:pt idx="51">Comfortable</cx:pt>
          <cx:pt idx="52">Comfortable</cx:pt>
          <cx:pt idx="53">Comfortable</cx:pt>
          <cx:pt idx="54">Uncomfortable</cx:pt>
          <cx:pt idx="55">Uncomfortable</cx:pt>
          <cx:pt idx="56">Uncomfortable</cx:pt>
          <cx:pt idx="57">Uncomfortable</cx:pt>
          <cx:pt idx="58">Uncomfortable</cx:pt>
          <cx:pt idx="59">Uncomfortable</cx:pt>
          <cx:pt idx="60">Uncomfortable</cx:pt>
          <cx:pt idx="61">Uncomfortable</cx:pt>
          <cx:pt idx="62">Comfortable</cx:pt>
          <cx:pt idx="63">Comfortable</cx:pt>
          <cx:pt idx="64">Comfortable</cx:pt>
          <cx:pt idx="65">Comfortable</cx:pt>
          <cx:pt idx="66">Comfortable</cx:pt>
          <cx:pt idx="67">Comfortable</cx:pt>
          <cx:pt idx="68">Comfortable</cx:pt>
          <cx:pt idx="69">Comfortable</cx:pt>
          <cx:pt idx="70">Comfortable</cx:pt>
          <cx:pt idx="71">Comfortable</cx:pt>
          <cx:pt idx="72">Comfortable</cx:pt>
          <cx:pt idx="73">Comfortable</cx:pt>
          <cx:pt idx="74">Comfortable</cx:pt>
          <cx:pt idx="75">Comfortable</cx:pt>
          <cx:pt idx="76">Comfortable</cx:pt>
          <cx:pt idx="77">Comfortable</cx:pt>
          <cx:pt idx="78">Comfortable</cx:pt>
          <cx:pt idx="79">Comfortable</cx:pt>
          <cx:pt idx="80">Comfortable</cx:pt>
          <cx:pt idx="81">Comfortable</cx:pt>
          <cx:pt idx="82">Comfortable</cx:pt>
          <cx:pt idx="83">Comfortable</cx:pt>
          <cx:pt idx="84">Comfortable</cx:pt>
          <cx:pt idx="85">Uncomfortable</cx:pt>
          <cx:pt idx="86">Uncomfortable</cx:pt>
          <cx:pt idx="87">Uncomfortable</cx:pt>
          <cx:pt idx="88">Uncomfortable</cx:pt>
          <cx:pt idx="89">Uncomfortable</cx:pt>
          <cx:pt idx="90">Uncomfortable</cx:pt>
          <cx:pt idx="91">Uncomfortable</cx:pt>
          <cx:pt idx="92">Uncomfortable</cx:pt>
          <cx:pt idx="93">Comfortable</cx:pt>
          <cx:pt idx="94">Comfortable</cx:pt>
          <cx:pt idx="95">Comfortable</cx:pt>
          <cx:pt idx="96">Comfortable</cx:pt>
          <cx:pt idx="97">Comfortable</cx:pt>
          <cx:pt idx="98">Comfortable</cx:pt>
          <cx:pt idx="99">Comfortable</cx:pt>
          <cx:pt idx="100">Comfortable</cx:pt>
          <cx:pt idx="101">Uncomfortable</cx:pt>
          <cx:pt idx="102">Uncomfortable</cx:pt>
          <cx:pt idx="103">Uncomfortable</cx:pt>
          <cx:pt idx="104">Uncomfortable</cx:pt>
          <cx:pt idx="105">Uncomfortable</cx:pt>
          <cx:pt idx="106">Uncomfortable</cx:pt>
          <cx:pt idx="107">Uncomfortable</cx:pt>
          <cx:pt idx="108">Uncomfortable</cx:pt>
          <cx:pt idx="109">Comfortable</cx:pt>
          <cx:pt idx="110">Comfortable</cx:pt>
          <cx:pt idx="111">Comfortable</cx:pt>
          <cx:pt idx="112">Comfortable</cx:pt>
          <cx:pt idx="113">Comfortable</cx:pt>
          <cx:pt idx="114">Comfortable</cx:pt>
          <cx:pt idx="115">Comfortable</cx:pt>
          <cx:pt idx="116">Comfortable</cx:pt>
          <cx:pt idx="117">Uncomfortable</cx:pt>
          <cx:pt idx="118">Uncomfortable</cx:pt>
          <cx:pt idx="119">Uncomfortable</cx:pt>
          <cx:pt idx="120">Uncomfortable</cx:pt>
          <cx:pt idx="121">Uncomfortable</cx:pt>
          <cx:pt idx="122">Uncomfortable</cx:pt>
          <cx:pt idx="123">Uncomfortable</cx:pt>
          <cx:pt idx="124">Uncomfortable</cx:pt>
          <cx:pt idx="125">Comfortable</cx:pt>
          <cx:pt idx="126">Comfortable</cx:pt>
          <cx:pt idx="127">Comfortable</cx:pt>
          <cx:pt idx="128">Comfortable</cx:pt>
          <cx:pt idx="129">Comfortable</cx:pt>
          <cx:pt idx="130">Comfortable</cx:pt>
          <cx:pt idx="131">Comfortable</cx:pt>
          <cx:pt idx="132">Comfortable</cx:pt>
          <cx:pt idx="133">Uncomfortable</cx:pt>
          <cx:pt idx="134">Uncomfortable</cx:pt>
          <cx:pt idx="135">Uncomfortable</cx:pt>
          <cx:pt idx="136">Uncomfortable</cx:pt>
          <cx:pt idx="137">Uncomfortable</cx:pt>
          <cx:pt idx="138">Uncomfortable</cx:pt>
          <cx:pt idx="139">Uncomfortable</cx:pt>
          <cx:pt idx="140">Uncomfortable</cx:pt>
          <cx:pt idx="141">Uncomfortable</cx:pt>
          <cx:pt idx="142">Uncomfortable</cx:pt>
          <cx:pt idx="143">Uncomfortable</cx:pt>
          <cx:pt idx="144">Uncomfortable</cx:pt>
          <cx:pt idx="145">Comfortable</cx:pt>
          <cx:pt idx="146">Comfortable</cx:pt>
          <cx:pt idx="147">Comfortable</cx:pt>
          <cx:pt idx="148">Comfortable</cx:pt>
          <cx:pt idx="149">Comfortable</cx:pt>
          <cx:pt idx="150">Comfortable</cx:pt>
          <cx:pt idx="151">Comfortable</cx:pt>
          <cx:pt idx="152">Comfortable</cx:pt>
          <cx:pt idx="153">Comfortable</cx:pt>
          <cx:pt idx="154">Comfortable</cx:pt>
          <cx:pt idx="155">Comfortable</cx:pt>
          <cx:pt idx="156">Comfortable</cx:pt>
          <cx:pt idx="157">Comfortable</cx:pt>
          <cx:pt idx="158">Comfortable</cx:pt>
          <cx:pt idx="159">Comfortable</cx:pt>
          <cx:pt idx="160">Comfortable</cx:pt>
          <cx:pt idx="161">Comfortable</cx:pt>
          <cx:pt idx="162">Comfortable</cx:pt>
          <cx:pt idx="163">Comfortable</cx:pt>
          <cx:pt idx="164">Uncomfortable</cx:pt>
          <cx:pt idx="165">Uncomfortable</cx:pt>
          <cx:pt idx="166">Uncomfortable</cx:pt>
          <cx:pt idx="167">Uncomfortable</cx:pt>
          <cx:pt idx="168">Comfortable</cx:pt>
          <cx:pt idx="169">Comfortable</cx:pt>
          <cx:pt idx="170">Comfortable</cx:pt>
          <cx:pt idx="171">Comfortable</cx:pt>
          <cx:pt idx="172">Comfortable</cx:pt>
        </cx:lvl>
      </cx:strDim>
      <cx:numDim type="val">
        <cx:f>'FI visual comfort'!$C$2:$C$174</cx:f>
        <cx:lvl ptCount="173" formatCode="Standaard">
          <cx:pt idx="0">191.30000000000001</cx:pt>
          <cx:pt idx="1">191.30000000000001</cx:pt>
          <cx:pt idx="2">140.30000000000001</cx:pt>
          <cx:pt idx="3">104.75</cx:pt>
          <cx:pt idx="4">104.75</cx:pt>
          <cx:pt idx="5">104.75</cx:pt>
          <cx:pt idx="6">256.60000000000002</cx:pt>
          <cx:pt idx="7">256.60000000000002</cx:pt>
          <cx:pt idx="8">256.60000000000002</cx:pt>
          <cx:pt idx="9">256.60000000000002</cx:pt>
          <cx:pt idx="10">197.25</cx:pt>
          <cx:pt idx="11">175.44999999999999</cx:pt>
          <cx:pt idx="12">0</cx:pt>
          <cx:pt idx="13">0</cx:pt>
          <cx:pt idx="14">425.5</cx:pt>
          <cx:pt idx="15">425.5</cx:pt>
          <cx:pt idx="16">425.5</cx:pt>
          <cx:pt idx="17">993.15000000000009</cx:pt>
          <cx:pt idx="18">993.15000000000009</cx:pt>
          <cx:pt idx="19">133</cx:pt>
          <cx:pt idx="20">133</cx:pt>
          <cx:pt idx="21">8.0999999999999996</cx:pt>
          <cx:pt idx="22">8.0999999999999996</cx:pt>
          <cx:pt idx="23">8.0999999999999996</cx:pt>
          <cx:pt idx="24">8.0999999999999996</cx:pt>
          <cx:pt idx="25">8.0999999999999996</cx:pt>
          <cx:pt idx="26">8.0999999999999996</cx:pt>
          <cx:pt idx="27">8.0999999999999996</cx:pt>
          <cx:pt idx="28">8.0999999999999996</cx:pt>
          <cx:pt idx="29">8.0999999999999996</cx:pt>
          <cx:pt idx="30">8.0999999999999996</cx:pt>
          <cx:pt idx="31">8.0999999999999996</cx:pt>
          <cx:pt idx="32">8.0999999999999996</cx:pt>
          <cx:pt idx="33">287.39999999999998</cx:pt>
          <cx:pt idx="34">287.39999999999998</cx:pt>
          <cx:pt idx="35">287.39999999999998</cx:pt>
          <cx:pt idx="36">287.39999999999998</cx:pt>
          <cx:pt idx="37">89.700000000000003</cx:pt>
          <cx:pt idx="38">89.700000000000003</cx:pt>
          <cx:pt idx="39">89.700000000000003</cx:pt>
          <cx:pt idx="40">89.700000000000003</cx:pt>
          <cx:pt idx="41">237.45000000000002</cx:pt>
          <cx:pt idx="42">237.45000000000002</cx:pt>
          <cx:pt idx="43">237.45000000000002</cx:pt>
          <cx:pt idx="44">194.30000000000001</cx:pt>
          <cx:pt idx="45">122.59999999999999</cx:pt>
          <cx:pt idx="46">434.64999999999998</cx:pt>
          <cx:pt idx="47">434.64999999999998</cx:pt>
          <cx:pt idx="48">434.64999999999998</cx:pt>
          <cx:pt idx="49">434.64999999999998</cx:pt>
          <cx:pt idx="50">0</cx:pt>
          <cx:pt idx="51">0</cx:pt>
          <cx:pt idx="52">0</cx:pt>
          <cx:pt idx="53">0</cx:pt>
          <cx:pt idx="54">442.95000000000005</cx:pt>
          <cx:pt idx="55">442.95000000000005</cx:pt>
          <cx:pt idx="56">442.95000000000005</cx:pt>
          <cx:pt idx="57">442.95000000000005</cx:pt>
          <cx:pt idx="58">442.95000000000005</cx:pt>
          <cx:pt idx="59">442.95000000000005</cx:pt>
          <cx:pt idx="60">442.95000000000005</cx:pt>
          <cx:pt idx="61">442.95000000000005</cx:pt>
          <cx:pt idx="62">306.14999999999998</cx:pt>
          <cx:pt idx="63">306.14999999999998</cx:pt>
          <cx:pt idx="64">306.14999999999998</cx:pt>
          <cx:pt idx="65">306.14999999999998</cx:pt>
          <cx:pt idx="66">320.64999999999998</cx:pt>
          <cx:pt idx="67">320.64999999999998</cx:pt>
          <cx:pt idx="68">320.64999999999998</cx:pt>
          <cx:pt idx="69">320.64999999999998</cx:pt>
          <cx:pt idx="70">257.79999999999995</cx:pt>
          <cx:pt idx="71">257.79999999999995</cx:pt>
          <cx:pt idx="72">257.79999999999995</cx:pt>
          <cx:pt idx="73">257.79999999999995</cx:pt>
          <cx:pt idx="74">214.55000000000001</cx:pt>
          <cx:pt idx="75">214.55000000000001</cx:pt>
          <cx:pt idx="76">214.55000000000001</cx:pt>
          <cx:pt idx="77">100.19999999999999</cx:pt>
          <cx:pt idx="78">100.19999999999999</cx:pt>
          <cx:pt idx="79">100.19999999999999</cx:pt>
          <cx:pt idx="80">100.19999999999999</cx:pt>
          <cx:pt idx="81">100.19999999999999</cx:pt>
          <cx:pt idx="82">100.19999999999999</cx:pt>
          <cx:pt idx="83">100.19999999999999</cx:pt>
          <cx:pt idx="84">100.19999999999999</cx:pt>
          <cx:pt idx="85">100.19999999999999</cx:pt>
          <cx:pt idx="86">100.19999999999999</cx:pt>
          <cx:pt idx="87">100.19999999999999</cx:pt>
          <cx:pt idx="88">100.19999999999999</cx:pt>
          <cx:pt idx="89">100.19999999999999</cx:pt>
          <cx:pt idx="90">100.19999999999999</cx:pt>
          <cx:pt idx="91">100.19999999999999</cx:pt>
          <cx:pt idx="92">100.19999999999999</cx:pt>
          <cx:pt idx="93">100.19999999999999</cx:pt>
          <cx:pt idx="94">100.19999999999999</cx:pt>
          <cx:pt idx="95">100.19999999999999</cx:pt>
          <cx:pt idx="96">100.19999999999999</cx:pt>
          <cx:pt idx="97">100.19999999999999</cx:pt>
          <cx:pt idx="98">100.19999999999999</cx:pt>
          <cx:pt idx="99">100.19999999999999</cx:pt>
          <cx:pt idx="100">100.19999999999999</cx:pt>
          <cx:pt idx="101">100.19999999999999</cx:pt>
          <cx:pt idx="102">100.19999999999999</cx:pt>
          <cx:pt idx="103">100.19999999999999</cx:pt>
          <cx:pt idx="104">100.19999999999999</cx:pt>
          <cx:pt idx="105">100.19999999999999</cx:pt>
          <cx:pt idx="106">100.19999999999999</cx:pt>
          <cx:pt idx="107">100.19999999999999</cx:pt>
          <cx:pt idx="108">100.19999999999999</cx:pt>
          <cx:pt idx="109">100.19999999999999</cx:pt>
          <cx:pt idx="110">100.19999999999999</cx:pt>
          <cx:pt idx="111">100.19999999999999</cx:pt>
          <cx:pt idx="112">100.19999999999999</cx:pt>
          <cx:pt idx="113">100.19999999999999</cx:pt>
          <cx:pt idx="114">100.19999999999999</cx:pt>
          <cx:pt idx="115">100.19999999999999</cx:pt>
          <cx:pt idx="116">100.19999999999999</cx:pt>
          <cx:pt idx="117">100.19999999999999</cx:pt>
          <cx:pt idx="118">100.19999999999999</cx:pt>
          <cx:pt idx="119">100.19999999999999</cx:pt>
          <cx:pt idx="120">100.19999999999999</cx:pt>
          <cx:pt idx="121">100.19999999999999</cx:pt>
          <cx:pt idx="122">100.19999999999999</cx:pt>
          <cx:pt idx="123">100.19999999999999</cx:pt>
          <cx:pt idx="124">100.19999999999999</cx:pt>
          <cx:pt idx="125">100.19999999999999</cx:pt>
          <cx:pt idx="126">100.19999999999999</cx:pt>
          <cx:pt idx="127">100.19999999999999</cx:pt>
          <cx:pt idx="128">100.19999999999999</cx:pt>
          <cx:pt idx="129">100.19999999999999</cx:pt>
          <cx:pt idx="130">100.19999999999999</cx:pt>
          <cx:pt idx="131">100.19999999999999</cx:pt>
          <cx:pt idx="132">100.19999999999999</cx:pt>
          <cx:pt idx="133">100.19999999999999</cx:pt>
          <cx:pt idx="134">100.19999999999999</cx:pt>
          <cx:pt idx="135">100.19999999999999</cx:pt>
          <cx:pt idx="136">100.19999999999999</cx:pt>
          <cx:pt idx="137">100.19999999999999</cx:pt>
          <cx:pt idx="138">100.19999999999999</cx:pt>
          <cx:pt idx="139">100.19999999999999</cx:pt>
          <cx:pt idx="140">100.19999999999999</cx:pt>
          <cx:pt idx="141">341.04999999999995</cx:pt>
          <cx:pt idx="142">341.04999999999995</cx:pt>
          <cx:pt idx="143">341.04999999999995</cx:pt>
          <cx:pt idx="144">341.04999999999995</cx:pt>
          <cx:pt idx="145">0</cx:pt>
          <cx:pt idx="146">0</cx:pt>
          <cx:pt idx="147">0</cx:pt>
          <cx:pt idx="148">0</cx:pt>
          <cx:pt idx="149">486.35000000000002</cx:pt>
          <cx:pt idx="150">486.35000000000002</cx:pt>
          <cx:pt idx="151">486.35000000000002</cx:pt>
          <cx:pt idx="152">486.35000000000002</cx:pt>
          <cx:pt idx="153">668.54999999999995</cx:pt>
          <cx:pt idx="154">668.54999999999995</cx:pt>
          <cx:pt idx="155">668.54999999999995</cx:pt>
          <cx:pt idx="156">1929.6500000000001</cx:pt>
          <cx:pt idx="157">1929.6500000000001</cx:pt>
          <cx:pt idx="158">1929.6500000000001</cx:pt>
          <cx:pt idx="159">1929.6500000000001</cx:pt>
          <cx:pt idx="160">1929.6500000000001</cx:pt>
          <cx:pt idx="161">1929.6500000000001</cx:pt>
          <cx:pt idx="162">384.95000000000005</cx:pt>
          <cx:pt idx="163">384.95000000000005</cx:pt>
          <cx:pt idx="164">101.94999999999999</cx:pt>
          <cx:pt idx="165">101.94999999999999</cx:pt>
          <cx:pt idx="166">101.94999999999999</cx:pt>
          <cx:pt idx="167">101.94999999999999</cx:pt>
          <cx:pt idx="168">1310.4499999999998</cx:pt>
          <cx:pt idx="169">1536.05</cx:pt>
          <cx:pt idx="170">1536.05</cx:pt>
          <cx:pt idx="171">1536.05</cx:pt>
          <cx:pt idx="172">1536.05</cx:pt>
        </cx:lvl>
      </cx:numDim>
    </cx:data>
  </cx:chartData>
  <cx:chart>
    <cx:title pos="t" align="ctr" overlay="0">
      <cx:tx>
        <cx:txData>
          <cx:v>Illuminance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>
              <a:solidFill>
                <a:sysClr val="windowText" lastClr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defRPr>
          </a:pPr>
          <a:r>
            <a:rPr lang="nl-NL" sz="1400" b="0" i="0" u="none" strike="noStrike" baseline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Illuminance</a:t>
          </a:r>
        </a:p>
      </cx:txPr>
    </cx:title>
    <cx:plotArea>
      <cx:plotAreaRegion>
        <cx:series layoutId="boxWhisker" uniqueId="{E175316B-8615-4610-8950-CDD3D3581582}">
          <cx:tx>
            <cx:txData>
              <cx:f/>
              <cx:v>Illuminance</cx:v>
            </cx:txData>
          </cx:tx>
          <cx:spPr>
            <a:solidFill>
              <a:srgbClr val="BF9000"/>
            </a:solidFill>
            <a:ln>
              <a:solidFill>
                <a:srgbClr val="7F6000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  <cx:axis id="1">
        <cx:valScaling/>
        <cx:title>
          <cx:tx>
            <cx:txData>
              <cx:v>Illuminance [lux]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80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pPr>
              <a:r>
                <a:rPr lang="nl-NL" sz="800" b="0" i="0" u="none" strike="noStrike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Illuminance [lux]</a:t>
              </a:r>
            </a:p>
          </cx:txPr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</cx:plotArea>
  </cx:chart>
  <cx:spPr>
    <a:ln>
      <a:noFill/>
    </a:ln>
  </cx:spPr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'FI visual comfort'!$A$2:$A$174</cx:f>
        <cx:lvl ptCount="173">
          <cx:pt idx="0">Uncomfortable</cx:pt>
          <cx:pt idx="1">Uncomfortable</cx:pt>
          <cx:pt idx="2">Comfortable</cx:pt>
          <cx:pt idx="3">Comfortable</cx:pt>
          <cx:pt idx="4">Comfortable</cx:pt>
          <cx:pt idx="5">Comfortable</cx:pt>
          <cx:pt idx="6">Comfortable</cx:pt>
          <cx:pt idx="7">Comfortable</cx:pt>
          <cx:pt idx="8">Comfortable</cx:pt>
          <cx:pt idx="9">Comfortable</cx:pt>
          <cx:pt idx="10">Uncomfortable</cx:pt>
          <cx:pt idx="11">Comfortable</cx:pt>
          <cx:pt idx="12">Comfortable</cx:pt>
          <cx:pt idx="13">Comfortable</cx:pt>
          <cx:pt idx="14">Uncomfortable</cx:pt>
          <cx:pt idx="15">Uncomfortable</cx:pt>
          <cx:pt idx="16">Uncomfortable</cx:pt>
          <cx:pt idx="17">Comfortable</cx:pt>
          <cx:pt idx="18">Comfortable</cx:pt>
          <cx:pt idx="19">Comfortable</cx:pt>
          <cx:pt idx="20">Comfortable</cx:pt>
          <cx:pt idx="21">Comfortable</cx:pt>
          <cx:pt idx="22">Comfortable</cx:pt>
          <cx:pt idx="23">Comfortable</cx:pt>
          <cx:pt idx="24">Comfortable</cx:pt>
          <cx:pt idx="25">Comfortable</cx:pt>
          <cx:pt idx="26">Comfortable</cx:pt>
          <cx:pt idx="27">Comfortable</cx:pt>
          <cx:pt idx="28">Comfortable</cx:pt>
          <cx:pt idx="29">Comfortable</cx:pt>
          <cx:pt idx="30">Comfortable</cx:pt>
          <cx:pt idx="31">Comfortable</cx:pt>
          <cx:pt idx="32">Comfortable</cx:pt>
          <cx:pt idx="33">Comfortable</cx:pt>
          <cx:pt idx="34">Comfortable</cx:pt>
          <cx:pt idx="35">Comfortable</cx:pt>
          <cx:pt idx="36">Comfortable</cx:pt>
          <cx:pt idx="37">Comfortable</cx:pt>
          <cx:pt idx="38">Comfortable</cx:pt>
          <cx:pt idx="39">Comfortable</cx:pt>
          <cx:pt idx="40">Comfortable</cx:pt>
          <cx:pt idx="41">Uncomfortable</cx:pt>
          <cx:pt idx="42">Uncomfortable</cx:pt>
          <cx:pt idx="43">Uncomfortable</cx:pt>
          <cx:pt idx="44">Uncomfortable</cx:pt>
          <cx:pt idx="45">Comfortable</cx:pt>
          <cx:pt idx="46">Comfortable</cx:pt>
          <cx:pt idx="47">Comfortable</cx:pt>
          <cx:pt idx="48">Comfortable</cx:pt>
          <cx:pt idx="49">Comfortable</cx:pt>
          <cx:pt idx="50">Comfortable</cx:pt>
          <cx:pt idx="51">Comfortable</cx:pt>
          <cx:pt idx="52">Comfortable</cx:pt>
          <cx:pt idx="53">Comfortable</cx:pt>
          <cx:pt idx="54">Uncomfortable</cx:pt>
          <cx:pt idx="55">Uncomfortable</cx:pt>
          <cx:pt idx="56">Uncomfortable</cx:pt>
          <cx:pt idx="57">Uncomfortable</cx:pt>
          <cx:pt idx="58">Uncomfortable</cx:pt>
          <cx:pt idx="59">Uncomfortable</cx:pt>
          <cx:pt idx="60">Uncomfortable</cx:pt>
          <cx:pt idx="61">Uncomfortable</cx:pt>
          <cx:pt idx="62">Comfortable</cx:pt>
          <cx:pt idx="63">Comfortable</cx:pt>
          <cx:pt idx="64">Comfortable</cx:pt>
          <cx:pt idx="65">Comfortable</cx:pt>
          <cx:pt idx="66">Comfortable</cx:pt>
          <cx:pt idx="67">Comfortable</cx:pt>
          <cx:pt idx="68">Comfortable</cx:pt>
          <cx:pt idx="69">Comfortable</cx:pt>
          <cx:pt idx="70">Comfortable</cx:pt>
          <cx:pt idx="71">Comfortable</cx:pt>
          <cx:pt idx="72">Comfortable</cx:pt>
          <cx:pt idx="73">Comfortable</cx:pt>
          <cx:pt idx="74">Comfortable</cx:pt>
          <cx:pt idx="75">Comfortable</cx:pt>
          <cx:pt idx="76">Comfortable</cx:pt>
          <cx:pt idx="77">Comfortable</cx:pt>
          <cx:pt idx="78">Comfortable</cx:pt>
          <cx:pt idx="79">Comfortable</cx:pt>
          <cx:pt idx="80">Comfortable</cx:pt>
          <cx:pt idx="81">Comfortable</cx:pt>
          <cx:pt idx="82">Comfortable</cx:pt>
          <cx:pt idx="83">Comfortable</cx:pt>
          <cx:pt idx="84">Comfortable</cx:pt>
          <cx:pt idx="85">Uncomfortable</cx:pt>
          <cx:pt idx="86">Uncomfortable</cx:pt>
          <cx:pt idx="87">Uncomfortable</cx:pt>
          <cx:pt idx="88">Uncomfortable</cx:pt>
          <cx:pt idx="89">Uncomfortable</cx:pt>
          <cx:pt idx="90">Uncomfortable</cx:pt>
          <cx:pt idx="91">Uncomfortable</cx:pt>
          <cx:pt idx="92">Uncomfortable</cx:pt>
          <cx:pt idx="93">Comfortable</cx:pt>
          <cx:pt idx="94">Comfortable</cx:pt>
          <cx:pt idx="95">Comfortable</cx:pt>
          <cx:pt idx="96">Comfortable</cx:pt>
          <cx:pt idx="97">Comfortable</cx:pt>
          <cx:pt idx="98">Comfortable</cx:pt>
          <cx:pt idx="99">Comfortable</cx:pt>
          <cx:pt idx="100">Comfortable</cx:pt>
          <cx:pt idx="101">Uncomfortable</cx:pt>
          <cx:pt idx="102">Uncomfortable</cx:pt>
          <cx:pt idx="103">Uncomfortable</cx:pt>
          <cx:pt idx="104">Uncomfortable</cx:pt>
          <cx:pt idx="105">Uncomfortable</cx:pt>
          <cx:pt idx="106">Uncomfortable</cx:pt>
          <cx:pt idx="107">Uncomfortable</cx:pt>
          <cx:pt idx="108">Uncomfortable</cx:pt>
          <cx:pt idx="109">Comfortable</cx:pt>
          <cx:pt idx="110">Comfortable</cx:pt>
          <cx:pt idx="111">Comfortable</cx:pt>
          <cx:pt idx="112">Comfortable</cx:pt>
          <cx:pt idx="113">Comfortable</cx:pt>
          <cx:pt idx="114">Comfortable</cx:pt>
          <cx:pt idx="115">Comfortable</cx:pt>
          <cx:pt idx="116">Comfortable</cx:pt>
          <cx:pt idx="117">Uncomfortable</cx:pt>
          <cx:pt idx="118">Uncomfortable</cx:pt>
          <cx:pt idx="119">Uncomfortable</cx:pt>
          <cx:pt idx="120">Uncomfortable</cx:pt>
          <cx:pt idx="121">Uncomfortable</cx:pt>
          <cx:pt idx="122">Uncomfortable</cx:pt>
          <cx:pt idx="123">Uncomfortable</cx:pt>
          <cx:pt idx="124">Uncomfortable</cx:pt>
          <cx:pt idx="125">Comfortable</cx:pt>
          <cx:pt idx="126">Comfortable</cx:pt>
          <cx:pt idx="127">Comfortable</cx:pt>
          <cx:pt idx="128">Comfortable</cx:pt>
          <cx:pt idx="129">Comfortable</cx:pt>
          <cx:pt idx="130">Comfortable</cx:pt>
          <cx:pt idx="131">Comfortable</cx:pt>
          <cx:pt idx="132">Comfortable</cx:pt>
          <cx:pt idx="133">Uncomfortable</cx:pt>
          <cx:pt idx="134">Uncomfortable</cx:pt>
          <cx:pt idx="135">Uncomfortable</cx:pt>
          <cx:pt idx="136">Uncomfortable</cx:pt>
          <cx:pt idx="137">Uncomfortable</cx:pt>
          <cx:pt idx="138">Uncomfortable</cx:pt>
          <cx:pt idx="139">Uncomfortable</cx:pt>
          <cx:pt idx="140">Uncomfortable</cx:pt>
          <cx:pt idx="141">Uncomfortable</cx:pt>
          <cx:pt idx="142">Uncomfortable</cx:pt>
          <cx:pt idx="143">Uncomfortable</cx:pt>
          <cx:pt idx="144">Uncomfortable</cx:pt>
          <cx:pt idx="145">Comfortable</cx:pt>
          <cx:pt idx="146">Comfortable</cx:pt>
          <cx:pt idx="147">Comfortable</cx:pt>
          <cx:pt idx="148">Comfortable</cx:pt>
          <cx:pt idx="149">Comfortable</cx:pt>
          <cx:pt idx="150">Comfortable</cx:pt>
          <cx:pt idx="151">Comfortable</cx:pt>
          <cx:pt idx="152">Comfortable</cx:pt>
          <cx:pt idx="153">Comfortable</cx:pt>
          <cx:pt idx="154">Comfortable</cx:pt>
          <cx:pt idx="155">Comfortable</cx:pt>
          <cx:pt idx="156">Comfortable</cx:pt>
          <cx:pt idx="157">Comfortable</cx:pt>
          <cx:pt idx="158">Comfortable</cx:pt>
          <cx:pt idx="159">Comfortable</cx:pt>
          <cx:pt idx="160">Comfortable</cx:pt>
          <cx:pt idx="161">Comfortable</cx:pt>
          <cx:pt idx="162">Comfortable</cx:pt>
          <cx:pt idx="163">Comfortable</cx:pt>
          <cx:pt idx="164">Uncomfortable</cx:pt>
          <cx:pt idx="165">Uncomfortable</cx:pt>
          <cx:pt idx="166">Uncomfortable</cx:pt>
          <cx:pt idx="167">Uncomfortable</cx:pt>
          <cx:pt idx="168">Comfortable</cx:pt>
          <cx:pt idx="169">Comfortable</cx:pt>
          <cx:pt idx="170">Comfortable</cx:pt>
          <cx:pt idx="171">Comfortable</cx:pt>
          <cx:pt idx="172">Comfortable</cx:pt>
        </cx:lvl>
      </cx:strDim>
      <cx:numDim type="val">
        <cx:f>'FI visual comfort'!$E$2:$E$174</cx:f>
        <cx:lvl ptCount="173" formatCode="uu:mm:ss">
          <cx:pt idx="0">0.62916666666666665</cx:pt>
          <cx:pt idx="1">0.62916666666666665</cx:pt>
          <cx:pt idx="2">0.63124999999999998</cx:pt>
          <cx:pt idx="3">0.73541666666666661</cx:pt>
          <cx:pt idx="4">0.73541666666666661</cx:pt>
          <cx:pt idx="5">0.73541666666666661</cx:pt>
          <cx:pt idx="6">0.38194444444444442</cx:pt>
          <cx:pt idx="7">0.38194444444444442</cx:pt>
          <cx:pt idx="8">0.38194444444444442</cx:pt>
          <cx:pt idx="9">0.38194444444444442</cx:pt>
          <cx:pt idx="10">0.65486111111111112</cx:pt>
          <cx:pt idx="11">0.65555555555555556</cx:pt>
          <cx:pt idx="12">0.78541666666666676</cx:pt>
          <cx:pt idx="13">0.78541666666666676</cx:pt>
          <cx:pt idx="14">0.59305555555555556</cx:pt>
          <cx:pt idx="15">0.59305555555555556</cx:pt>
          <cx:pt idx="16">0.59305555555555556</cx:pt>
          <cx:pt idx="17">0.60486111111111118</cx:pt>
          <cx:pt idx="18">0.60486111111111118</cx:pt>
          <cx:pt idx="19">0.70763888888888893</cx:pt>
          <cx:pt idx="20">0.70763888888888893</cx:pt>
          <cx:pt idx="21">0.71805555555555556</cx:pt>
          <cx:pt idx="22">0.71805555555555556</cx:pt>
          <cx:pt idx="23">0.71805555555555556</cx:pt>
          <cx:pt idx="24">0.71805555555555556</cx:pt>
          <cx:pt idx="25">0.71805555555555556</cx:pt>
          <cx:pt idx="26">0.71805555555555556</cx:pt>
          <cx:pt idx="27">0.71805555555555556</cx:pt>
          <cx:pt idx="28">0.71805555555555556</cx:pt>
          <cx:pt idx="29">0.71805555555555556</cx:pt>
          <cx:pt idx="30">0.71805555555555556</cx:pt>
          <cx:pt idx="31">0.71805555555555556</cx:pt>
          <cx:pt idx="32">0.71805555555555556</cx:pt>
          <cx:pt idx="33">0.58472222222222225</cx:pt>
          <cx:pt idx="34">0.58472222222222225</cx:pt>
          <cx:pt idx="35">0.58472222222222225</cx:pt>
          <cx:pt idx="36">0.58472222222222225</cx:pt>
          <cx:pt idx="37">0.9194444444444444</cx:pt>
          <cx:pt idx="38">0.9194444444444444</cx:pt>
          <cx:pt idx="39">0.9194444444444444</cx:pt>
          <cx:pt idx="40">0.9194444444444444</cx:pt>
          <cx:pt idx="41">0.57152777777777775</cx:pt>
          <cx:pt idx="42">0.57152777777777775</cx:pt>
          <cx:pt idx="43">0.57152777777777775</cx:pt>
          <cx:pt idx="44">0.67083333333333339</cx:pt>
          <cx:pt idx="45">0.67291666666666661</cx:pt>
          <cx:pt idx="46">0.4368055555555555</cx:pt>
          <cx:pt idx="47">0.4368055555555555</cx:pt>
          <cx:pt idx="48">0.4368055555555555</cx:pt>
          <cx:pt idx="49">0.4368055555555555</cx:pt>
          <cx:pt idx="50">0.47569444444444442</cx:pt>
          <cx:pt idx="51">0.47569444444444442</cx:pt>
          <cx:pt idx="52">0.47569444444444442</cx:pt>
          <cx:pt idx="53">0.47569444444444442</cx:pt>
          <cx:pt idx="54">0.56597222222222221</cx:pt>
          <cx:pt idx="55">0.56597222222222221</cx:pt>
          <cx:pt idx="56">0.56597222222222221</cx:pt>
          <cx:pt idx="57">0.56597222222222221</cx:pt>
          <cx:pt idx="58">0.56597222222222221</cx:pt>
          <cx:pt idx="59">0.56597222222222221</cx:pt>
          <cx:pt idx="60">0.56597222222222221</cx:pt>
          <cx:pt idx="61">0.56597222222222221</cx:pt>
          <cx:pt idx="62">0.61111111111111105</cx:pt>
          <cx:pt idx="63">0.61111111111111105</cx:pt>
          <cx:pt idx="64">0.61111111111111105</cx:pt>
          <cx:pt idx="65">0.61111111111111105</cx:pt>
          <cx:pt idx="66">0.61527777777777781</cx:pt>
          <cx:pt idx="67">0.61527777777777781</cx:pt>
          <cx:pt idx="68">0.61527777777777781</cx:pt>
          <cx:pt idx="69">0.61527777777777781</cx:pt>
          <cx:pt idx="70">0.64097222222222217</cx:pt>
          <cx:pt idx="71">0.64097222222222217</cx:pt>
          <cx:pt idx="72">0.64097222222222217</cx:pt>
          <cx:pt idx="73">0.64097222222222217</cx:pt>
          <cx:pt idx="74">0.65416666666666667</cx:pt>
          <cx:pt idx="75">0.65416666666666667</cx:pt>
          <cx:pt idx="76">0.65416666666666667</cx:pt>
          <cx:pt idx="77">0.7416666666666667</cx:pt>
          <cx:pt idx="78">0.7416666666666667</cx:pt>
          <cx:pt idx="79">0.7416666666666667</cx:pt>
          <cx:pt idx="80">0.7416666666666667</cx:pt>
          <cx:pt idx="81">0.7416666666666667</cx:pt>
          <cx:pt idx="82">0.7416666666666667</cx:pt>
          <cx:pt idx="83">0.7416666666666667</cx:pt>
          <cx:pt idx="84">0.7416666666666667</cx:pt>
          <cx:pt idx="85">0.7416666666666667</cx:pt>
          <cx:pt idx="86">0.7416666666666667</cx:pt>
          <cx:pt idx="87">0.7416666666666667</cx:pt>
          <cx:pt idx="88">0.7416666666666667</cx:pt>
          <cx:pt idx="89">0.7416666666666667</cx:pt>
          <cx:pt idx="90">0.7416666666666667</cx:pt>
          <cx:pt idx="91">0.7416666666666667</cx:pt>
          <cx:pt idx="92">0.7416666666666667</cx:pt>
          <cx:pt idx="93">0.7416666666666667</cx:pt>
          <cx:pt idx="94">0.7416666666666667</cx:pt>
          <cx:pt idx="95">0.7416666666666667</cx:pt>
          <cx:pt idx="96">0.7416666666666667</cx:pt>
          <cx:pt idx="97">0.7416666666666667</cx:pt>
          <cx:pt idx="98">0.7416666666666667</cx:pt>
          <cx:pt idx="99">0.7416666666666667</cx:pt>
          <cx:pt idx="100">0.7416666666666667</cx:pt>
          <cx:pt idx="101">0.7416666666666667</cx:pt>
          <cx:pt idx="102">0.7416666666666667</cx:pt>
          <cx:pt idx="103">0.7416666666666667</cx:pt>
          <cx:pt idx="104">0.7416666666666667</cx:pt>
          <cx:pt idx="105">0.7416666666666667</cx:pt>
          <cx:pt idx="106">0.7416666666666667</cx:pt>
          <cx:pt idx="107">0.7416666666666667</cx:pt>
          <cx:pt idx="108">0.7416666666666667</cx:pt>
          <cx:pt idx="109">0.7416666666666667</cx:pt>
          <cx:pt idx="110">0.7416666666666667</cx:pt>
          <cx:pt idx="111">0.7416666666666667</cx:pt>
          <cx:pt idx="112">0.7416666666666667</cx:pt>
          <cx:pt idx="113">0.7416666666666667</cx:pt>
          <cx:pt idx="114">0.7416666666666667</cx:pt>
          <cx:pt idx="115">0.7416666666666667</cx:pt>
          <cx:pt idx="116">0.7416666666666667</cx:pt>
          <cx:pt idx="117">0.7416666666666667</cx:pt>
          <cx:pt idx="118">0.7416666666666667</cx:pt>
          <cx:pt idx="119">0.7416666666666667</cx:pt>
          <cx:pt idx="120">0.7416666666666667</cx:pt>
          <cx:pt idx="121">0.7416666666666667</cx:pt>
          <cx:pt idx="122">0.7416666666666667</cx:pt>
          <cx:pt idx="123">0.7416666666666667</cx:pt>
          <cx:pt idx="124">0.7416666666666667</cx:pt>
          <cx:pt idx="125">0.7416666666666667</cx:pt>
          <cx:pt idx="126">0.7416666666666667</cx:pt>
          <cx:pt idx="127">0.7416666666666667</cx:pt>
          <cx:pt idx="128">0.7416666666666667</cx:pt>
          <cx:pt idx="129">0.7416666666666667</cx:pt>
          <cx:pt idx="130">0.7416666666666667</cx:pt>
          <cx:pt idx="131">0.7416666666666667</cx:pt>
          <cx:pt idx="132">0.7416666666666667</cx:pt>
          <cx:pt idx="133">0.7416666666666667</cx:pt>
          <cx:pt idx="134">0.7416666666666667</cx:pt>
          <cx:pt idx="135">0.7416666666666667</cx:pt>
          <cx:pt idx="136">0.7416666666666667</cx:pt>
          <cx:pt idx="137">0.7416666666666667</cx:pt>
          <cx:pt idx="138">0.7416666666666667</cx:pt>
          <cx:pt idx="139">0.7416666666666667</cx:pt>
          <cx:pt idx="140">0.7416666666666667</cx:pt>
          <cx:pt idx="141">0.4145833333333333</cx:pt>
          <cx:pt idx="142">0.4145833333333333</cx:pt>
          <cx:pt idx="143">0.4145833333333333</cx:pt>
          <cx:pt idx="144">0.4145833333333333</cx:pt>
          <cx:pt idx="145">0.43333333333333335</cx:pt>
          <cx:pt idx="146">0.43333333333333335</cx:pt>
          <cx:pt idx="147">0.43333333333333335</cx:pt>
          <cx:pt idx="148">0.43333333333333335</cx:pt>
          <cx:pt idx="149">0.4465277777777778</cx:pt>
          <cx:pt idx="150">0.4465277777777778</cx:pt>
          <cx:pt idx="151">0.4465277777777778</cx:pt>
          <cx:pt idx="152">0.4465277777777778</cx:pt>
          <cx:pt idx="153">0.50555555555555554</cx:pt>
          <cx:pt idx="154">0.50555555555555554</cx:pt>
          <cx:pt idx="155">0.50555555555555554</cx:pt>
          <cx:pt idx="156">0.55277777777777781</cx:pt>
          <cx:pt idx="157">0.55277777777777781</cx:pt>
          <cx:pt idx="158">0.55277777777777781</cx:pt>
          <cx:pt idx="159">0.55277777777777781</cx:pt>
          <cx:pt idx="160">0.55277777777777781</cx:pt>
          <cx:pt idx="161">0.55277777777777781</cx:pt>
          <cx:pt idx="162">0.59166666666666667</cx:pt>
          <cx:pt idx="163">0.59166666666666667</cx:pt>
          <cx:pt idx="164">0.78263888888888899</cx:pt>
          <cx:pt idx="165">0.78263888888888899</cx:pt>
          <cx:pt idx="166">0.78263888888888899</cx:pt>
          <cx:pt idx="167">0.78263888888888899</cx:pt>
          <cx:pt idx="168">0.46388888888888885</cx:pt>
          <cx:pt idx="169">0.48194444444444445</cx:pt>
          <cx:pt idx="170">0.48194444444444445</cx:pt>
          <cx:pt idx="171">0.48194444444444445</cx:pt>
          <cx:pt idx="172">0.48194444444444445</cx:pt>
        </cx:lvl>
      </cx:numDim>
    </cx:data>
  </cx:chartData>
  <cx:chart>
    <cx:title pos="t" align="ctr" overlay="0">
      <cx:tx>
        <cx:txData>
          <cx:v>Time of the day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>
              <a:solidFill>
                <a:sysClr val="windowText" lastClr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defRPr>
          </a:pPr>
          <a:r>
            <a:rPr lang="nl-NL" sz="1400" b="0" i="0" u="none" strike="noStrike" baseline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Time of the day</a:t>
          </a:r>
        </a:p>
      </cx:txPr>
    </cx:title>
    <cx:plotArea>
      <cx:plotAreaRegion>
        <cx:series layoutId="boxWhisker" uniqueId="{E175316B-8615-4610-8950-CDD3D3581582}">
          <cx:tx>
            <cx:txData>
              <cx:f/>
              <cx:v>Time of the day</cx:v>
            </cx:txData>
          </cx:tx>
          <cx:spPr>
            <a:solidFill>
              <a:srgbClr val="BF9000"/>
            </a:solidFill>
            <a:ln>
              <a:solidFill>
                <a:srgbClr val="7F6000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  <cx:axis id="1">
        <cx:valScaling max="0.95000000000000007" min="0.30000000000000004"/>
        <cx:title>
          <cx:tx>
            <cx:txData>
              <cx:v>Time of the day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80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pPr>
              <a:r>
                <a:rPr lang="nl-NL" sz="800" b="0" i="0" u="none" strike="noStrike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of the day</a:t>
              </a:r>
            </a:p>
          </cx:txPr>
        </cx:title>
        <cx:majorGridlines/>
        <cx:tickLabels/>
        <cx:numFmt formatCode="u:mm;@" sourceLinked="0"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nl-NL" sz="900" b="0" i="0" u="none" strike="noStrike" baseline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</cx:plotArea>
  </cx:chart>
  <cx:spPr>
    <a:ln>
      <a:noFill/>
    </a:ln>
  </cx:spPr>
</cx:chartSpace>
</file>

<file path=ppt/charts/chartEx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'FI visual comfort'!$A$2:$A$174</cx:f>
        <cx:lvl ptCount="173">
          <cx:pt idx="0">Uncomfortable</cx:pt>
          <cx:pt idx="1">Uncomfortable</cx:pt>
          <cx:pt idx="2">Comfortable</cx:pt>
          <cx:pt idx="3">Comfortable</cx:pt>
          <cx:pt idx="4">Comfortable</cx:pt>
          <cx:pt idx="5">Comfortable</cx:pt>
          <cx:pt idx="6">Comfortable</cx:pt>
          <cx:pt idx="7">Comfortable</cx:pt>
          <cx:pt idx="8">Comfortable</cx:pt>
          <cx:pt idx="9">Comfortable</cx:pt>
          <cx:pt idx="10">Uncomfortable</cx:pt>
          <cx:pt idx="11">Comfortable</cx:pt>
          <cx:pt idx="12">Comfortable</cx:pt>
          <cx:pt idx="13">Comfortable</cx:pt>
          <cx:pt idx="14">Uncomfortable</cx:pt>
          <cx:pt idx="15">Uncomfortable</cx:pt>
          <cx:pt idx="16">Uncomfortable</cx:pt>
          <cx:pt idx="17">Comfortable</cx:pt>
          <cx:pt idx="18">Comfortable</cx:pt>
          <cx:pt idx="19">Comfortable</cx:pt>
          <cx:pt idx="20">Comfortable</cx:pt>
          <cx:pt idx="21">Comfortable</cx:pt>
          <cx:pt idx="22">Comfortable</cx:pt>
          <cx:pt idx="23">Comfortable</cx:pt>
          <cx:pt idx="24">Comfortable</cx:pt>
          <cx:pt idx="25">Comfortable</cx:pt>
          <cx:pt idx="26">Comfortable</cx:pt>
          <cx:pt idx="27">Comfortable</cx:pt>
          <cx:pt idx="28">Comfortable</cx:pt>
          <cx:pt idx="29">Comfortable</cx:pt>
          <cx:pt idx="30">Comfortable</cx:pt>
          <cx:pt idx="31">Comfortable</cx:pt>
          <cx:pt idx="32">Comfortable</cx:pt>
          <cx:pt idx="33">Comfortable</cx:pt>
          <cx:pt idx="34">Comfortable</cx:pt>
          <cx:pt idx="35">Comfortable</cx:pt>
          <cx:pt idx="36">Comfortable</cx:pt>
          <cx:pt idx="37">Comfortable</cx:pt>
          <cx:pt idx="38">Comfortable</cx:pt>
          <cx:pt idx="39">Comfortable</cx:pt>
          <cx:pt idx="40">Comfortable</cx:pt>
          <cx:pt idx="41">Uncomfortable</cx:pt>
          <cx:pt idx="42">Uncomfortable</cx:pt>
          <cx:pt idx="43">Uncomfortable</cx:pt>
          <cx:pt idx="44">Uncomfortable</cx:pt>
          <cx:pt idx="45">Comfortable</cx:pt>
          <cx:pt idx="46">Comfortable</cx:pt>
          <cx:pt idx="47">Comfortable</cx:pt>
          <cx:pt idx="48">Comfortable</cx:pt>
          <cx:pt idx="49">Comfortable</cx:pt>
          <cx:pt idx="50">Comfortable</cx:pt>
          <cx:pt idx="51">Comfortable</cx:pt>
          <cx:pt idx="52">Comfortable</cx:pt>
          <cx:pt idx="53">Comfortable</cx:pt>
          <cx:pt idx="54">Uncomfortable</cx:pt>
          <cx:pt idx="55">Uncomfortable</cx:pt>
          <cx:pt idx="56">Uncomfortable</cx:pt>
          <cx:pt idx="57">Uncomfortable</cx:pt>
          <cx:pt idx="58">Uncomfortable</cx:pt>
          <cx:pt idx="59">Uncomfortable</cx:pt>
          <cx:pt idx="60">Uncomfortable</cx:pt>
          <cx:pt idx="61">Uncomfortable</cx:pt>
          <cx:pt idx="62">Comfortable</cx:pt>
          <cx:pt idx="63">Comfortable</cx:pt>
          <cx:pt idx="64">Comfortable</cx:pt>
          <cx:pt idx="65">Comfortable</cx:pt>
          <cx:pt idx="66">Comfortable</cx:pt>
          <cx:pt idx="67">Comfortable</cx:pt>
          <cx:pt idx="68">Comfortable</cx:pt>
          <cx:pt idx="69">Comfortable</cx:pt>
          <cx:pt idx="70">Comfortable</cx:pt>
          <cx:pt idx="71">Comfortable</cx:pt>
          <cx:pt idx="72">Comfortable</cx:pt>
          <cx:pt idx="73">Comfortable</cx:pt>
          <cx:pt idx="74">Comfortable</cx:pt>
          <cx:pt idx="75">Comfortable</cx:pt>
          <cx:pt idx="76">Comfortable</cx:pt>
          <cx:pt idx="77">Comfortable</cx:pt>
          <cx:pt idx="78">Comfortable</cx:pt>
          <cx:pt idx="79">Comfortable</cx:pt>
          <cx:pt idx="80">Comfortable</cx:pt>
          <cx:pt idx="81">Comfortable</cx:pt>
          <cx:pt idx="82">Comfortable</cx:pt>
          <cx:pt idx="83">Comfortable</cx:pt>
          <cx:pt idx="84">Comfortable</cx:pt>
          <cx:pt idx="85">Uncomfortable</cx:pt>
          <cx:pt idx="86">Uncomfortable</cx:pt>
          <cx:pt idx="87">Uncomfortable</cx:pt>
          <cx:pt idx="88">Uncomfortable</cx:pt>
          <cx:pt idx="89">Uncomfortable</cx:pt>
          <cx:pt idx="90">Uncomfortable</cx:pt>
          <cx:pt idx="91">Uncomfortable</cx:pt>
          <cx:pt idx="92">Uncomfortable</cx:pt>
          <cx:pt idx="93">Comfortable</cx:pt>
          <cx:pt idx="94">Comfortable</cx:pt>
          <cx:pt idx="95">Comfortable</cx:pt>
          <cx:pt idx="96">Comfortable</cx:pt>
          <cx:pt idx="97">Comfortable</cx:pt>
          <cx:pt idx="98">Comfortable</cx:pt>
          <cx:pt idx="99">Comfortable</cx:pt>
          <cx:pt idx="100">Comfortable</cx:pt>
          <cx:pt idx="101">Uncomfortable</cx:pt>
          <cx:pt idx="102">Uncomfortable</cx:pt>
          <cx:pt idx="103">Uncomfortable</cx:pt>
          <cx:pt idx="104">Uncomfortable</cx:pt>
          <cx:pt idx="105">Uncomfortable</cx:pt>
          <cx:pt idx="106">Uncomfortable</cx:pt>
          <cx:pt idx="107">Uncomfortable</cx:pt>
          <cx:pt idx="108">Uncomfortable</cx:pt>
          <cx:pt idx="109">Comfortable</cx:pt>
          <cx:pt idx="110">Comfortable</cx:pt>
          <cx:pt idx="111">Comfortable</cx:pt>
          <cx:pt idx="112">Comfortable</cx:pt>
          <cx:pt idx="113">Comfortable</cx:pt>
          <cx:pt idx="114">Comfortable</cx:pt>
          <cx:pt idx="115">Comfortable</cx:pt>
          <cx:pt idx="116">Comfortable</cx:pt>
          <cx:pt idx="117">Uncomfortable</cx:pt>
          <cx:pt idx="118">Uncomfortable</cx:pt>
          <cx:pt idx="119">Uncomfortable</cx:pt>
          <cx:pt idx="120">Uncomfortable</cx:pt>
          <cx:pt idx="121">Uncomfortable</cx:pt>
          <cx:pt idx="122">Uncomfortable</cx:pt>
          <cx:pt idx="123">Uncomfortable</cx:pt>
          <cx:pt idx="124">Uncomfortable</cx:pt>
          <cx:pt idx="125">Comfortable</cx:pt>
          <cx:pt idx="126">Comfortable</cx:pt>
          <cx:pt idx="127">Comfortable</cx:pt>
          <cx:pt idx="128">Comfortable</cx:pt>
          <cx:pt idx="129">Comfortable</cx:pt>
          <cx:pt idx="130">Comfortable</cx:pt>
          <cx:pt idx="131">Comfortable</cx:pt>
          <cx:pt idx="132">Comfortable</cx:pt>
          <cx:pt idx="133">Uncomfortable</cx:pt>
          <cx:pt idx="134">Uncomfortable</cx:pt>
          <cx:pt idx="135">Uncomfortable</cx:pt>
          <cx:pt idx="136">Uncomfortable</cx:pt>
          <cx:pt idx="137">Uncomfortable</cx:pt>
          <cx:pt idx="138">Uncomfortable</cx:pt>
          <cx:pt idx="139">Uncomfortable</cx:pt>
          <cx:pt idx="140">Uncomfortable</cx:pt>
          <cx:pt idx="141">Uncomfortable</cx:pt>
          <cx:pt idx="142">Uncomfortable</cx:pt>
          <cx:pt idx="143">Uncomfortable</cx:pt>
          <cx:pt idx="144">Uncomfortable</cx:pt>
          <cx:pt idx="145">Comfortable</cx:pt>
          <cx:pt idx="146">Comfortable</cx:pt>
          <cx:pt idx="147">Comfortable</cx:pt>
          <cx:pt idx="148">Comfortable</cx:pt>
          <cx:pt idx="149">Comfortable</cx:pt>
          <cx:pt idx="150">Comfortable</cx:pt>
          <cx:pt idx="151">Comfortable</cx:pt>
          <cx:pt idx="152">Comfortable</cx:pt>
          <cx:pt idx="153">Comfortable</cx:pt>
          <cx:pt idx="154">Comfortable</cx:pt>
          <cx:pt idx="155">Comfortable</cx:pt>
          <cx:pt idx="156">Comfortable</cx:pt>
          <cx:pt idx="157">Comfortable</cx:pt>
          <cx:pt idx="158">Comfortable</cx:pt>
          <cx:pt idx="159">Comfortable</cx:pt>
          <cx:pt idx="160">Comfortable</cx:pt>
          <cx:pt idx="161">Comfortable</cx:pt>
          <cx:pt idx="162">Comfortable</cx:pt>
          <cx:pt idx="163">Comfortable</cx:pt>
          <cx:pt idx="164">Uncomfortable</cx:pt>
          <cx:pt idx="165">Uncomfortable</cx:pt>
          <cx:pt idx="166">Uncomfortable</cx:pt>
          <cx:pt idx="167">Uncomfortable</cx:pt>
          <cx:pt idx="168">Comfortable</cx:pt>
          <cx:pt idx="169">Comfortable</cx:pt>
          <cx:pt idx="170">Comfortable</cx:pt>
          <cx:pt idx="171">Comfortable</cx:pt>
          <cx:pt idx="172">Comfortable</cx:pt>
        </cx:lvl>
      </cx:strDim>
      <cx:numDim type="val">
        <cx:f>'FI visual comfort'!$F$2:$F$174</cx:f>
        <cx:lvl ptCount="173" formatCode="Standaard">
          <cx:pt idx="0">8</cx:pt>
          <cx:pt idx="1">8</cx:pt>
          <cx:pt idx="2">8</cx:pt>
          <cx:pt idx="3">3</cx:pt>
          <cx:pt idx="4">3</cx:pt>
          <cx:pt idx="5">3</cx:pt>
          <cx:pt idx="6">20</cx:pt>
          <cx:pt idx="7">20</cx:pt>
          <cx:pt idx="8">20</cx:pt>
          <cx:pt idx="9">20</cx:pt>
          <cx:pt idx="10">20</cx:pt>
          <cx:pt idx="11">20</cx:pt>
          <cx:pt idx="12">20</cx:pt>
          <cx:pt idx="13">20</cx:pt>
          <cx:pt idx="14">20</cx:pt>
          <cx:pt idx="15">20</cx:pt>
          <cx:pt idx="16">20</cx:pt>
          <cx:pt idx="17">20</cx:pt>
          <cx:pt idx="18">20</cx:pt>
          <cx:pt idx="19">20</cx:pt>
          <cx:pt idx="20">20</cx:pt>
          <cx:pt idx="21">20</cx:pt>
          <cx:pt idx="22">20</cx:pt>
          <cx:pt idx="23">20</cx:pt>
          <cx:pt idx="24">20</cx:pt>
          <cx:pt idx="25">20</cx:pt>
          <cx:pt idx="26">20</cx:pt>
          <cx:pt idx="27">20</cx:pt>
          <cx:pt idx="28">20</cx:pt>
          <cx:pt idx="29">20</cx:pt>
          <cx:pt idx="30">20</cx:pt>
          <cx:pt idx="31">20</cx:pt>
          <cx:pt idx="32">20</cx:pt>
          <cx:pt idx="33">6</cx:pt>
          <cx:pt idx="34">6</cx:pt>
          <cx:pt idx="35">6</cx:pt>
          <cx:pt idx="36">6</cx:pt>
          <cx:pt idx="37">6</cx:pt>
          <cx:pt idx="38">6</cx:pt>
          <cx:pt idx="39">6</cx:pt>
          <cx:pt idx="40">6</cx:pt>
          <cx:pt idx="41">9</cx:pt>
          <cx:pt idx="42">9</cx:pt>
          <cx:pt idx="43">9</cx:pt>
          <cx:pt idx="44">20</cx:pt>
          <cx:pt idx="45">20</cx:pt>
          <cx:pt idx="46">2</cx:pt>
          <cx:pt idx="47">2</cx:pt>
          <cx:pt idx="48">2</cx:pt>
          <cx:pt idx="49">2</cx:pt>
          <cx:pt idx="50">2</cx:pt>
          <cx:pt idx="51">2</cx:pt>
          <cx:pt idx="52">2</cx:pt>
          <cx:pt idx="53">2</cx:pt>
          <cx:pt idx="54">3</cx:pt>
          <cx:pt idx="55">3</cx:pt>
          <cx:pt idx="56">3</cx:pt>
          <cx:pt idx="57">3</cx:pt>
          <cx:pt idx="58">3</cx:pt>
          <cx:pt idx="59">3</cx:pt>
          <cx:pt idx="60">3</cx:pt>
          <cx:pt idx="61">3</cx:pt>
          <cx:pt idx="62">20</cx:pt>
          <cx:pt idx="63">20</cx:pt>
          <cx:pt idx="64">20</cx:pt>
          <cx:pt idx="65">20</cx:pt>
          <cx:pt idx="66">20</cx:pt>
          <cx:pt idx="67">20</cx:pt>
          <cx:pt idx="68">20</cx:pt>
          <cx:pt idx="69">20</cx:pt>
          <cx:pt idx="70">20</cx:pt>
          <cx:pt idx="71">20</cx:pt>
          <cx:pt idx="72">20</cx:pt>
          <cx:pt idx="73">20</cx:pt>
          <cx:pt idx="74">20</cx:pt>
          <cx:pt idx="75">20</cx:pt>
          <cx:pt idx="76">20</cx:pt>
          <cx:pt idx="77">20</cx:pt>
          <cx:pt idx="78">20</cx:pt>
          <cx:pt idx="79">20</cx:pt>
          <cx:pt idx="80">20</cx:pt>
          <cx:pt idx="81">20</cx:pt>
          <cx:pt idx="82">20</cx:pt>
          <cx:pt idx="83">20</cx:pt>
          <cx:pt idx="84">20</cx:pt>
          <cx:pt idx="85">20</cx:pt>
          <cx:pt idx="86">20</cx:pt>
          <cx:pt idx="87">20</cx:pt>
          <cx:pt idx="88">20</cx:pt>
          <cx:pt idx="89">20</cx:pt>
          <cx:pt idx="90">20</cx:pt>
          <cx:pt idx="91">20</cx:pt>
          <cx:pt idx="92">20</cx:pt>
          <cx:pt idx="93">20</cx:pt>
          <cx:pt idx="94">20</cx:pt>
          <cx:pt idx="95">20</cx:pt>
          <cx:pt idx="96">20</cx:pt>
          <cx:pt idx="97">20</cx:pt>
          <cx:pt idx="98">20</cx:pt>
          <cx:pt idx="99">20</cx:pt>
          <cx:pt idx="100">20</cx:pt>
          <cx:pt idx="101">20</cx:pt>
          <cx:pt idx="102">20</cx:pt>
          <cx:pt idx="103">20</cx:pt>
          <cx:pt idx="104">20</cx:pt>
          <cx:pt idx="105">20</cx:pt>
          <cx:pt idx="106">20</cx:pt>
          <cx:pt idx="107">20</cx:pt>
          <cx:pt idx="108">20</cx:pt>
          <cx:pt idx="109">20</cx:pt>
          <cx:pt idx="110">20</cx:pt>
          <cx:pt idx="111">20</cx:pt>
          <cx:pt idx="112">20</cx:pt>
          <cx:pt idx="113">20</cx:pt>
          <cx:pt idx="114">20</cx:pt>
          <cx:pt idx="115">20</cx:pt>
          <cx:pt idx="116">20</cx:pt>
          <cx:pt idx="117">20</cx:pt>
          <cx:pt idx="118">20</cx:pt>
          <cx:pt idx="119">20</cx:pt>
          <cx:pt idx="120">20</cx:pt>
          <cx:pt idx="121">20</cx:pt>
          <cx:pt idx="122">20</cx:pt>
          <cx:pt idx="123">20</cx:pt>
          <cx:pt idx="124">20</cx:pt>
          <cx:pt idx="125">20</cx:pt>
          <cx:pt idx="126">20</cx:pt>
          <cx:pt idx="127">20</cx:pt>
          <cx:pt idx="128">20</cx:pt>
          <cx:pt idx="129">20</cx:pt>
          <cx:pt idx="130">20</cx:pt>
          <cx:pt idx="131">20</cx:pt>
          <cx:pt idx="132">20</cx:pt>
          <cx:pt idx="133">20</cx:pt>
          <cx:pt idx="134">20</cx:pt>
          <cx:pt idx="135">20</cx:pt>
          <cx:pt idx="136">20</cx:pt>
          <cx:pt idx="137">20</cx:pt>
          <cx:pt idx="138">20</cx:pt>
          <cx:pt idx="139">20</cx:pt>
          <cx:pt idx="140">20</cx:pt>
          <cx:pt idx="141">20</cx:pt>
          <cx:pt idx="142">20</cx:pt>
          <cx:pt idx="143">20</cx:pt>
          <cx:pt idx="144">20</cx:pt>
          <cx:pt idx="145">20</cx:pt>
          <cx:pt idx="146">20</cx:pt>
          <cx:pt idx="147">20</cx:pt>
          <cx:pt idx="148">20</cx:pt>
          <cx:pt idx="149">20</cx:pt>
          <cx:pt idx="150">20</cx:pt>
          <cx:pt idx="151">20</cx:pt>
          <cx:pt idx="152">20</cx:pt>
          <cx:pt idx="153">20</cx:pt>
          <cx:pt idx="154">20</cx:pt>
          <cx:pt idx="155">20</cx:pt>
          <cx:pt idx="156">20</cx:pt>
          <cx:pt idx="157">20</cx:pt>
          <cx:pt idx="158">20</cx:pt>
          <cx:pt idx="159">20</cx:pt>
          <cx:pt idx="160">20</cx:pt>
          <cx:pt idx="161">20</cx:pt>
          <cx:pt idx="162">20</cx:pt>
          <cx:pt idx="163">20</cx:pt>
          <cx:pt idx="164">7</cx:pt>
          <cx:pt idx="165">7</cx:pt>
          <cx:pt idx="166">7</cx:pt>
          <cx:pt idx="167">7</cx:pt>
          <cx:pt idx="168">20</cx:pt>
          <cx:pt idx="169">20</cx:pt>
          <cx:pt idx="170">20</cx:pt>
          <cx:pt idx="171">20</cx:pt>
          <cx:pt idx="172">20</cx:pt>
        </cx:lvl>
      </cx:numDim>
    </cx:data>
  </cx:chartData>
  <cx:chart>
    <cx:title pos="t" align="ctr" overlay="0">
      <cx:tx>
        <cx:txData>
          <cx:v>Outdoor visibility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>
              <a:solidFill>
                <a:sysClr val="windowText" lastClr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defRPr>
          </a:pPr>
          <a:r>
            <a:rPr lang="nl-NL" sz="1400" b="0" i="0" u="none" strike="noStrike" baseline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Outdoor visibility</a:t>
          </a:r>
        </a:p>
      </cx:txPr>
    </cx:title>
    <cx:plotArea>
      <cx:plotAreaRegion>
        <cx:series layoutId="boxWhisker" uniqueId="{E175316B-8615-4610-8950-CDD3D3581582}">
          <cx:tx>
            <cx:txData>
              <cx:f/>
              <cx:v>Visibility</cx:v>
            </cx:txData>
          </cx:tx>
          <cx:spPr>
            <a:solidFill>
              <a:srgbClr val="BF9000"/>
            </a:solidFill>
            <a:ln>
              <a:solidFill>
                <a:srgbClr val="7F6000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LID4096" sz="9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  <cx:axis id="1">
        <cx:valScaling/>
        <cx:title>
          <cx:tx>
            <cx:txData>
              <cx:v>Visibility  [km]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80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pPr>
              <a:r>
                <a:rPr lang="nl-NL" sz="800" b="0" i="0" u="none" strike="noStrike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Visibility  [km]</a:t>
              </a:r>
            </a:p>
          </cx:txPr>
        </cx:title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nl-NL" sz="900" b="0" i="0" u="none" strike="noStrike" baseline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</cx:plotArea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7D51F-19D7-4B59-9B80-B58D5893684A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F7BB-FBC8-4635-90F9-8A784201CB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6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75075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7FDB8-55D0-42EA-AD0C-946E2A1C1448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6652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F20D-35CF-4481-8C66-59131BA323A3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751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F20D-35CF-4481-8C66-59131BA323A3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6632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F7BB-FBC8-4635-90F9-8A784201CB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3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88774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4384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60649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5783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63427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5451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648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71612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90607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84750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F7BB-FBC8-4635-90F9-8A784201CB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11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8365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2878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35928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1168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19875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0664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43F-6212-4F05-BCCF-DFD8465F7DD6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0524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F20D-35CF-4481-8C66-59131BA323A3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1805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F20D-35CF-4481-8C66-59131BA323A3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27314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F20D-35CF-4481-8C66-59131BA323A3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5564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F20D-35CF-4481-8C66-59131BA323A3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174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0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9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9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8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1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1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7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2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9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ADF4-38AA-471A-B956-C0C511CE8D1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68FEC-B23C-42A2-9A5A-95180BE3D4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2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utcon.2019.01.02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14/relationships/chartEx" Target="../charts/chartEx4.xml"/><Relationship Id="rId13" Type="http://schemas.openxmlformats.org/officeDocument/2006/relationships/image" Target="../../clipboard/media/image19.png"/><Relationship Id="rId3" Type="http://schemas.openxmlformats.org/officeDocument/2006/relationships/image" Target="../../clipboard/media/image14.png"/><Relationship Id="rId7" Type="http://schemas.openxmlformats.org/officeDocument/2006/relationships/image" Target="../../clipboard/media/image16.png"/><Relationship Id="rId12" Type="http://schemas.microsoft.com/office/2014/relationships/chartEx" Target="../charts/chartEx6.xml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3.xml"/><Relationship Id="rId11" Type="http://schemas.openxmlformats.org/officeDocument/2006/relationships/image" Target="../../clipboard/media/image18.png"/><Relationship Id="rId5" Type="http://schemas.openxmlformats.org/officeDocument/2006/relationships/image" Target="../../clipboard/media/image15.png"/><Relationship Id="rId10" Type="http://schemas.microsoft.com/office/2014/relationships/chartEx" Target="../charts/chartEx5.xml"/><Relationship Id="rId4" Type="http://schemas.microsoft.com/office/2014/relationships/chartEx" Target="../charts/chartEx2.xml"/><Relationship Id="rId9" Type="http://schemas.openxmlformats.org/officeDocument/2006/relationships/image" Target="../../clipboard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20.png"/><Relationship Id="rId7" Type="http://schemas.openxmlformats.org/officeDocument/2006/relationships/image" Target="../../clipboard/media/image22.png"/><Relationship Id="rId2" Type="http://schemas.microsoft.com/office/2014/relationships/chartEx" Target="../charts/chartEx7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9.xml"/><Relationship Id="rId5" Type="http://schemas.openxmlformats.org/officeDocument/2006/relationships/image" Target="../../clipboard/media/image21.png"/><Relationship Id="rId4" Type="http://schemas.microsoft.com/office/2014/relationships/chartEx" Target="../charts/chartEx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exdonkers.github.io/opo" TargetMode="External"/><Relationship Id="rId4" Type="http://schemas.openxmlformats.org/officeDocument/2006/relationships/hyperlink" Target="https://github.com/AlexDonkers/OpenFamilyHom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ceur-ws.org/Vol-3081/05paper.pdf" TargetMode="External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hyperlink" Target="https://github.com/AlexDonkers/ofo/tree/main/docs/OpenFlat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lexDonkers/ofo/tree/main/docs/OpenSmartHome" TargetMode="External"/><Relationship Id="rId11" Type="http://schemas.openxmlformats.org/officeDocument/2006/relationships/hyperlink" Target="http://www.semantic-web-journal.net/system/files/swj3158.pdf" TargetMode="External"/><Relationship Id="rId5" Type="http://schemas.openxmlformats.org/officeDocument/2006/relationships/hyperlink" Target="https://w3id.org/ofo" TargetMode="External"/><Relationship Id="rId10" Type="http://schemas.openxmlformats.org/officeDocument/2006/relationships/hyperlink" Target="http://ceur-ws.org/Vol-2636/02paper.pdf" TargetMode="External"/><Relationship Id="rId4" Type="http://schemas.openxmlformats.org/officeDocument/2006/relationships/hyperlink" Target="https://w3id.org/bop" TargetMode="External"/><Relationship Id="rId9" Type="http://schemas.openxmlformats.org/officeDocument/2006/relationships/hyperlink" Target="https://linkedbuildingdata.net/ldac2022/files/papers/paper07.pdf" TargetMode="External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binnen, tafel, venster, gebouw&#10;&#10;Automatisch gegenereerde beschrijving">
            <a:extLst>
              <a:ext uri="{FF2B5EF4-FFF2-40B4-BE49-F238E27FC236}">
                <a16:creationId xmlns:a16="http://schemas.microsoft.com/office/drawing/2014/main" id="{07F925D8-C6AA-4875-AE7D-14DA41A12A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" r="83" b="156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F86BA982-8EA4-4321-84F7-0927A9E4AE51}"/>
              </a:ext>
            </a:extLst>
          </p:cNvPr>
          <p:cNvSpPr txBox="1">
            <a:spLocks/>
          </p:cNvSpPr>
          <p:nvPr/>
        </p:nvSpPr>
        <p:spPr>
          <a:xfrm>
            <a:off x="0" y="2582984"/>
            <a:ext cx="12192000" cy="2103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chemeClr val="bg1"/>
                </a:solidFill>
                <a:latin typeface="Georgia" panose="02040502050405020303" pitchFamily="18" charset="0"/>
              </a:rPr>
              <a:t>Let’s add occupants </a:t>
            </a:r>
          </a:p>
          <a:p>
            <a:r>
              <a:rPr lang="en-US" sz="5200" dirty="0">
                <a:solidFill>
                  <a:schemeClr val="bg1"/>
                </a:solidFill>
                <a:latin typeface="Georgia" panose="02040502050405020303" pitchFamily="18" charset="0"/>
              </a:rPr>
              <a:t>to our digital twins!</a:t>
            </a:r>
          </a:p>
          <a:p>
            <a:endParaRPr lang="en-US" sz="2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5DE0891-E304-4D51-A4F6-1DB98DC2F034}"/>
              </a:ext>
            </a:extLst>
          </p:cNvPr>
          <p:cNvSpPr txBox="1">
            <a:spLocks/>
          </p:cNvSpPr>
          <p:nvPr/>
        </p:nvSpPr>
        <p:spPr>
          <a:xfrm>
            <a:off x="996461" y="6091832"/>
            <a:ext cx="10199076" cy="68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Alex Donkers – PhD Candidate at Eindhoven University of Technology – a.j.a.donkers@tue.nl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Dujuan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Yang,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Bauke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Vries, Nico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Baken</a:t>
            </a:r>
            <a:endParaRPr lang="en-US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F8C6140-4C02-460D-B3F9-C1FA621615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517" y="6006704"/>
            <a:ext cx="1264565" cy="851296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9CF5C73-7107-4107-ADED-C10B6E3E12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8" y="6148938"/>
            <a:ext cx="2077783" cy="56682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E1CC718-3EEC-46A4-BBC5-1FC49531C8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59" y="6091832"/>
            <a:ext cx="681040" cy="6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7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B9853-0B42-42AF-8409-EB4AAAE5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Building Topology Ontology (BOT)</a:t>
            </a:r>
            <a:endParaRPr lang="x-none" dirty="0">
              <a:latin typeface="Georgia" panose="020405020504050203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9B5DD6-7CB4-44C7-9EE2-489A677F6B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51717"/>
            <a:ext cx="4394853" cy="249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A41320-A724-4FC5-B26A-43DCA43F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311" y="2751716"/>
            <a:ext cx="4732489" cy="246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92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ADEE0843-8F9E-47AC-9A86-B33694841544}"/>
              </a:ext>
            </a:extLst>
          </p:cNvPr>
          <p:cNvSpPr/>
          <p:nvPr/>
        </p:nvSpPr>
        <p:spPr>
          <a:xfrm>
            <a:off x="257264" y="1518407"/>
            <a:ext cx="5679897" cy="5125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GRAPH DATABASE</a:t>
            </a:r>
            <a:endParaRPr lang="x-none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65F108-CACE-400F-BE9B-F39899FE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Approaches to describe property values</a:t>
            </a:r>
            <a:endParaRPr lang="x-none" dirty="0">
              <a:latin typeface="Georgia" panose="02040502050405020303" pitchFamily="18" charset="0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D6BD1CD8-CE1C-4B30-87A9-335E4D5A02BA}"/>
              </a:ext>
            </a:extLst>
          </p:cNvPr>
          <p:cNvSpPr/>
          <p:nvPr/>
        </p:nvSpPr>
        <p:spPr>
          <a:xfrm>
            <a:off x="6254841" y="1518407"/>
            <a:ext cx="5679896" cy="34227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GRAPH DATABASE</a:t>
            </a:r>
            <a:endParaRPr lang="x-none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D2402AD-DB67-4694-9391-F95E4F539B37}"/>
              </a:ext>
            </a:extLst>
          </p:cNvPr>
          <p:cNvSpPr/>
          <p:nvPr/>
        </p:nvSpPr>
        <p:spPr>
          <a:xfrm>
            <a:off x="6254841" y="5339593"/>
            <a:ext cx="5679896" cy="130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>
              <a:buNone/>
            </a:pPr>
            <a:r>
              <a:rPr lang="nl-NL" sz="1100" b="1" dirty="0">
                <a:solidFill>
                  <a:schemeClr val="tx1"/>
                </a:solidFill>
                <a:latin typeface="Avenir Next LT Pro" panose="020B0504020202020204" pitchFamily="34" charset="0"/>
                <a:cs typeface="Courier New" panose="02070309020205020404" pitchFamily="49" charset="0"/>
              </a:rPr>
              <a:t>TIME-SERIES DATABASE</a:t>
            </a:r>
          </a:p>
          <a:p>
            <a:pPr marL="0" indent="0" algn="ctr">
              <a:buNone/>
            </a:pPr>
            <a:r>
              <a:rPr lang="nl-NL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S01,21,1630575705</a:t>
            </a:r>
          </a:p>
          <a:p>
            <a:pPr marL="0" indent="0" algn="ctr">
              <a:buNone/>
            </a:pPr>
            <a:r>
              <a:rPr lang="nl-NL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S01,21,1630575706</a:t>
            </a:r>
          </a:p>
          <a:p>
            <a:pPr marL="0" indent="0" algn="ctr">
              <a:buNone/>
            </a:pPr>
            <a:r>
              <a:rPr lang="nl-NL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S01,22,1630575709</a:t>
            </a: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B1C013C2-0692-4E73-BD0D-BF6DFE40B2FD}"/>
              </a:ext>
            </a:extLst>
          </p:cNvPr>
          <p:cNvSpPr/>
          <p:nvPr/>
        </p:nvSpPr>
        <p:spPr>
          <a:xfrm>
            <a:off x="639866" y="2063998"/>
            <a:ext cx="1857737" cy="36921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:Building</a:t>
            </a:r>
            <a:endParaRPr lang="x-none" dirty="0">
              <a:latin typeface="Avenir Next LT Pro" panose="020B0504020202020204" pitchFamily="34" charset="0"/>
            </a:endParaRP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122182E0-3972-413D-9E20-E7C4BB569E3F}"/>
              </a:ext>
            </a:extLst>
          </p:cNvPr>
          <p:cNvSpPr/>
          <p:nvPr/>
        </p:nvSpPr>
        <p:spPr>
          <a:xfrm>
            <a:off x="640989" y="2762075"/>
            <a:ext cx="1857738" cy="36921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:Room</a:t>
            </a:r>
            <a:endParaRPr lang="x-none" dirty="0">
              <a:latin typeface="Avenir Next LT Pro" panose="020B0504020202020204" pitchFamily="34" charset="0"/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1CE03593-7C45-470A-9BFD-B387137D291E}"/>
              </a:ext>
            </a:extLst>
          </p:cNvPr>
          <p:cNvSpPr/>
          <p:nvPr/>
        </p:nvSpPr>
        <p:spPr>
          <a:xfrm>
            <a:off x="639867" y="3460152"/>
            <a:ext cx="1858996" cy="36921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:Sensor01</a:t>
            </a:r>
            <a:endParaRPr lang="x-none" dirty="0">
              <a:latin typeface="Avenir Next LT Pro" panose="020B0504020202020204" pitchFamily="34" charset="0"/>
            </a:endParaRPr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6681D78-D7F7-45ED-853F-9F573E612463}"/>
              </a:ext>
            </a:extLst>
          </p:cNvPr>
          <p:cNvSpPr/>
          <p:nvPr/>
        </p:nvSpPr>
        <p:spPr>
          <a:xfrm>
            <a:off x="3787264" y="3461009"/>
            <a:ext cx="1858997" cy="36921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:Temperature</a:t>
            </a:r>
            <a:endParaRPr lang="x-none" dirty="0">
              <a:latin typeface="Avenir Next LT Pro" panose="020B05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8ADF21E-D95F-48C6-A600-ABC9E9A52FB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568735" y="2433216"/>
            <a:ext cx="1123" cy="32885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95A3D6DE-590E-43B4-84D3-83EE953BE33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1569365" y="3131293"/>
            <a:ext cx="493" cy="32885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128C39AC-ACDD-49C3-9595-A13C2421699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498863" y="3644761"/>
            <a:ext cx="1288401" cy="8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80644889-ABF3-44EE-92DA-FBC32856725A}"/>
              </a:ext>
            </a:extLst>
          </p:cNvPr>
          <p:cNvSpPr/>
          <p:nvPr/>
        </p:nvSpPr>
        <p:spPr>
          <a:xfrm>
            <a:off x="628336" y="5031937"/>
            <a:ext cx="1858997" cy="36921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:Observation01</a:t>
            </a:r>
            <a:endParaRPr lang="x-none" dirty="0">
              <a:latin typeface="Avenir Next LT Pro" panose="020B0504020202020204" pitchFamily="34" charset="0"/>
            </a:endParaRPr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432DBFB9-528E-46C8-BDBC-DF0E6D21656C}"/>
              </a:ext>
            </a:extLst>
          </p:cNvPr>
          <p:cNvSpPr/>
          <p:nvPr/>
        </p:nvSpPr>
        <p:spPr>
          <a:xfrm>
            <a:off x="640989" y="5807228"/>
            <a:ext cx="671818" cy="36921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rPr>
              <a:t>“21”</a:t>
            </a:r>
            <a:endParaRPr lang="x-none" dirty="0">
              <a:solidFill>
                <a:schemeClr val="accent4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32073EC6-4537-4A1C-810E-0C463C4FBB51}"/>
              </a:ext>
            </a:extLst>
          </p:cNvPr>
          <p:cNvCxnSpPr>
            <a:cxnSpLocks/>
            <a:stCxn id="35" idx="2"/>
            <a:endCxn id="46" idx="0"/>
          </p:cNvCxnSpPr>
          <p:nvPr/>
        </p:nvCxnSpPr>
        <p:spPr>
          <a:xfrm flipH="1">
            <a:off x="976898" y="5401155"/>
            <a:ext cx="580937" cy="40607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56D1594D-DEE6-4CF6-8F44-FDB2D996238F}"/>
              </a:ext>
            </a:extLst>
          </p:cNvPr>
          <p:cNvCxnSpPr>
            <a:cxnSpLocks/>
            <a:stCxn id="16" idx="2"/>
            <a:endCxn id="35" idx="0"/>
          </p:cNvCxnSpPr>
          <p:nvPr/>
        </p:nvCxnSpPr>
        <p:spPr>
          <a:xfrm flipH="1">
            <a:off x="1557835" y="3829370"/>
            <a:ext cx="11530" cy="1202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hoek 52">
            <a:extLst>
              <a:ext uri="{FF2B5EF4-FFF2-40B4-BE49-F238E27FC236}">
                <a16:creationId xmlns:a16="http://schemas.microsoft.com/office/drawing/2014/main" id="{BAF5974E-385A-4AC8-A6F8-AD5E1FED4D4C}"/>
              </a:ext>
            </a:extLst>
          </p:cNvPr>
          <p:cNvSpPr/>
          <p:nvPr/>
        </p:nvSpPr>
        <p:spPr>
          <a:xfrm>
            <a:off x="1373904" y="5807228"/>
            <a:ext cx="1705344" cy="36921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rPr>
              <a:t>“</a:t>
            </a:r>
            <a:r>
              <a:rPr lang="nl-NL" sz="1800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  <a:cs typeface="Courier New" panose="02070309020205020404" pitchFamily="49" charset="0"/>
              </a:rPr>
              <a:t>1630575705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rPr>
              <a:t>”</a:t>
            </a:r>
            <a:endParaRPr lang="x-none" dirty="0">
              <a:solidFill>
                <a:schemeClr val="accent4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DD9E9754-46BB-46DA-8BB6-7B976AB25D9A}"/>
              </a:ext>
            </a:extLst>
          </p:cNvPr>
          <p:cNvCxnSpPr>
            <a:cxnSpLocks/>
            <a:stCxn id="35" idx="2"/>
            <a:endCxn id="53" idx="0"/>
          </p:cNvCxnSpPr>
          <p:nvPr/>
        </p:nvCxnSpPr>
        <p:spPr>
          <a:xfrm>
            <a:off x="1557835" y="5401155"/>
            <a:ext cx="668741" cy="40607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hoek 62">
            <a:extLst>
              <a:ext uri="{FF2B5EF4-FFF2-40B4-BE49-F238E27FC236}">
                <a16:creationId xmlns:a16="http://schemas.microsoft.com/office/drawing/2014/main" id="{FDE7FED5-5BAC-44F7-8DDE-552A7CB30FE0}"/>
              </a:ext>
            </a:extLst>
          </p:cNvPr>
          <p:cNvSpPr/>
          <p:nvPr/>
        </p:nvSpPr>
        <p:spPr>
          <a:xfrm>
            <a:off x="3210044" y="5807228"/>
            <a:ext cx="671818" cy="36921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rPr>
              <a:t>“21”</a:t>
            </a:r>
            <a:endParaRPr lang="x-none" dirty="0">
              <a:solidFill>
                <a:schemeClr val="accent4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30A6D39B-842E-4703-B2DB-2A5D209C6E47}"/>
              </a:ext>
            </a:extLst>
          </p:cNvPr>
          <p:cNvSpPr/>
          <p:nvPr/>
        </p:nvSpPr>
        <p:spPr>
          <a:xfrm>
            <a:off x="3942959" y="5807228"/>
            <a:ext cx="1705344" cy="36921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rPr>
              <a:t>“</a:t>
            </a:r>
            <a:r>
              <a:rPr lang="nl-NL" sz="1800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  <a:cs typeface="Courier New" panose="02070309020205020404" pitchFamily="49" charset="0"/>
              </a:rPr>
              <a:t>1630575706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rPr>
              <a:t>”</a:t>
            </a:r>
            <a:endParaRPr lang="x-none" dirty="0">
              <a:solidFill>
                <a:schemeClr val="accent4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7" name="Rechthoek: afgeronde hoeken 66">
            <a:extLst>
              <a:ext uri="{FF2B5EF4-FFF2-40B4-BE49-F238E27FC236}">
                <a16:creationId xmlns:a16="http://schemas.microsoft.com/office/drawing/2014/main" id="{5FD74CD2-FCC0-4B33-9E00-DF6D101C6659}"/>
              </a:ext>
            </a:extLst>
          </p:cNvPr>
          <p:cNvSpPr/>
          <p:nvPr/>
        </p:nvSpPr>
        <p:spPr>
          <a:xfrm>
            <a:off x="3787264" y="5031937"/>
            <a:ext cx="1858997" cy="36921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:Observation02</a:t>
            </a:r>
            <a:endParaRPr lang="x-none" dirty="0">
              <a:latin typeface="Avenir Next LT Pro" panose="020B0504020202020204" pitchFamily="34" charset="0"/>
            </a:endParaRPr>
          </a:p>
        </p:txBody>
      </p:sp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5E092A8-2F58-4D54-8E7E-481E6A6CB230}"/>
              </a:ext>
            </a:extLst>
          </p:cNvPr>
          <p:cNvCxnSpPr>
            <a:cxnSpLocks/>
            <a:stCxn id="16" idx="2"/>
            <a:endCxn id="67" idx="0"/>
          </p:cNvCxnSpPr>
          <p:nvPr/>
        </p:nvCxnSpPr>
        <p:spPr>
          <a:xfrm>
            <a:off x="1569365" y="3829370"/>
            <a:ext cx="3147398" cy="1202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E955CA6D-C407-4FF6-AA9B-891A2A6CA5D1}"/>
              </a:ext>
            </a:extLst>
          </p:cNvPr>
          <p:cNvCxnSpPr>
            <a:cxnSpLocks/>
            <a:stCxn id="67" idx="2"/>
            <a:endCxn id="63" idx="0"/>
          </p:cNvCxnSpPr>
          <p:nvPr/>
        </p:nvCxnSpPr>
        <p:spPr>
          <a:xfrm flipH="1">
            <a:off x="3545953" y="5401155"/>
            <a:ext cx="1170810" cy="40607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6FC9283A-F7D0-4620-8EAE-B9F40377147D}"/>
              </a:ext>
            </a:extLst>
          </p:cNvPr>
          <p:cNvCxnSpPr>
            <a:cxnSpLocks/>
            <a:stCxn id="67" idx="2"/>
            <a:endCxn id="64" idx="0"/>
          </p:cNvCxnSpPr>
          <p:nvPr/>
        </p:nvCxnSpPr>
        <p:spPr>
          <a:xfrm>
            <a:off x="4716763" y="5401155"/>
            <a:ext cx="78868" cy="40607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>
            <a:extLst>
              <a:ext uri="{FF2B5EF4-FFF2-40B4-BE49-F238E27FC236}">
                <a16:creationId xmlns:a16="http://schemas.microsoft.com/office/drawing/2014/main" id="{1D211BE5-D099-4503-B0AD-EDF43D304F3A}"/>
              </a:ext>
            </a:extLst>
          </p:cNvPr>
          <p:cNvSpPr txBox="1"/>
          <p:nvPr/>
        </p:nvSpPr>
        <p:spPr>
          <a:xfrm>
            <a:off x="626169" y="5451970"/>
            <a:ext cx="686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venir Next LT Pro" panose="020B0504020202020204" pitchFamily="34" charset="0"/>
              </a:rPr>
              <a:t>:value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ED921828-D820-40D7-AFA0-E7A6C7AC2045}"/>
              </a:ext>
            </a:extLst>
          </p:cNvPr>
          <p:cNvSpPr txBox="1"/>
          <p:nvPr/>
        </p:nvSpPr>
        <p:spPr>
          <a:xfrm>
            <a:off x="3204799" y="5451970"/>
            <a:ext cx="671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venir Next LT Pro" panose="020B0504020202020204" pitchFamily="34" charset="0"/>
              </a:rPr>
              <a:t>:value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4AF309F8-258A-4DF3-8D19-2F5D1ECFCBF3}"/>
              </a:ext>
            </a:extLst>
          </p:cNvPr>
          <p:cNvSpPr txBox="1"/>
          <p:nvPr/>
        </p:nvSpPr>
        <p:spPr>
          <a:xfrm>
            <a:off x="2103608" y="5444945"/>
            <a:ext cx="686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venir Next LT Pro" panose="020B0504020202020204" pitchFamily="34" charset="0"/>
              </a:rPr>
              <a:t>:time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56D6BDF5-8D7D-4F7D-9C15-8B110A25DE81}"/>
              </a:ext>
            </a:extLst>
          </p:cNvPr>
          <p:cNvSpPr txBox="1"/>
          <p:nvPr/>
        </p:nvSpPr>
        <p:spPr>
          <a:xfrm>
            <a:off x="4687484" y="5444945"/>
            <a:ext cx="686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venir Next LT Pro" panose="020B0504020202020204" pitchFamily="34" charset="0"/>
              </a:rPr>
              <a:t>:time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3063950A-6050-478C-9928-DD2795CB76C9}"/>
              </a:ext>
            </a:extLst>
          </p:cNvPr>
          <p:cNvSpPr txBox="1"/>
          <p:nvPr/>
        </p:nvSpPr>
        <p:spPr>
          <a:xfrm>
            <a:off x="1568733" y="2443756"/>
            <a:ext cx="1324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 LT Pro" panose="020B0504020202020204" pitchFamily="34" charset="0"/>
              </a:rPr>
              <a:t>:</a:t>
            </a:r>
            <a:r>
              <a:rPr lang="en-US" sz="1100" dirty="0" err="1">
                <a:latin typeface="Avenir Next LT Pro" panose="020B0504020202020204" pitchFamily="34" charset="0"/>
              </a:rPr>
              <a:t>hasSpace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08B3C178-FECB-4DFE-9B94-59AC9B98620A}"/>
              </a:ext>
            </a:extLst>
          </p:cNvPr>
          <p:cNvSpPr txBox="1"/>
          <p:nvPr/>
        </p:nvSpPr>
        <p:spPr>
          <a:xfrm>
            <a:off x="1568733" y="3141487"/>
            <a:ext cx="1324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 LT Pro" panose="020B0504020202020204" pitchFamily="34" charset="0"/>
              </a:rPr>
              <a:t>:</a:t>
            </a:r>
            <a:r>
              <a:rPr lang="en-US" sz="1100" dirty="0" err="1">
                <a:latin typeface="Avenir Next LT Pro" panose="020B0504020202020204" pitchFamily="34" charset="0"/>
              </a:rPr>
              <a:t>hasSensor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285D26E6-8641-46F0-AB9E-B29722838AA9}"/>
              </a:ext>
            </a:extLst>
          </p:cNvPr>
          <p:cNvSpPr txBox="1"/>
          <p:nvPr/>
        </p:nvSpPr>
        <p:spPr>
          <a:xfrm>
            <a:off x="2485277" y="3379733"/>
            <a:ext cx="1298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venir Next LT Pro" panose="020B0504020202020204" pitchFamily="34" charset="0"/>
              </a:rPr>
              <a:t>:observes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236051D7-AC77-4009-96A4-28100CF9AA8F}"/>
              </a:ext>
            </a:extLst>
          </p:cNvPr>
          <p:cNvSpPr txBox="1"/>
          <p:nvPr/>
        </p:nvSpPr>
        <p:spPr>
          <a:xfrm>
            <a:off x="1557834" y="4714416"/>
            <a:ext cx="1324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 LT Pro" panose="020B0504020202020204" pitchFamily="34" charset="0"/>
              </a:rPr>
              <a:t>:</a:t>
            </a:r>
            <a:r>
              <a:rPr lang="en-US" sz="1100" dirty="0" err="1">
                <a:latin typeface="Avenir Next LT Pro" panose="020B0504020202020204" pitchFamily="34" charset="0"/>
              </a:rPr>
              <a:t>hasResult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C89FED99-5055-4866-ABC1-EF5F74B982DD}"/>
              </a:ext>
            </a:extLst>
          </p:cNvPr>
          <p:cNvSpPr txBox="1"/>
          <p:nvPr/>
        </p:nvSpPr>
        <p:spPr>
          <a:xfrm>
            <a:off x="4722599" y="4714416"/>
            <a:ext cx="102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 LT Pro" panose="020B0504020202020204" pitchFamily="34" charset="0"/>
              </a:rPr>
              <a:t>:</a:t>
            </a:r>
            <a:r>
              <a:rPr lang="en-US" sz="1100" dirty="0" err="1">
                <a:latin typeface="Avenir Next LT Pro" panose="020B0504020202020204" pitchFamily="34" charset="0"/>
              </a:rPr>
              <a:t>hasResult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124" name="Rechthoek: afgeronde hoeken 123">
            <a:extLst>
              <a:ext uri="{FF2B5EF4-FFF2-40B4-BE49-F238E27FC236}">
                <a16:creationId xmlns:a16="http://schemas.microsoft.com/office/drawing/2014/main" id="{2F741CA1-C26D-4885-8491-30317A739FAC}"/>
              </a:ext>
            </a:extLst>
          </p:cNvPr>
          <p:cNvSpPr/>
          <p:nvPr/>
        </p:nvSpPr>
        <p:spPr>
          <a:xfrm>
            <a:off x="6572443" y="2063569"/>
            <a:ext cx="1857737" cy="36921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:Building</a:t>
            </a:r>
            <a:endParaRPr lang="x-none" dirty="0">
              <a:latin typeface="Avenir Next LT Pro" panose="020B0504020202020204" pitchFamily="34" charset="0"/>
            </a:endParaRPr>
          </a:p>
        </p:txBody>
      </p:sp>
      <p:sp>
        <p:nvSpPr>
          <p:cNvPr id="125" name="Rechthoek: afgeronde hoeken 124">
            <a:extLst>
              <a:ext uri="{FF2B5EF4-FFF2-40B4-BE49-F238E27FC236}">
                <a16:creationId xmlns:a16="http://schemas.microsoft.com/office/drawing/2014/main" id="{D094E1CE-85EC-42DE-8D0E-EC7112ED4259}"/>
              </a:ext>
            </a:extLst>
          </p:cNvPr>
          <p:cNvSpPr/>
          <p:nvPr/>
        </p:nvSpPr>
        <p:spPr>
          <a:xfrm>
            <a:off x="6573566" y="2761646"/>
            <a:ext cx="1857738" cy="36921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:Room</a:t>
            </a:r>
            <a:endParaRPr lang="x-none" dirty="0">
              <a:latin typeface="Avenir Next LT Pro" panose="020B0504020202020204" pitchFamily="34" charset="0"/>
            </a:endParaRPr>
          </a:p>
        </p:txBody>
      </p:sp>
      <p:sp>
        <p:nvSpPr>
          <p:cNvPr id="126" name="Rechthoek: afgeronde hoeken 125">
            <a:extLst>
              <a:ext uri="{FF2B5EF4-FFF2-40B4-BE49-F238E27FC236}">
                <a16:creationId xmlns:a16="http://schemas.microsoft.com/office/drawing/2014/main" id="{FFA20B16-AA91-4E76-A80F-F493A8699F30}"/>
              </a:ext>
            </a:extLst>
          </p:cNvPr>
          <p:cNvSpPr/>
          <p:nvPr/>
        </p:nvSpPr>
        <p:spPr>
          <a:xfrm>
            <a:off x="6572444" y="3459723"/>
            <a:ext cx="1858996" cy="36921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:Sensor01</a:t>
            </a:r>
            <a:endParaRPr lang="x-none" dirty="0">
              <a:latin typeface="Avenir Next LT Pro" panose="020B0504020202020204" pitchFamily="34" charset="0"/>
            </a:endParaRPr>
          </a:p>
        </p:txBody>
      </p:sp>
      <p:sp>
        <p:nvSpPr>
          <p:cNvPr id="127" name="Rechthoek: afgeronde hoeken 126">
            <a:extLst>
              <a:ext uri="{FF2B5EF4-FFF2-40B4-BE49-F238E27FC236}">
                <a16:creationId xmlns:a16="http://schemas.microsoft.com/office/drawing/2014/main" id="{D6D0AA38-8738-4AEE-B89C-97E85FD3E7F8}"/>
              </a:ext>
            </a:extLst>
          </p:cNvPr>
          <p:cNvSpPr/>
          <p:nvPr/>
        </p:nvSpPr>
        <p:spPr>
          <a:xfrm>
            <a:off x="9730111" y="3460580"/>
            <a:ext cx="1858997" cy="36921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:Temperature</a:t>
            </a:r>
            <a:endParaRPr lang="x-none" dirty="0">
              <a:latin typeface="Avenir Next LT Pro" panose="020B0504020202020204" pitchFamily="34" charset="0"/>
            </a:endParaRPr>
          </a:p>
        </p:txBody>
      </p:sp>
      <p:cxnSp>
        <p:nvCxnSpPr>
          <p:cNvPr id="128" name="Rechte verbindingslijn met pijl 127">
            <a:extLst>
              <a:ext uri="{FF2B5EF4-FFF2-40B4-BE49-F238E27FC236}">
                <a16:creationId xmlns:a16="http://schemas.microsoft.com/office/drawing/2014/main" id="{6C99979E-86C9-431D-81FC-23995D1EE76C}"/>
              </a:ext>
            </a:extLst>
          </p:cNvPr>
          <p:cNvCxnSpPr>
            <a:cxnSpLocks/>
            <a:stCxn id="124" idx="2"/>
            <a:endCxn id="125" idx="0"/>
          </p:cNvCxnSpPr>
          <p:nvPr/>
        </p:nvCxnSpPr>
        <p:spPr>
          <a:xfrm>
            <a:off x="7501312" y="2432787"/>
            <a:ext cx="1123" cy="32885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chte verbindingslijn met pijl 128">
            <a:extLst>
              <a:ext uri="{FF2B5EF4-FFF2-40B4-BE49-F238E27FC236}">
                <a16:creationId xmlns:a16="http://schemas.microsoft.com/office/drawing/2014/main" id="{8B30C82D-E772-46A1-B8D4-4A1751069EED}"/>
              </a:ext>
            </a:extLst>
          </p:cNvPr>
          <p:cNvCxnSpPr>
            <a:cxnSpLocks/>
            <a:stCxn id="125" idx="2"/>
            <a:endCxn id="126" idx="0"/>
          </p:cNvCxnSpPr>
          <p:nvPr/>
        </p:nvCxnSpPr>
        <p:spPr>
          <a:xfrm flipH="1">
            <a:off x="7501942" y="3130864"/>
            <a:ext cx="493" cy="32885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echte verbindingslijn met pijl 129">
            <a:extLst>
              <a:ext uri="{FF2B5EF4-FFF2-40B4-BE49-F238E27FC236}">
                <a16:creationId xmlns:a16="http://schemas.microsoft.com/office/drawing/2014/main" id="{807E7F6E-2C90-41E6-A7AC-56DE347C8359}"/>
              </a:ext>
            </a:extLst>
          </p:cNvPr>
          <p:cNvCxnSpPr>
            <a:cxnSpLocks/>
            <a:stCxn id="126" idx="3"/>
            <a:endCxn id="127" idx="1"/>
          </p:cNvCxnSpPr>
          <p:nvPr/>
        </p:nvCxnSpPr>
        <p:spPr>
          <a:xfrm>
            <a:off x="8431440" y="3644332"/>
            <a:ext cx="1298671" cy="8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kstvak 130">
            <a:extLst>
              <a:ext uri="{FF2B5EF4-FFF2-40B4-BE49-F238E27FC236}">
                <a16:creationId xmlns:a16="http://schemas.microsoft.com/office/drawing/2014/main" id="{91943FC6-2CED-4B46-BB9A-EC060411D811}"/>
              </a:ext>
            </a:extLst>
          </p:cNvPr>
          <p:cNvSpPr txBox="1"/>
          <p:nvPr/>
        </p:nvSpPr>
        <p:spPr>
          <a:xfrm>
            <a:off x="7501310" y="2443327"/>
            <a:ext cx="1324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 LT Pro" panose="020B0504020202020204" pitchFamily="34" charset="0"/>
              </a:rPr>
              <a:t>:</a:t>
            </a:r>
            <a:r>
              <a:rPr lang="en-US" sz="1100" dirty="0" err="1">
                <a:latin typeface="Avenir Next LT Pro" panose="020B0504020202020204" pitchFamily="34" charset="0"/>
              </a:rPr>
              <a:t>hasSpace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132" name="Tekstvak 131">
            <a:extLst>
              <a:ext uri="{FF2B5EF4-FFF2-40B4-BE49-F238E27FC236}">
                <a16:creationId xmlns:a16="http://schemas.microsoft.com/office/drawing/2014/main" id="{1C21D82C-C4EC-440C-BC35-B88CDEBD5345}"/>
              </a:ext>
            </a:extLst>
          </p:cNvPr>
          <p:cNvSpPr txBox="1"/>
          <p:nvPr/>
        </p:nvSpPr>
        <p:spPr>
          <a:xfrm>
            <a:off x="7501310" y="3141058"/>
            <a:ext cx="1324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 LT Pro" panose="020B0504020202020204" pitchFamily="34" charset="0"/>
              </a:rPr>
              <a:t>:</a:t>
            </a:r>
            <a:r>
              <a:rPr lang="en-US" sz="1100" dirty="0" err="1">
                <a:latin typeface="Avenir Next LT Pro" panose="020B0504020202020204" pitchFamily="34" charset="0"/>
              </a:rPr>
              <a:t>hasSensor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0DBCB176-8861-4EFE-B8AE-842A27E60C3D}"/>
              </a:ext>
            </a:extLst>
          </p:cNvPr>
          <p:cNvSpPr txBox="1"/>
          <p:nvPr/>
        </p:nvSpPr>
        <p:spPr>
          <a:xfrm>
            <a:off x="8428124" y="3379304"/>
            <a:ext cx="1298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venir Next LT Pro" panose="020B0504020202020204" pitchFamily="34" charset="0"/>
              </a:rPr>
              <a:t>:observes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cxnSp>
        <p:nvCxnSpPr>
          <p:cNvPr id="135" name="Rechte verbindingslijn met pijl 134">
            <a:extLst>
              <a:ext uri="{FF2B5EF4-FFF2-40B4-BE49-F238E27FC236}">
                <a16:creationId xmlns:a16="http://schemas.microsoft.com/office/drawing/2014/main" id="{A78B610C-B78B-429D-8E4A-0D346C6D7E31}"/>
              </a:ext>
            </a:extLst>
          </p:cNvPr>
          <p:cNvCxnSpPr>
            <a:cxnSpLocks/>
            <a:stCxn id="126" idx="2"/>
            <a:endCxn id="151" idx="0"/>
          </p:cNvCxnSpPr>
          <p:nvPr/>
        </p:nvCxnSpPr>
        <p:spPr>
          <a:xfrm flipH="1">
            <a:off x="7501311" y="3828941"/>
            <a:ext cx="631" cy="32885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Verbindingslijn: gekromd 139">
            <a:extLst>
              <a:ext uri="{FF2B5EF4-FFF2-40B4-BE49-F238E27FC236}">
                <a16:creationId xmlns:a16="http://schemas.microsoft.com/office/drawing/2014/main" id="{702834B6-BB89-4D05-A0B8-1591F32E4D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5235" y="4414020"/>
            <a:ext cx="1261" cy="1571785"/>
          </a:xfrm>
          <a:prstGeom prst="curvedConnector3">
            <a:avLst>
              <a:gd name="adj1" fmla="val 182284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Tekstvak 149">
            <a:extLst>
              <a:ext uri="{FF2B5EF4-FFF2-40B4-BE49-F238E27FC236}">
                <a16:creationId xmlns:a16="http://schemas.microsoft.com/office/drawing/2014/main" id="{473F72C7-6FD3-4015-A8D2-891699E86137}"/>
              </a:ext>
            </a:extLst>
          </p:cNvPr>
          <p:cNvSpPr txBox="1"/>
          <p:nvPr/>
        </p:nvSpPr>
        <p:spPr>
          <a:xfrm>
            <a:off x="7501310" y="3858653"/>
            <a:ext cx="1955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 LT Pro" panose="020B0504020202020204" pitchFamily="34" charset="0"/>
              </a:rPr>
              <a:t>:</a:t>
            </a:r>
            <a:r>
              <a:rPr lang="en-US" sz="1100" dirty="0" err="1">
                <a:latin typeface="Avenir Next LT Pro" panose="020B0504020202020204" pitchFamily="34" charset="0"/>
              </a:rPr>
              <a:t>timeSeriesReference</a:t>
            </a:r>
            <a:endParaRPr lang="x-none" sz="1100" dirty="0">
              <a:latin typeface="Avenir Next LT Pro" panose="020B0504020202020204" pitchFamily="34" charset="0"/>
            </a:endParaRPr>
          </a:p>
        </p:txBody>
      </p:sp>
      <p:sp>
        <p:nvSpPr>
          <p:cNvPr id="151" name="Rechthoek 150">
            <a:extLst>
              <a:ext uri="{FF2B5EF4-FFF2-40B4-BE49-F238E27FC236}">
                <a16:creationId xmlns:a16="http://schemas.microsoft.com/office/drawing/2014/main" id="{EDEE5907-ACE7-4AC3-9284-785E805A601A}"/>
              </a:ext>
            </a:extLst>
          </p:cNvPr>
          <p:cNvSpPr/>
          <p:nvPr/>
        </p:nvSpPr>
        <p:spPr>
          <a:xfrm>
            <a:off x="6572442" y="4157800"/>
            <a:ext cx="1857737" cy="36921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rPr>
              <a:t>“InfluxDB-S01”</a:t>
            </a:r>
            <a:endParaRPr lang="x-none" dirty="0">
              <a:solidFill>
                <a:schemeClr val="accent4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70" name="Graphic 169" descr="Document silhouet">
            <a:hlinkClick r:id="rId3"/>
            <a:extLst>
              <a:ext uri="{FF2B5EF4-FFF2-40B4-BE49-F238E27FC236}">
                <a16:creationId xmlns:a16="http://schemas.microsoft.com/office/drawing/2014/main" id="{BBDD804B-AF04-4328-9159-A5D0857F8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5200" y="225654"/>
            <a:ext cx="425855" cy="430888"/>
          </a:xfrm>
          <a:prstGeom prst="rect">
            <a:avLst/>
          </a:prstGeom>
        </p:spPr>
      </p:pic>
      <p:sp>
        <p:nvSpPr>
          <p:cNvPr id="172" name="Tekstvak 171">
            <a:extLst>
              <a:ext uri="{FF2B5EF4-FFF2-40B4-BE49-F238E27FC236}">
                <a16:creationId xmlns:a16="http://schemas.microsoft.com/office/drawing/2014/main" id="{23BC88B4-D21A-455F-B5EE-864B08FD6FF0}"/>
              </a:ext>
            </a:extLst>
          </p:cNvPr>
          <p:cNvSpPr txBox="1"/>
          <p:nvPr/>
        </p:nvSpPr>
        <p:spPr>
          <a:xfrm>
            <a:off x="10644189" y="232004"/>
            <a:ext cx="12905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READ MORE</a:t>
            </a:r>
          </a:p>
          <a:p>
            <a:r>
              <a:rPr lang="en-US" sz="1100" dirty="0">
                <a:latin typeface="Avenir Next LT Pro" panose="020B0504020202020204" pitchFamily="34" charset="0"/>
              </a:rPr>
              <a:t>Tang et al. (2019)</a:t>
            </a:r>
            <a:endParaRPr lang="x-none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20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14" grpId="0" animBg="1"/>
      <p:bldP spid="15" grpId="0" animBg="1"/>
      <p:bldP spid="16" grpId="0" animBg="1"/>
      <p:bldP spid="17" grpId="0" animBg="1"/>
      <p:bldP spid="35" grpId="0" animBg="1"/>
      <p:bldP spid="46" grpId="0" animBg="1"/>
      <p:bldP spid="53" grpId="0" animBg="1"/>
      <p:bldP spid="63" grpId="0" animBg="1"/>
      <p:bldP spid="64" grpId="0" animBg="1"/>
      <p:bldP spid="67" grpId="0" animBg="1"/>
      <p:bldP spid="77" grpId="0"/>
      <p:bldP spid="78" grpId="0"/>
      <p:bldP spid="79" grpId="0"/>
      <p:bldP spid="80" grpId="0"/>
      <p:bldP spid="81" grpId="0"/>
      <p:bldP spid="82" grpId="0"/>
      <p:bldP spid="83" grpId="0"/>
      <p:bldP spid="97" grpId="0"/>
      <p:bldP spid="98" grpId="0"/>
      <p:bldP spid="124" grpId="0" animBg="1"/>
      <p:bldP spid="125" grpId="0" animBg="1"/>
      <p:bldP spid="126" grpId="0" animBg="1"/>
      <p:bldP spid="127" grpId="0" animBg="1"/>
      <p:bldP spid="131" grpId="0"/>
      <p:bldP spid="132" grpId="0"/>
      <p:bldP spid="133" grpId="0"/>
      <p:bldP spid="150" grpId="0"/>
      <p:bldP spid="1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57DA9E8-3EEA-4BEB-8451-FD07A84BD801}"/>
              </a:ext>
            </a:extLst>
          </p:cNvPr>
          <p:cNvSpPr/>
          <p:nvPr/>
        </p:nvSpPr>
        <p:spPr>
          <a:xfrm>
            <a:off x="6254841" y="1518407"/>
            <a:ext cx="5679897" cy="5125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ONTOLOGIES FOR DYNAMIC PROPERTIES</a:t>
            </a: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171450" indent="-171450">
              <a:buFont typeface="Avenir Next LT Pro" panose="020B0504020202020204" pitchFamily="34" charset="0"/>
              <a:buChar char="×"/>
            </a:pP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Semantic Sensor Network Ontology (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SSN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)</a:t>
            </a:r>
          </a:p>
          <a:p>
            <a:pPr marL="171450" indent="-171450">
              <a:buFont typeface="Avenir Next LT Pro" panose="020B0504020202020204" pitchFamily="34" charset="0"/>
              <a:buChar char="×"/>
            </a:pP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Sensor, Observation, Sample and Actuator (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SOSA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)</a:t>
            </a:r>
          </a:p>
          <a:p>
            <a:pPr marL="171450" indent="-171450">
              <a:buFont typeface="Avenir Next LT Pro" panose="020B0504020202020204" pitchFamily="34" charset="0"/>
              <a:buChar char="×"/>
            </a:pP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Smart Applications </a:t>
            </a:r>
            <a:r>
              <a:rPr lang="en-US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REFerence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 Ontology (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SAREF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)</a:t>
            </a:r>
          </a:p>
          <a:p>
            <a:pPr marL="171450" indent="-171450">
              <a:buFont typeface="Avenir Next LT Pro" panose="020B0504020202020204" pitchFamily="34" charset="0"/>
              <a:buChar char="×"/>
            </a:pP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Brick</a:t>
            </a:r>
            <a:endParaRPr lang="x-none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C48A0FF-2636-4AF5-A74F-DC5E190E5219}"/>
              </a:ext>
            </a:extLst>
          </p:cNvPr>
          <p:cNvSpPr/>
          <p:nvPr/>
        </p:nvSpPr>
        <p:spPr>
          <a:xfrm>
            <a:off x="257264" y="1518407"/>
            <a:ext cx="5679897" cy="5125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ONTOLOGIES FOR STATIC PROPERTIES</a:t>
            </a: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171450" indent="-171450">
              <a:buFont typeface="Avenir Next LT Pro" panose="020B0504020202020204" pitchFamily="34" charset="0"/>
              <a:buChar char="×"/>
            </a:pP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Ontology for Property Management (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OPM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)</a:t>
            </a:r>
          </a:p>
          <a:p>
            <a:pPr marL="171450" indent="-171450">
              <a:buFont typeface="Avenir Next LT Pro" panose="020B0504020202020204" pitchFamily="34" charset="0"/>
              <a:buChar char="×"/>
            </a:pP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BIM Design Ontology (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BIMDO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)</a:t>
            </a:r>
          </a:p>
          <a:p>
            <a:pPr marL="171450" indent="-171450">
              <a:buFont typeface="Avenir Next LT Pro" panose="020B0504020202020204" pitchFamily="34" charset="0"/>
              <a:buChar char="×"/>
            </a:pP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Building Product Ontology (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BPO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0F8F04-55A3-4F18-BB89-A1EEB8C9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Static and dynamic properties</a:t>
            </a:r>
            <a:endParaRPr lang="x-none" dirty="0">
              <a:latin typeface="Georgia" panose="02040502050405020303" pitchFamily="18" charset="0"/>
            </a:endParaRPr>
          </a:p>
        </p:txBody>
      </p:sp>
      <p:grpSp>
        <p:nvGrpSpPr>
          <p:cNvPr id="73" name="Groep 72">
            <a:extLst>
              <a:ext uri="{FF2B5EF4-FFF2-40B4-BE49-F238E27FC236}">
                <a16:creationId xmlns:a16="http://schemas.microsoft.com/office/drawing/2014/main" id="{BB859428-BFF2-4754-9E0E-3E4007F8BD4C}"/>
              </a:ext>
            </a:extLst>
          </p:cNvPr>
          <p:cNvGrpSpPr/>
          <p:nvPr/>
        </p:nvGrpSpPr>
        <p:grpSpPr>
          <a:xfrm>
            <a:off x="1770810" y="4090279"/>
            <a:ext cx="2933202" cy="1249314"/>
            <a:chOff x="1770810" y="4090279"/>
            <a:chExt cx="2933202" cy="1249314"/>
          </a:xfrm>
        </p:grpSpPr>
        <p:sp>
          <p:nvSpPr>
            <p:cNvPr id="8" name="Rechthoek: afgeronde hoeken 21">
              <a:extLst>
                <a:ext uri="{FF2B5EF4-FFF2-40B4-BE49-F238E27FC236}">
                  <a16:creationId xmlns:a16="http://schemas.microsoft.com/office/drawing/2014/main" id="{E09F874C-A6F5-40E2-AC99-FCCD1052C934}"/>
                </a:ext>
              </a:extLst>
            </p:cNvPr>
            <p:cNvSpPr/>
            <p:nvPr/>
          </p:nvSpPr>
          <p:spPr>
            <a:xfrm>
              <a:off x="1770811" y="4646092"/>
              <a:ext cx="1218911" cy="137688"/>
            </a:xfrm>
            <a:prstGeom prst="roundRect">
              <a:avLst/>
            </a:prstGeom>
            <a:solidFill>
              <a:schemeClr val="accent6"/>
            </a:solidFill>
            <a:ln w="63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:Property</a:t>
              </a:r>
            </a:p>
          </p:txBody>
        </p:sp>
        <p:sp>
          <p:nvSpPr>
            <p:cNvPr id="9" name="Rechthoek: afgeronde hoeken 74">
              <a:extLst>
                <a:ext uri="{FF2B5EF4-FFF2-40B4-BE49-F238E27FC236}">
                  <a16:creationId xmlns:a16="http://schemas.microsoft.com/office/drawing/2014/main" id="{11CC57F0-BA47-45EA-900B-9ECDDD1A41F2}"/>
                </a:ext>
              </a:extLst>
            </p:cNvPr>
            <p:cNvSpPr/>
            <p:nvPr/>
          </p:nvSpPr>
          <p:spPr>
            <a:xfrm>
              <a:off x="3485101" y="5201905"/>
              <a:ext cx="1218911" cy="137688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accent1"/>
                  </a:solidFill>
                </a:rPr>
                <a:t>Value</a:t>
              </a:r>
            </a:p>
          </p:txBody>
        </p:sp>
        <p:sp>
          <p:nvSpPr>
            <p:cNvPr id="10" name="Rechthoek: afgeronde hoeken 21">
              <a:extLst>
                <a:ext uri="{FF2B5EF4-FFF2-40B4-BE49-F238E27FC236}">
                  <a16:creationId xmlns:a16="http://schemas.microsoft.com/office/drawing/2014/main" id="{F3A324FA-BDE7-418A-93FB-78EA4D2CD7AC}"/>
                </a:ext>
              </a:extLst>
            </p:cNvPr>
            <p:cNvSpPr/>
            <p:nvPr/>
          </p:nvSpPr>
          <p:spPr>
            <a:xfrm>
              <a:off x="1770810" y="5201905"/>
              <a:ext cx="1218911" cy="137688"/>
            </a:xfrm>
            <a:prstGeom prst="roundRect">
              <a:avLst/>
            </a:prstGeom>
            <a:solidFill>
              <a:schemeClr val="accent5"/>
            </a:solidFill>
            <a:ln w="63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:</a:t>
              </a:r>
              <a:r>
                <a:rPr lang="en-US" sz="800" dirty="0" err="1"/>
                <a:t>PropertyState</a:t>
              </a:r>
              <a:endParaRPr lang="en-US" sz="800" dirty="0"/>
            </a:p>
          </p:txBody>
        </p:sp>
        <p:sp>
          <p:nvSpPr>
            <p:cNvPr id="11" name="Rechthoek: afgeronde hoeken 21">
              <a:extLst>
                <a:ext uri="{FF2B5EF4-FFF2-40B4-BE49-F238E27FC236}">
                  <a16:creationId xmlns:a16="http://schemas.microsoft.com/office/drawing/2014/main" id="{66B313BF-5E1B-4010-A0A9-1D744E45F881}"/>
                </a:ext>
              </a:extLst>
            </p:cNvPr>
            <p:cNvSpPr/>
            <p:nvPr/>
          </p:nvSpPr>
          <p:spPr>
            <a:xfrm>
              <a:off x="1770810" y="4090279"/>
              <a:ext cx="1218911" cy="137688"/>
            </a:xfrm>
            <a:prstGeom prst="roundRect">
              <a:avLst/>
            </a:prstGeom>
            <a:solidFill>
              <a:schemeClr val="accent2"/>
            </a:solidFill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:</a:t>
              </a:r>
              <a:r>
                <a:rPr lang="en-US" sz="800" dirty="0" err="1"/>
                <a:t>FeatureOfInterest</a:t>
              </a:r>
              <a:endParaRPr lang="en-US" sz="800" dirty="0"/>
            </a:p>
          </p:txBody>
        </p:sp>
        <p:cxnSp>
          <p:nvCxnSpPr>
            <p:cNvPr id="12" name="Rechte verbindingslijn met pijl 14">
              <a:extLst>
                <a:ext uri="{FF2B5EF4-FFF2-40B4-BE49-F238E27FC236}">
                  <a16:creationId xmlns:a16="http://schemas.microsoft.com/office/drawing/2014/main" id="{F97F4FDE-2693-4F6D-8AB4-A7528EB8F8D4}"/>
                </a:ext>
              </a:extLst>
            </p:cNvPr>
            <p:cNvCxnSpPr>
              <a:cxnSpLocks/>
              <a:stCxn id="11" idx="2"/>
              <a:endCxn id="8" idx="0"/>
            </p:cNvCxnSpPr>
            <p:nvPr/>
          </p:nvCxnSpPr>
          <p:spPr>
            <a:xfrm>
              <a:off x="2380266" y="4227967"/>
              <a:ext cx="1" cy="41812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18A7A005-3DD7-4AD0-BD7A-5030A3F99BF0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 flipH="1">
              <a:off x="2380266" y="4783780"/>
              <a:ext cx="1" cy="41812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4">
              <a:extLst>
                <a:ext uri="{FF2B5EF4-FFF2-40B4-BE49-F238E27FC236}">
                  <a16:creationId xmlns:a16="http://schemas.microsoft.com/office/drawing/2014/main" id="{C96F6EB8-0F32-47D5-A689-3159FC16564B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989721" y="5270749"/>
              <a:ext cx="495380" cy="0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1" name="Verbindingslijn: gebogen 90">
              <a:extLst>
                <a:ext uri="{FF2B5EF4-FFF2-40B4-BE49-F238E27FC236}">
                  <a16:creationId xmlns:a16="http://schemas.microsoft.com/office/drawing/2014/main" id="{9F7A59BA-1EE3-49DF-8DA9-AF56B1696EE7}"/>
                </a:ext>
              </a:extLst>
            </p:cNvPr>
            <p:cNvCxnSpPr>
              <a:cxnSpLocks/>
              <a:stCxn id="11" idx="3"/>
              <a:endCxn id="9" idx="0"/>
            </p:cNvCxnSpPr>
            <p:nvPr/>
          </p:nvCxnSpPr>
          <p:spPr>
            <a:xfrm>
              <a:off x="2989721" y="4159123"/>
              <a:ext cx="1104836" cy="1042782"/>
            </a:xfrm>
            <a:prstGeom prst="bentConnector2">
              <a:avLst/>
            </a:prstGeom>
            <a:ln w="6350">
              <a:prstDash val="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Verbindingslijn: gebogen 90">
              <a:extLst>
                <a:ext uri="{FF2B5EF4-FFF2-40B4-BE49-F238E27FC236}">
                  <a16:creationId xmlns:a16="http://schemas.microsoft.com/office/drawing/2014/main" id="{A0DB70BD-3AE4-4009-A648-A92FDC7EE157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>
              <a:off x="2989722" y="4714936"/>
              <a:ext cx="1104835" cy="486969"/>
            </a:xfrm>
            <a:prstGeom prst="bentConnector2">
              <a:avLst/>
            </a:prstGeom>
            <a:ln w="6350">
              <a:prstDash val="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D01FD0D5-9451-4215-BFB4-803865936E5F}"/>
              </a:ext>
            </a:extLst>
          </p:cNvPr>
          <p:cNvGrpSpPr/>
          <p:nvPr/>
        </p:nvGrpSpPr>
        <p:grpSpPr>
          <a:xfrm>
            <a:off x="7156072" y="4090279"/>
            <a:ext cx="4029118" cy="1805126"/>
            <a:chOff x="7156072" y="4090279"/>
            <a:chExt cx="4029118" cy="1805126"/>
          </a:xfrm>
        </p:grpSpPr>
        <p:sp>
          <p:nvSpPr>
            <p:cNvPr id="28" name="Rechthoek: afgeronde hoeken 7">
              <a:extLst>
                <a:ext uri="{FF2B5EF4-FFF2-40B4-BE49-F238E27FC236}">
                  <a16:creationId xmlns:a16="http://schemas.microsoft.com/office/drawing/2014/main" id="{3982025A-24F9-489C-98D7-75EF1E15035B}"/>
                </a:ext>
              </a:extLst>
            </p:cNvPr>
            <p:cNvSpPr/>
            <p:nvPr/>
          </p:nvSpPr>
          <p:spPr>
            <a:xfrm>
              <a:off x="8516198" y="4090279"/>
              <a:ext cx="1218911" cy="142919"/>
            </a:xfrm>
            <a:prstGeom prst="roundRect">
              <a:avLst/>
            </a:prstGeom>
            <a:solidFill>
              <a:schemeClr val="accent4"/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:Sensor</a:t>
              </a:r>
            </a:p>
          </p:txBody>
        </p:sp>
        <p:sp>
          <p:nvSpPr>
            <p:cNvPr id="29" name="Rechthoek: afgeronde hoeken 21">
              <a:extLst>
                <a:ext uri="{FF2B5EF4-FFF2-40B4-BE49-F238E27FC236}">
                  <a16:creationId xmlns:a16="http://schemas.microsoft.com/office/drawing/2014/main" id="{73C7912C-1F06-4052-B1CD-10988596C7D8}"/>
                </a:ext>
              </a:extLst>
            </p:cNvPr>
            <p:cNvSpPr/>
            <p:nvPr/>
          </p:nvSpPr>
          <p:spPr>
            <a:xfrm>
              <a:off x="9966279" y="4646092"/>
              <a:ext cx="1218911" cy="137688"/>
            </a:xfrm>
            <a:prstGeom prst="roundRect">
              <a:avLst/>
            </a:prstGeom>
            <a:ln w="63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:Property</a:t>
              </a:r>
            </a:p>
          </p:txBody>
        </p:sp>
        <p:sp>
          <p:nvSpPr>
            <p:cNvPr id="30" name="Rechthoek: afgeronde hoeken 21">
              <a:extLst>
                <a:ext uri="{FF2B5EF4-FFF2-40B4-BE49-F238E27FC236}">
                  <a16:creationId xmlns:a16="http://schemas.microsoft.com/office/drawing/2014/main" id="{B1663F32-3D27-49E0-9831-B11525E54257}"/>
                </a:ext>
              </a:extLst>
            </p:cNvPr>
            <p:cNvSpPr/>
            <p:nvPr/>
          </p:nvSpPr>
          <p:spPr>
            <a:xfrm>
              <a:off x="8516197" y="5201905"/>
              <a:ext cx="1218911" cy="137688"/>
            </a:xfrm>
            <a:prstGeom prst="roundRect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:</a:t>
              </a:r>
              <a:r>
                <a:rPr lang="en-US" sz="800" dirty="0" err="1"/>
                <a:t>FeatureOfInterest</a:t>
              </a:r>
              <a:endParaRPr lang="en-US" sz="800" dirty="0"/>
            </a:p>
          </p:txBody>
        </p:sp>
        <p:sp>
          <p:nvSpPr>
            <p:cNvPr id="31" name="Rechthoek: afgeronde hoeken 21">
              <a:extLst>
                <a:ext uri="{FF2B5EF4-FFF2-40B4-BE49-F238E27FC236}">
                  <a16:creationId xmlns:a16="http://schemas.microsoft.com/office/drawing/2014/main" id="{ECF1AD98-15B5-4E7F-AA37-4BDF0E7FAF71}"/>
                </a:ext>
              </a:extLst>
            </p:cNvPr>
            <p:cNvSpPr/>
            <p:nvPr/>
          </p:nvSpPr>
          <p:spPr>
            <a:xfrm>
              <a:off x="7156072" y="4646093"/>
              <a:ext cx="1218911" cy="137688"/>
            </a:xfrm>
            <a:prstGeom prst="roundRect">
              <a:avLst/>
            </a:prstGeom>
            <a:solidFill>
              <a:srgbClr val="D668C1"/>
            </a:solidFill>
            <a:ln w="6350">
              <a:solidFill>
                <a:srgbClr val="CD47B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:Observation</a:t>
              </a:r>
            </a:p>
          </p:txBody>
        </p:sp>
        <p:cxnSp>
          <p:nvCxnSpPr>
            <p:cNvPr id="32" name="Rechte verbindingslijn met pijl 14">
              <a:extLst>
                <a:ext uri="{FF2B5EF4-FFF2-40B4-BE49-F238E27FC236}">
                  <a16:creationId xmlns:a16="http://schemas.microsoft.com/office/drawing/2014/main" id="{A58036F2-C586-4BE1-8D5E-0C40D869EB44}"/>
                </a:ext>
              </a:extLst>
            </p:cNvPr>
            <p:cNvCxnSpPr>
              <a:cxnSpLocks/>
              <a:stCxn id="30" idx="1"/>
              <a:endCxn id="31" idx="2"/>
            </p:cNvCxnSpPr>
            <p:nvPr/>
          </p:nvCxnSpPr>
          <p:spPr>
            <a:xfrm flipH="1" flipV="1">
              <a:off x="7765528" y="4783781"/>
              <a:ext cx="750669" cy="486968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34" name="Rechte verbindingslijn met pijl 14">
              <a:extLst>
                <a:ext uri="{FF2B5EF4-FFF2-40B4-BE49-F238E27FC236}">
                  <a16:creationId xmlns:a16="http://schemas.microsoft.com/office/drawing/2014/main" id="{571EC9D3-8AA8-4516-93C8-872C1CB156E9}"/>
                </a:ext>
              </a:extLst>
            </p:cNvPr>
            <p:cNvCxnSpPr>
              <a:cxnSpLocks/>
              <a:stCxn id="28" idx="1"/>
              <a:endCxn id="31" idx="0"/>
            </p:cNvCxnSpPr>
            <p:nvPr/>
          </p:nvCxnSpPr>
          <p:spPr>
            <a:xfrm flipH="1">
              <a:off x="7765528" y="4161739"/>
              <a:ext cx="750670" cy="484354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36" name="Rechte verbindingslijn met pijl 14">
              <a:extLst>
                <a:ext uri="{FF2B5EF4-FFF2-40B4-BE49-F238E27FC236}">
                  <a16:creationId xmlns:a16="http://schemas.microsoft.com/office/drawing/2014/main" id="{4A23BC97-7CA8-41DB-B86E-7C9EFE41E0BC}"/>
                </a:ext>
              </a:extLst>
            </p:cNvPr>
            <p:cNvCxnSpPr>
              <a:cxnSpLocks/>
              <a:stCxn id="29" idx="1"/>
              <a:endCxn id="31" idx="3"/>
            </p:cNvCxnSpPr>
            <p:nvPr/>
          </p:nvCxnSpPr>
          <p:spPr>
            <a:xfrm flipH="1">
              <a:off x="8374983" y="4714936"/>
              <a:ext cx="1591296" cy="1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38" name="Rechte verbindingslijn met pijl 14">
              <a:extLst>
                <a:ext uri="{FF2B5EF4-FFF2-40B4-BE49-F238E27FC236}">
                  <a16:creationId xmlns:a16="http://schemas.microsoft.com/office/drawing/2014/main" id="{04DDDECA-5710-40EE-956D-BBADCE5878F2}"/>
                </a:ext>
              </a:extLst>
            </p:cNvPr>
            <p:cNvCxnSpPr>
              <a:cxnSpLocks/>
              <a:stCxn id="29" idx="2"/>
              <a:endCxn id="30" idx="3"/>
            </p:cNvCxnSpPr>
            <p:nvPr/>
          </p:nvCxnSpPr>
          <p:spPr>
            <a:xfrm flipH="1">
              <a:off x="9735108" y="4783780"/>
              <a:ext cx="840627" cy="486969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40" name="Rechte verbindingslijn met pijl 14">
              <a:extLst>
                <a:ext uri="{FF2B5EF4-FFF2-40B4-BE49-F238E27FC236}">
                  <a16:creationId xmlns:a16="http://schemas.microsoft.com/office/drawing/2014/main" id="{99C75E9E-2E99-47EF-93C4-FC08FE8BA707}"/>
                </a:ext>
              </a:extLst>
            </p:cNvPr>
            <p:cNvCxnSpPr>
              <a:cxnSpLocks/>
              <a:stCxn id="29" idx="0"/>
              <a:endCxn id="28" idx="3"/>
            </p:cNvCxnSpPr>
            <p:nvPr/>
          </p:nvCxnSpPr>
          <p:spPr>
            <a:xfrm flipH="1" flipV="1">
              <a:off x="9735109" y="4161739"/>
              <a:ext cx="840626" cy="484353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55" name="Rechthoek: afgeronde hoeken 74">
              <a:extLst>
                <a:ext uri="{FF2B5EF4-FFF2-40B4-BE49-F238E27FC236}">
                  <a16:creationId xmlns:a16="http://schemas.microsoft.com/office/drawing/2014/main" id="{8766550D-81EF-4FE3-82A9-A069A6E9C375}"/>
                </a:ext>
              </a:extLst>
            </p:cNvPr>
            <p:cNvSpPr/>
            <p:nvPr/>
          </p:nvSpPr>
          <p:spPr>
            <a:xfrm>
              <a:off x="9966279" y="5757717"/>
              <a:ext cx="1218911" cy="137688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accent1"/>
                  </a:solidFill>
                </a:rPr>
                <a:t>Value</a:t>
              </a:r>
            </a:p>
          </p:txBody>
        </p:sp>
        <p:sp>
          <p:nvSpPr>
            <p:cNvPr id="66" name="Rechthoek: afgeronde hoeken 21">
              <a:extLst>
                <a:ext uri="{FF2B5EF4-FFF2-40B4-BE49-F238E27FC236}">
                  <a16:creationId xmlns:a16="http://schemas.microsoft.com/office/drawing/2014/main" id="{4EA5F695-ADD3-4091-A30F-A9A58330B1C7}"/>
                </a:ext>
              </a:extLst>
            </p:cNvPr>
            <p:cNvSpPr/>
            <p:nvPr/>
          </p:nvSpPr>
          <p:spPr>
            <a:xfrm>
              <a:off x="7156072" y="5757717"/>
              <a:ext cx="1218911" cy="137688"/>
            </a:xfrm>
            <a:prstGeom prst="roundRect">
              <a:avLst/>
            </a:prstGeom>
            <a:solidFill>
              <a:schemeClr val="accent5"/>
            </a:solidFill>
            <a:ln w="63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:Result</a:t>
              </a:r>
            </a:p>
          </p:txBody>
        </p:sp>
        <p:cxnSp>
          <p:nvCxnSpPr>
            <p:cNvPr id="67" name="Rechte verbindingslijn met pijl 14">
              <a:extLst>
                <a:ext uri="{FF2B5EF4-FFF2-40B4-BE49-F238E27FC236}">
                  <a16:creationId xmlns:a16="http://schemas.microsoft.com/office/drawing/2014/main" id="{DB91D0D1-5856-4C59-A388-B5397F75307E}"/>
                </a:ext>
              </a:extLst>
            </p:cNvPr>
            <p:cNvCxnSpPr>
              <a:cxnSpLocks/>
              <a:stCxn id="66" idx="0"/>
              <a:endCxn id="31" idx="2"/>
            </p:cNvCxnSpPr>
            <p:nvPr/>
          </p:nvCxnSpPr>
          <p:spPr>
            <a:xfrm flipV="1">
              <a:off x="7765528" y="4783781"/>
              <a:ext cx="0" cy="973936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70" name="Rechte verbindingslijn met pijl 14">
              <a:extLst>
                <a:ext uri="{FF2B5EF4-FFF2-40B4-BE49-F238E27FC236}">
                  <a16:creationId xmlns:a16="http://schemas.microsoft.com/office/drawing/2014/main" id="{6D6FFDC5-9415-46AB-BE28-456460EE463C}"/>
                </a:ext>
              </a:extLst>
            </p:cNvPr>
            <p:cNvCxnSpPr>
              <a:cxnSpLocks/>
              <a:stCxn id="66" idx="3"/>
              <a:endCxn id="55" idx="1"/>
            </p:cNvCxnSpPr>
            <p:nvPr/>
          </p:nvCxnSpPr>
          <p:spPr>
            <a:xfrm>
              <a:off x="8374983" y="5826561"/>
              <a:ext cx="1591296" cy="0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5714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F8F04-55A3-4F18-BB89-A1EEB8C9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Properties: four levels of detail</a:t>
            </a:r>
            <a:endParaRPr lang="x-none" dirty="0">
              <a:latin typeface="Georgia" panose="02040502050405020303" pitchFamily="18" charset="0"/>
            </a:endParaRPr>
          </a:p>
        </p:txBody>
      </p:sp>
      <p:sp>
        <p:nvSpPr>
          <p:cNvPr id="33" name="Rechthoek: afgeronde hoeken 21">
            <a:extLst>
              <a:ext uri="{FF2B5EF4-FFF2-40B4-BE49-F238E27FC236}">
                <a16:creationId xmlns:a16="http://schemas.microsoft.com/office/drawing/2014/main" id="{74ECAF3B-AFA6-4210-883E-59F1AC321077}"/>
              </a:ext>
            </a:extLst>
          </p:cNvPr>
          <p:cNvSpPr/>
          <p:nvPr/>
        </p:nvSpPr>
        <p:spPr>
          <a:xfrm>
            <a:off x="3476476" y="4792447"/>
            <a:ext cx="1218911" cy="137688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FeatureOfInterest</a:t>
            </a:r>
            <a:endParaRPr lang="en-US" sz="800" dirty="0"/>
          </a:p>
        </p:txBody>
      </p:sp>
      <p:cxnSp>
        <p:nvCxnSpPr>
          <p:cNvPr id="35" name="Rechte verbindingslijn met pijl 14">
            <a:extLst>
              <a:ext uri="{FF2B5EF4-FFF2-40B4-BE49-F238E27FC236}">
                <a16:creationId xmlns:a16="http://schemas.microsoft.com/office/drawing/2014/main" id="{3A9C74D6-7948-49E1-B732-5735E2BF213E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695387" y="4861291"/>
            <a:ext cx="256995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37" name="Rechthoek: afgeronde hoeken 21">
            <a:extLst>
              <a:ext uri="{FF2B5EF4-FFF2-40B4-BE49-F238E27FC236}">
                <a16:creationId xmlns:a16="http://schemas.microsoft.com/office/drawing/2014/main" id="{43B27BA5-C36C-4A29-82AB-9662305B24E7}"/>
              </a:ext>
            </a:extLst>
          </p:cNvPr>
          <p:cNvSpPr/>
          <p:nvPr/>
        </p:nvSpPr>
        <p:spPr>
          <a:xfrm>
            <a:off x="4952382" y="4792447"/>
            <a:ext cx="1218911" cy="137688"/>
          </a:xfrm>
          <a:prstGeom prst="round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Property</a:t>
            </a:r>
          </a:p>
        </p:txBody>
      </p:sp>
      <p:sp>
        <p:nvSpPr>
          <p:cNvPr id="39" name="Rechthoek: afgeronde hoeken 21">
            <a:extLst>
              <a:ext uri="{FF2B5EF4-FFF2-40B4-BE49-F238E27FC236}">
                <a16:creationId xmlns:a16="http://schemas.microsoft.com/office/drawing/2014/main" id="{63AF3731-3E02-4475-8A1E-FA89BCDB0CD9}"/>
              </a:ext>
            </a:extLst>
          </p:cNvPr>
          <p:cNvSpPr/>
          <p:nvPr/>
        </p:nvSpPr>
        <p:spPr>
          <a:xfrm>
            <a:off x="6422020" y="4792447"/>
            <a:ext cx="1218911" cy="137688"/>
          </a:xfrm>
          <a:prstGeom prst="roundRect">
            <a:avLst/>
          </a:prstGeom>
          <a:solidFill>
            <a:srgbClr val="D668C1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Execution</a:t>
            </a:r>
          </a:p>
        </p:txBody>
      </p:sp>
      <p:cxnSp>
        <p:nvCxnSpPr>
          <p:cNvPr id="41" name="Rechte verbindingslijn met pijl 14">
            <a:extLst>
              <a:ext uri="{FF2B5EF4-FFF2-40B4-BE49-F238E27FC236}">
                <a16:creationId xmlns:a16="http://schemas.microsoft.com/office/drawing/2014/main" id="{28E40779-0FA8-4647-B8F7-8D2BF626BED4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6171293" y="4861291"/>
            <a:ext cx="250727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42" name="Rechthoek: afgeronde hoeken 21">
            <a:extLst>
              <a:ext uri="{FF2B5EF4-FFF2-40B4-BE49-F238E27FC236}">
                <a16:creationId xmlns:a16="http://schemas.microsoft.com/office/drawing/2014/main" id="{DCFDA830-F2D4-4AD8-889E-185FA8212BA9}"/>
              </a:ext>
            </a:extLst>
          </p:cNvPr>
          <p:cNvSpPr/>
          <p:nvPr/>
        </p:nvSpPr>
        <p:spPr>
          <a:xfrm>
            <a:off x="7891658" y="4792447"/>
            <a:ext cx="1218911" cy="137688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PropertyState</a:t>
            </a:r>
            <a:endParaRPr lang="en-US" sz="800" dirty="0"/>
          </a:p>
        </p:txBody>
      </p:sp>
      <p:cxnSp>
        <p:nvCxnSpPr>
          <p:cNvPr id="43" name="Rechte verbindingslijn met pijl 14">
            <a:extLst>
              <a:ext uri="{FF2B5EF4-FFF2-40B4-BE49-F238E27FC236}">
                <a16:creationId xmlns:a16="http://schemas.microsoft.com/office/drawing/2014/main" id="{C61373D9-8512-4113-9CD6-7A0787B718CF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7640931" y="4861291"/>
            <a:ext cx="250727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44" name="Rechthoek: afgeronde hoeken 21">
            <a:extLst>
              <a:ext uri="{FF2B5EF4-FFF2-40B4-BE49-F238E27FC236}">
                <a16:creationId xmlns:a16="http://schemas.microsoft.com/office/drawing/2014/main" id="{6CFC4BC7-05BD-4724-B2BE-3909280E92A0}"/>
              </a:ext>
            </a:extLst>
          </p:cNvPr>
          <p:cNvSpPr/>
          <p:nvPr/>
        </p:nvSpPr>
        <p:spPr>
          <a:xfrm>
            <a:off x="9361296" y="4792447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1"/>
                </a:solidFill>
              </a:rPr>
              <a:t>^^</a:t>
            </a:r>
            <a:r>
              <a:rPr lang="en-US" sz="800" dirty="0" err="1">
                <a:solidFill>
                  <a:schemeClr val="accent1"/>
                </a:solidFill>
              </a:rPr>
              <a:t>xsd:decimal</a:t>
            </a:r>
            <a:endParaRPr lang="en-US" sz="800" dirty="0">
              <a:solidFill>
                <a:schemeClr val="accent1"/>
              </a:solidFill>
            </a:endParaRPr>
          </a:p>
        </p:txBody>
      </p:sp>
      <p:cxnSp>
        <p:nvCxnSpPr>
          <p:cNvPr id="45" name="Rechte verbindingslijn met pijl 14">
            <a:extLst>
              <a:ext uri="{FF2B5EF4-FFF2-40B4-BE49-F238E27FC236}">
                <a16:creationId xmlns:a16="http://schemas.microsoft.com/office/drawing/2014/main" id="{0D49D48D-C5FB-47B5-AEB1-82F5506731B2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9110569" y="4861291"/>
            <a:ext cx="250727" cy="0"/>
          </a:xfrm>
          <a:prstGeom prst="straightConnector1">
            <a:avLst/>
          </a:prstGeom>
          <a:ln w="6350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6" name="Rechte verbindingslijn met pijl 14">
            <a:extLst>
              <a:ext uri="{FF2B5EF4-FFF2-40B4-BE49-F238E27FC236}">
                <a16:creationId xmlns:a16="http://schemas.microsoft.com/office/drawing/2014/main" id="{D5068B78-4E0F-4949-8F8D-4A5BA65C2041}"/>
              </a:ext>
            </a:extLst>
          </p:cNvPr>
          <p:cNvCxnSpPr>
            <a:cxnSpLocks/>
            <a:stCxn id="42" idx="3"/>
            <a:endCxn id="47" idx="1"/>
          </p:cNvCxnSpPr>
          <p:nvPr/>
        </p:nvCxnSpPr>
        <p:spPr>
          <a:xfrm>
            <a:off x="9110569" y="4861291"/>
            <a:ext cx="250727" cy="27642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47" name="Rechthoek: afgeronde hoeken 21">
            <a:extLst>
              <a:ext uri="{FF2B5EF4-FFF2-40B4-BE49-F238E27FC236}">
                <a16:creationId xmlns:a16="http://schemas.microsoft.com/office/drawing/2014/main" id="{A593EE6C-1F10-4D5E-B636-A4C714EA4E9F}"/>
              </a:ext>
            </a:extLst>
          </p:cNvPr>
          <p:cNvSpPr/>
          <p:nvPr/>
        </p:nvSpPr>
        <p:spPr>
          <a:xfrm>
            <a:off x="9361296" y="5068876"/>
            <a:ext cx="1218911" cy="137688"/>
          </a:xfrm>
          <a:prstGeom prst="round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Unit</a:t>
            </a:r>
          </a:p>
        </p:txBody>
      </p:sp>
      <p:sp>
        <p:nvSpPr>
          <p:cNvPr id="48" name="Rechthoek: afgeronde hoeken 21">
            <a:extLst>
              <a:ext uri="{FF2B5EF4-FFF2-40B4-BE49-F238E27FC236}">
                <a16:creationId xmlns:a16="http://schemas.microsoft.com/office/drawing/2014/main" id="{6CEF447B-9537-4210-8467-A5D5ED427A3A}"/>
              </a:ext>
            </a:extLst>
          </p:cNvPr>
          <p:cNvSpPr/>
          <p:nvPr/>
        </p:nvSpPr>
        <p:spPr>
          <a:xfrm>
            <a:off x="3476476" y="3969748"/>
            <a:ext cx="1218911" cy="137688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FeatureOfInterest</a:t>
            </a:r>
            <a:endParaRPr lang="en-US" sz="800" dirty="0"/>
          </a:p>
        </p:txBody>
      </p:sp>
      <p:cxnSp>
        <p:nvCxnSpPr>
          <p:cNvPr id="49" name="Rechte verbindingslijn met pijl 14">
            <a:extLst>
              <a:ext uri="{FF2B5EF4-FFF2-40B4-BE49-F238E27FC236}">
                <a16:creationId xmlns:a16="http://schemas.microsoft.com/office/drawing/2014/main" id="{A00F8495-70E9-42BC-AC94-87E5375DB6D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4695387" y="4038592"/>
            <a:ext cx="256995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50" name="Rechthoek: afgeronde hoeken 21">
            <a:extLst>
              <a:ext uri="{FF2B5EF4-FFF2-40B4-BE49-F238E27FC236}">
                <a16:creationId xmlns:a16="http://schemas.microsoft.com/office/drawing/2014/main" id="{8F030D71-426B-4CFA-938D-C90BEFE46F24}"/>
              </a:ext>
            </a:extLst>
          </p:cNvPr>
          <p:cNvSpPr/>
          <p:nvPr/>
        </p:nvSpPr>
        <p:spPr>
          <a:xfrm>
            <a:off x="4952382" y="3969748"/>
            <a:ext cx="1218911" cy="137688"/>
          </a:xfrm>
          <a:prstGeom prst="round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Property</a:t>
            </a:r>
          </a:p>
        </p:txBody>
      </p:sp>
      <p:sp>
        <p:nvSpPr>
          <p:cNvPr id="51" name="Rechthoek: afgeronde hoeken 21">
            <a:extLst>
              <a:ext uri="{FF2B5EF4-FFF2-40B4-BE49-F238E27FC236}">
                <a16:creationId xmlns:a16="http://schemas.microsoft.com/office/drawing/2014/main" id="{CBE3DB39-2BE7-435B-9BF5-8BBA229CB8C0}"/>
              </a:ext>
            </a:extLst>
          </p:cNvPr>
          <p:cNvSpPr/>
          <p:nvPr/>
        </p:nvSpPr>
        <p:spPr>
          <a:xfrm>
            <a:off x="6422020" y="3969748"/>
            <a:ext cx="1218911" cy="137688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PropertyState</a:t>
            </a:r>
            <a:endParaRPr lang="en-US" sz="800" dirty="0"/>
          </a:p>
        </p:txBody>
      </p:sp>
      <p:cxnSp>
        <p:nvCxnSpPr>
          <p:cNvPr id="52" name="Rechte verbindingslijn met pijl 14">
            <a:extLst>
              <a:ext uri="{FF2B5EF4-FFF2-40B4-BE49-F238E27FC236}">
                <a16:creationId xmlns:a16="http://schemas.microsoft.com/office/drawing/2014/main" id="{45A90E03-EF7B-4916-A4C6-1DF93D5CEBFA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6171293" y="4038592"/>
            <a:ext cx="250727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53" name="Rechthoek: afgeronde hoeken 21">
            <a:extLst>
              <a:ext uri="{FF2B5EF4-FFF2-40B4-BE49-F238E27FC236}">
                <a16:creationId xmlns:a16="http://schemas.microsoft.com/office/drawing/2014/main" id="{6899988A-EBDA-45AB-90F6-61EDF179DBBD}"/>
              </a:ext>
            </a:extLst>
          </p:cNvPr>
          <p:cNvSpPr/>
          <p:nvPr/>
        </p:nvSpPr>
        <p:spPr>
          <a:xfrm>
            <a:off x="7891658" y="3969748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1"/>
                </a:solidFill>
              </a:rPr>
              <a:t>^^</a:t>
            </a:r>
            <a:r>
              <a:rPr lang="en-US" sz="800" dirty="0" err="1">
                <a:solidFill>
                  <a:schemeClr val="accent1"/>
                </a:solidFill>
              </a:rPr>
              <a:t>xsd:decimal</a:t>
            </a:r>
            <a:endParaRPr lang="en-US" sz="800" dirty="0">
              <a:solidFill>
                <a:schemeClr val="accent1"/>
              </a:solidFill>
            </a:endParaRPr>
          </a:p>
        </p:txBody>
      </p:sp>
      <p:cxnSp>
        <p:nvCxnSpPr>
          <p:cNvPr id="54" name="Rechte verbindingslijn met pijl 14">
            <a:extLst>
              <a:ext uri="{FF2B5EF4-FFF2-40B4-BE49-F238E27FC236}">
                <a16:creationId xmlns:a16="http://schemas.microsoft.com/office/drawing/2014/main" id="{12BBA333-F70B-4E4B-9277-021DEB6A0419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7640931" y="4038592"/>
            <a:ext cx="250727" cy="0"/>
          </a:xfrm>
          <a:prstGeom prst="straightConnector1">
            <a:avLst/>
          </a:prstGeom>
          <a:ln w="6350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56" name="Rechte verbindingslijn met pijl 14">
            <a:extLst>
              <a:ext uri="{FF2B5EF4-FFF2-40B4-BE49-F238E27FC236}">
                <a16:creationId xmlns:a16="http://schemas.microsoft.com/office/drawing/2014/main" id="{B6EF5753-38F5-4086-B44F-15722887D68F}"/>
              </a:ext>
            </a:extLst>
          </p:cNvPr>
          <p:cNvCxnSpPr>
            <a:cxnSpLocks/>
            <a:stCxn id="51" idx="3"/>
            <a:endCxn id="57" idx="1"/>
          </p:cNvCxnSpPr>
          <p:nvPr/>
        </p:nvCxnSpPr>
        <p:spPr>
          <a:xfrm>
            <a:off x="7640931" y="4038592"/>
            <a:ext cx="250727" cy="27642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57" name="Rechthoek: afgeronde hoeken 21">
            <a:extLst>
              <a:ext uri="{FF2B5EF4-FFF2-40B4-BE49-F238E27FC236}">
                <a16:creationId xmlns:a16="http://schemas.microsoft.com/office/drawing/2014/main" id="{5B24C301-330C-4804-949C-C7348E45BFCD}"/>
              </a:ext>
            </a:extLst>
          </p:cNvPr>
          <p:cNvSpPr/>
          <p:nvPr/>
        </p:nvSpPr>
        <p:spPr>
          <a:xfrm>
            <a:off x="7891658" y="4246177"/>
            <a:ext cx="1218911" cy="137688"/>
          </a:xfrm>
          <a:prstGeom prst="round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Unit</a:t>
            </a:r>
          </a:p>
        </p:txBody>
      </p:sp>
      <p:sp>
        <p:nvSpPr>
          <p:cNvPr id="58" name="Rechthoek: afgeronde hoeken 21">
            <a:extLst>
              <a:ext uri="{FF2B5EF4-FFF2-40B4-BE49-F238E27FC236}">
                <a16:creationId xmlns:a16="http://schemas.microsoft.com/office/drawing/2014/main" id="{91F373EC-E776-41D9-B723-76A35C59AC68}"/>
              </a:ext>
            </a:extLst>
          </p:cNvPr>
          <p:cNvSpPr/>
          <p:nvPr/>
        </p:nvSpPr>
        <p:spPr>
          <a:xfrm>
            <a:off x="3476476" y="3152098"/>
            <a:ext cx="1218911" cy="137688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FeatureOfInterest</a:t>
            </a:r>
            <a:endParaRPr lang="en-US" sz="800" dirty="0"/>
          </a:p>
        </p:txBody>
      </p:sp>
      <p:cxnSp>
        <p:nvCxnSpPr>
          <p:cNvPr id="59" name="Rechte verbindingslijn met pijl 14">
            <a:extLst>
              <a:ext uri="{FF2B5EF4-FFF2-40B4-BE49-F238E27FC236}">
                <a16:creationId xmlns:a16="http://schemas.microsoft.com/office/drawing/2014/main" id="{39909254-C87B-41BC-AAF1-B38DFC56CAC2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>
          <a:xfrm flipV="1">
            <a:off x="4695387" y="3215891"/>
            <a:ext cx="256995" cy="5051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0" name="Rechthoek: afgeronde hoeken 21">
            <a:extLst>
              <a:ext uri="{FF2B5EF4-FFF2-40B4-BE49-F238E27FC236}">
                <a16:creationId xmlns:a16="http://schemas.microsoft.com/office/drawing/2014/main" id="{7E12AD7A-3A39-44A1-BDD3-03DFAA90F429}"/>
              </a:ext>
            </a:extLst>
          </p:cNvPr>
          <p:cNvSpPr/>
          <p:nvPr/>
        </p:nvSpPr>
        <p:spPr>
          <a:xfrm>
            <a:off x="4952382" y="3147047"/>
            <a:ext cx="1218911" cy="137688"/>
          </a:xfrm>
          <a:prstGeom prst="round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Property</a:t>
            </a:r>
          </a:p>
        </p:txBody>
      </p:sp>
      <p:sp>
        <p:nvSpPr>
          <p:cNvPr id="61" name="Rechthoek: afgeronde hoeken 21">
            <a:extLst>
              <a:ext uri="{FF2B5EF4-FFF2-40B4-BE49-F238E27FC236}">
                <a16:creationId xmlns:a16="http://schemas.microsoft.com/office/drawing/2014/main" id="{B84DB573-4755-45D3-9307-77471040ACA1}"/>
              </a:ext>
            </a:extLst>
          </p:cNvPr>
          <p:cNvSpPr/>
          <p:nvPr/>
        </p:nvSpPr>
        <p:spPr>
          <a:xfrm>
            <a:off x="6422020" y="3147047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1"/>
                </a:solidFill>
              </a:rPr>
              <a:t>^^</a:t>
            </a:r>
            <a:r>
              <a:rPr lang="en-US" sz="800" dirty="0" err="1">
                <a:solidFill>
                  <a:schemeClr val="accent1"/>
                </a:solidFill>
              </a:rPr>
              <a:t>xsd:decimal</a:t>
            </a:r>
            <a:endParaRPr lang="en-US" sz="800" dirty="0">
              <a:solidFill>
                <a:schemeClr val="accent1"/>
              </a:solidFill>
            </a:endParaRPr>
          </a:p>
        </p:txBody>
      </p:sp>
      <p:cxnSp>
        <p:nvCxnSpPr>
          <p:cNvPr id="62" name="Rechte verbindingslijn met pijl 14">
            <a:extLst>
              <a:ext uri="{FF2B5EF4-FFF2-40B4-BE49-F238E27FC236}">
                <a16:creationId xmlns:a16="http://schemas.microsoft.com/office/drawing/2014/main" id="{30F8DFD0-3202-4515-89F5-F91625B8EB4B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6171293" y="3215891"/>
            <a:ext cx="250727" cy="0"/>
          </a:xfrm>
          <a:prstGeom prst="straightConnector1">
            <a:avLst/>
          </a:prstGeom>
          <a:ln w="6350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63" name="Rechte verbindingslijn met pijl 14">
            <a:extLst>
              <a:ext uri="{FF2B5EF4-FFF2-40B4-BE49-F238E27FC236}">
                <a16:creationId xmlns:a16="http://schemas.microsoft.com/office/drawing/2014/main" id="{2FB2E6E5-A6F1-42C8-B796-103C3A137CA9}"/>
              </a:ext>
            </a:extLst>
          </p:cNvPr>
          <p:cNvCxnSpPr>
            <a:cxnSpLocks/>
            <a:stCxn id="60" idx="3"/>
            <a:endCxn id="64" idx="1"/>
          </p:cNvCxnSpPr>
          <p:nvPr/>
        </p:nvCxnSpPr>
        <p:spPr>
          <a:xfrm>
            <a:off x="6171293" y="3215891"/>
            <a:ext cx="250727" cy="27642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4" name="Rechthoek: afgeronde hoeken 21">
            <a:extLst>
              <a:ext uri="{FF2B5EF4-FFF2-40B4-BE49-F238E27FC236}">
                <a16:creationId xmlns:a16="http://schemas.microsoft.com/office/drawing/2014/main" id="{6A638409-49E5-45DB-B266-B373D1839B37}"/>
              </a:ext>
            </a:extLst>
          </p:cNvPr>
          <p:cNvSpPr/>
          <p:nvPr/>
        </p:nvSpPr>
        <p:spPr>
          <a:xfrm>
            <a:off x="6422020" y="3423476"/>
            <a:ext cx="1218911" cy="137688"/>
          </a:xfrm>
          <a:prstGeom prst="round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Unit</a:t>
            </a:r>
          </a:p>
        </p:txBody>
      </p:sp>
      <p:sp>
        <p:nvSpPr>
          <p:cNvPr id="65" name="Rechthoek: afgeronde hoeken 21">
            <a:extLst>
              <a:ext uri="{FF2B5EF4-FFF2-40B4-BE49-F238E27FC236}">
                <a16:creationId xmlns:a16="http://schemas.microsoft.com/office/drawing/2014/main" id="{1E33FD4D-FED8-49D7-A4BC-DD69607FAF1F}"/>
              </a:ext>
            </a:extLst>
          </p:cNvPr>
          <p:cNvSpPr/>
          <p:nvPr/>
        </p:nvSpPr>
        <p:spPr>
          <a:xfrm>
            <a:off x="3476476" y="2343870"/>
            <a:ext cx="1218911" cy="137688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FeatureOfInterest</a:t>
            </a:r>
            <a:endParaRPr lang="en-US" sz="800" dirty="0"/>
          </a:p>
        </p:txBody>
      </p:sp>
      <p:sp>
        <p:nvSpPr>
          <p:cNvPr id="68" name="Rechthoek: afgeronde hoeken 21">
            <a:extLst>
              <a:ext uri="{FF2B5EF4-FFF2-40B4-BE49-F238E27FC236}">
                <a16:creationId xmlns:a16="http://schemas.microsoft.com/office/drawing/2014/main" id="{C93729BE-18FF-4EAA-BC77-14D4FBF6A451}"/>
              </a:ext>
            </a:extLst>
          </p:cNvPr>
          <p:cNvSpPr/>
          <p:nvPr/>
        </p:nvSpPr>
        <p:spPr>
          <a:xfrm>
            <a:off x="4952382" y="2343870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1"/>
                </a:solidFill>
              </a:rPr>
              <a:t>^^</a:t>
            </a:r>
            <a:r>
              <a:rPr lang="en-US" sz="800" dirty="0" err="1">
                <a:solidFill>
                  <a:schemeClr val="accent1"/>
                </a:solidFill>
              </a:rPr>
              <a:t>cdt:datatype</a:t>
            </a:r>
            <a:endParaRPr lang="en-US" sz="800" dirty="0">
              <a:solidFill>
                <a:schemeClr val="accent1"/>
              </a:solidFill>
            </a:endParaRPr>
          </a:p>
        </p:txBody>
      </p:sp>
      <p:cxnSp>
        <p:nvCxnSpPr>
          <p:cNvPr id="69" name="Rechte verbindingslijn met pijl 14">
            <a:extLst>
              <a:ext uri="{FF2B5EF4-FFF2-40B4-BE49-F238E27FC236}">
                <a16:creationId xmlns:a16="http://schemas.microsoft.com/office/drawing/2014/main" id="{949297FB-B306-471F-ADDE-4CBB09270889}"/>
              </a:ext>
            </a:extLst>
          </p:cNvPr>
          <p:cNvCxnSpPr>
            <a:cxnSpLocks/>
            <a:stCxn id="65" idx="3"/>
            <a:endCxn id="68" idx="1"/>
          </p:cNvCxnSpPr>
          <p:nvPr/>
        </p:nvCxnSpPr>
        <p:spPr>
          <a:xfrm>
            <a:off x="4695387" y="2412714"/>
            <a:ext cx="256995" cy="0"/>
          </a:xfrm>
          <a:prstGeom prst="straightConnector1">
            <a:avLst/>
          </a:prstGeom>
          <a:ln w="6350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75" name="Tekstvak 74">
            <a:extLst>
              <a:ext uri="{FF2B5EF4-FFF2-40B4-BE49-F238E27FC236}">
                <a16:creationId xmlns:a16="http://schemas.microsoft.com/office/drawing/2014/main" id="{1BE326CD-28D9-449F-AF03-B3DBA5CBB852}"/>
              </a:ext>
            </a:extLst>
          </p:cNvPr>
          <p:cNvSpPr txBox="1"/>
          <p:nvPr/>
        </p:nvSpPr>
        <p:spPr>
          <a:xfrm>
            <a:off x="4217563" y="3164338"/>
            <a:ext cx="2246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solidFill>
                  <a:schemeClr val="accent1"/>
                </a:solidFill>
              </a:rPr>
              <a:t>hasResult</a:t>
            </a:r>
            <a:endParaRPr lang="en-NL" sz="800" b="1" dirty="0">
              <a:solidFill>
                <a:schemeClr val="accent1"/>
              </a:solidFill>
            </a:endParaRP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0E500859-1088-4C11-989B-16071A19406A}"/>
              </a:ext>
            </a:extLst>
          </p:cNvPr>
          <p:cNvSpPr txBox="1"/>
          <p:nvPr/>
        </p:nvSpPr>
        <p:spPr>
          <a:xfrm>
            <a:off x="3700437" y="2127323"/>
            <a:ext cx="2246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solidFill>
                  <a:schemeClr val="accent6"/>
                </a:solidFill>
              </a:rPr>
              <a:t>hasProperty</a:t>
            </a:r>
            <a:endParaRPr lang="en-NL" sz="800" b="1" dirty="0">
              <a:solidFill>
                <a:schemeClr val="accent6"/>
              </a:solidFill>
            </a:endParaRP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4F244EF2-81DA-44A9-99E9-09B106C41A16}"/>
              </a:ext>
            </a:extLst>
          </p:cNvPr>
          <p:cNvSpPr txBox="1"/>
          <p:nvPr/>
        </p:nvSpPr>
        <p:spPr>
          <a:xfrm>
            <a:off x="2078235" y="2345538"/>
            <a:ext cx="2139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Level 1</a:t>
            </a:r>
          </a:p>
          <a:p>
            <a:r>
              <a:rPr lang="en-US" sz="800" dirty="0"/>
              <a:t>1 class, 1 datatype property</a:t>
            </a:r>
            <a:endParaRPr lang="en-NL" sz="800" dirty="0"/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FF194038-16A6-4A96-B4FC-0F0FAD0B9122}"/>
              </a:ext>
            </a:extLst>
          </p:cNvPr>
          <p:cNvSpPr txBox="1"/>
          <p:nvPr/>
        </p:nvSpPr>
        <p:spPr>
          <a:xfrm>
            <a:off x="2078235" y="3147046"/>
            <a:ext cx="213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Level 2</a:t>
            </a:r>
          </a:p>
          <a:p>
            <a:r>
              <a:rPr lang="en-US" sz="800" dirty="0"/>
              <a:t>2 classes, 1 object property,</a:t>
            </a:r>
          </a:p>
          <a:p>
            <a:r>
              <a:rPr lang="en-US" sz="800" dirty="0"/>
              <a:t>1 datatype property</a:t>
            </a:r>
            <a:endParaRPr lang="en-NL" sz="800" dirty="0"/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1E9A004A-C1F7-473B-856A-9DC248D4BF27}"/>
              </a:ext>
            </a:extLst>
          </p:cNvPr>
          <p:cNvSpPr txBox="1"/>
          <p:nvPr/>
        </p:nvSpPr>
        <p:spPr>
          <a:xfrm>
            <a:off x="2078235" y="3964698"/>
            <a:ext cx="213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Level 3</a:t>
            </a:r>
          </a:p>
          <a:p>
            <a:r>
              <a:rPr lang="en-US" sz="800" dirty="0"/>
              <a:t>3 classes, 2 object property,</a:t>
            </a:r>
          </a:p>
          <a:p>
            <a:r>
              <a:rPr lang="en-US" sz="800" dirty="0"/>
              <a:t>1 datatype property</a:t>
            </a:r>
            <a:endParaRPr lang="en-NL" sz="800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ACD5F301-8D4F-46C4-876B-3B57999BE4C1}"/>
              </a:ext>
            </a:extLst>
          </p:cNvPr>
          <p:cNvSpPr txBox="1"/>
          <p:nvPr/>
        </p:nvSpPr>
        <p:spPr>
          <a:xfrm>
            <a:off x="2078235" y="4787398"/>
            <a:ext cx="213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Level 4</a:t>
            </a:r>
          </a:p>
          <a:p>
            <a:r>
              <a:rPr lang="en-US" sz="800" dirty="0"/>
              <a:t>4 classes, 3 object property,</a:t>
            </a:r>
          </a:p>
          <a:p>
            <a:r>
              <a:rPr lang="en-US" sz="800" dirty="0"/>
              <a:t>1 datatype property</a:t>
            </a:r>
            <a:endParaRPr lang="en-NL" sz="800" dirty="0"/>
          </a:p>
        </p:txBody>
      </p:sp>
    </p:spTree>
    <p:extLst>
      <p:ext uri="{BB962C8B-B14F-4D97-AF65-F5344CB8AC3E}">
        <p14:creationId xmlns:p14="http://schemas.microsoft.com/office/powerpoint/2010/main" val="68709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F8F04-55A3-4F18-BB89-A1EEB8C9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Building Performance Ontology (BOP)</a:t>
            </a:r>
            <a:endParaRPr lang="x-none" dirty="0">
              <a:latin typeface="Georgia" panose="02040502050405020303" pitchFamily="18" charset="0"/>
            </a:endParaRP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0BA405C7-7487-40AD-8A00-09D963AC88E6}"/>
              </a:ext>
            </a:extLst>
          </p:cNvPr>
          <p:cNvSpPr/>
          <p:nvPr/>
        </p:nvSpPr>
        <p:spPr>
          <a:xfrm>
            <a:off x="1941872" y="3926953"/>
            <a:ext cx="8075021" cy="7702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5" name="Rechthoek: afgeronde hoeken 7">
            <a:extLst>
              <a:ext uri="{FF2B5EF4-FFF2-40B4-BE49-F238E27FC236}">
                <a16:creationId xmlns:a16="http://schemas.microsoft.com/office/drawing/2014/main" id="{490F8765-100E-4E1E-AA39-6A4D0C5A3C06}"/>
              </a:ext>
            </a:extLst>
          </p:cNvPr>
          <p:cNvSpPr/>
          <p:nvPr/>
        </p:nvSpPr>
        <p:spPr>
          <a:xfrm>
            <a:off x="4359011" y="2498259"/>
            <a:ext cx="1218911" cy="137688"/>
          </a:xfrm>
          <a:prstGeom prst="roundRect">
            <a:avLst/>
          </a:prstGeom>
          <a:solidFill>
            <a:schemeClr val="accent4"/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bop:Executor</a:t>
            </a:r>
            <a:endParaRPr lang="en-US" sz="800" b="1" dirty="0"/>
          </a:p>
        </p:txBody>
      </p:sp>
      <p:sp>
        <p:nvSpPr>
          <p:cNvPr id="66" name="Rechthoek: afgeronde hoeken 21">
            <a:extLst>
              <a:ext uri="{FF2B5EF4-FFF2-40B4-BE49-F238E27FC236}">
                <a16:creationId xmlns:a16="http://schemas.microsoft.com/office/drawing/2014/main" id="{6F9D3721-6865-483F-9DE7-CA68011BAE9D}"/>
              </a:ext>
            </a:extLst>
          </p:cNvPr>
          <p:cNvSpPr/>
          <p:nvPr/>
        </p:nvSpPr>
        <p:spPr>
          <a:xfrm>
            <a:off x="5809092" y="2968699"/>
            <a:ext cx="1218911" cy="137688"/>
          </a:xfrm>
          <a:prstGeom prst="roundRect">
            <a:avLst/>
          </a:prstGeom>
          <a:ln w="63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bop:Property</a:t>
            </a:r>
            <a:endParaRPr lang="en-US" sz="800" b="1" dirty="0"/>
          </a:p>
        </p:txBody>
      </p:sp>
      <p:sp>
        <p:nvSpPr>
          <p:cNvPr id="67" name="Rechthoek: afgeronde hoeken 21">
            <a:extLst>
              <a:ext uri="{FF2B5EF4-FFF2-40B4-BE49-F238E27FC236}">
                <a16:creationId xmlns:a16="http://schemas.microsoft.com/office/drawing/2014/main" id="{AA81A7BC-BCEA-485C-84BE-6CE47C07FE07}"/>
              </a:ext>
            </a:extLst>
          </p:cNvPr>
          <p:cNvSpPr/>
          <p:nvPr/>
        </p:nvSpPr>
        <p:spPr>
          <a:xfrm>
            <a:off x="4359010" y="3604916"/>
            <a:ext cx="1218911" cy="137688"/>
          </a:xfrm>
          <a:prstGeom prst="roundRect">
            <a:avLst/>
          </a:prstGeom>
          <a:ln w="63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bop:FeatureOfInterest</a:t>
            </a:r>
          </a:p>
        </p:txBody>
      </p:sp>
      <p:sp>
        <p:nvSpPr>
          <p:cNvPr id="70" name="Rechthoek: afgeronde hoeken 21">
            <a:extLst>
              <a:ext uri="{FF2B5EF4-FFF2-40B4-BE49-F238E27FC236}">
                <a16:creationId xmlns:a16="http://schemas.microsoft.com/office/drawing/2014/main" id="{B69E930B-E145-428A-8D87-25BE77D3A45B}"/>
              </a:ext>
            </a:extLst>
          </p:cNvPr>
          <p:cNvSpPr/>
          <p:nvPr/>
        </p:nvSpPr>
        <p:spPr>
          <a:xfrm>
            <a:off x="2998885" y="2968700"/>
            <a:ext cx="1218911" cy="137688"/>
          </a:xfrm>
          <a:prstGeom prst="roundRect">
            <a:avLst/>
          </a:prstGeom>
          <a:solidFill>
            <a:srgbClr val="D668C1"/>
          </a:solidFill>
          <a:ln w="6350"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bop:Execution</a:t>
            </a:r>
            <a:endParaRPr lang="en-US" sz="800" b="1" dirty="0"/>
          </a:p>
        </p:txBody>
      </p:sp>
      <p:sp>
        <p:nvSpPr>
          <p:cNvPr id="71" name="Rechthoek: afgeronde hoeken 21">
            <a:extLst>
              <a:ext uri="{FF2B5EF4-FFF2-40B4-BE49-F238E27FC236}">
                <a16:creationId xmlns:a16="http://schemas.microsoft.com/office/drawing/2014/main" id="{8FCB2992-B961-49D8-AE65-7E9A47105E80}"/>
              </a:ext>
            </a:extLst>
          </p:cNvPr>
          <p:cNvSpPr/>
          <p:nvPr/>
        </p:nvSpPr>
        <p:spPr>
          <a:xfrm>
            <a:off x="4359010" y="5000160"/>
            <a:ext cx="1218911" cy="137688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bop:Result</a:t>
            </a:r>
            <a:endParaRPr lang="en-US" sz="800" b="1" dirty="0"/>
          </a:p>
        </p:txBody>
      </p:sp>
      <p:cxnSp>
        <p:nvCxnSpPr>
          <p:cNvPr id="72" name="Rechte verbindingslijn met pijl 14">
            <a:extLst>
              <a:ext uri="{FF2B5EF4-FFF2-40B4-BE49-F238E27FC236}">
                <a16:creationId xmlns:a16="http://schemas.microsoft.com/office/drawing/2014/main" id="{D917A299-5970-4B93-A01B-D17B2178CF4C}"/>
              </a:ext>
            </a:extLst>
          </p:cNvPr>
          <p:cNvCxnSpPr>
            <a:cxnSpLocks/>
            <a:stCxn id="67" idx="1"/>
            <a:endCxn id="70" idx="2"/>
          </p:cNvCxnSpPr>
          <p:nvPr/>
        </p:nvCxnSpPr>
        <p:spPr>
          <a:xfrm flipH="1" flipV="1">
            <a:off x="3608341" y="3106388"/>
            <a:ext cx="750669" cy="56737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73" name="Tekstvak 120">
            <a:extLst>
              <a:ext uri="{FF2B5EF4-FFF2-40B4-BE49-F238E27FC236}">
                <a16:creationId xmlns:a16="http://schemas.microsoft.com/office/drawing/2014/main" id="{C5CA54DA-48D0-4B48-9B49-5AA45E8C42CC}"/>
              </a:ext>
            </a:extLst>
          </p:cNvPr>
          <p:cNvSpPr txBox="1"/>
          <p:nvPr/>
        </p:nvSpPr>
        <p:spPr>
          <a:xfrm>
            <a:off x="2997868" y="3401282"/>
            <a:ext cx="1360485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bop:hasFeatureOfInterest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bop:isFeatureOfInterestOf</a:t>
            </a:r>
            <a:endParaRPr lang="en-NL" sz="800" dirty="0"/>
          </a:p>
        </p:txBody>
      </p:sp>
      <p:cxnSp>
        <p:nvCxnSpPr>
          <p:cNvPr id="74" name="Rechte verbindingslijn met pijl 14">
            <a:extLst>
              <a:ext uri="{FF2B5EF4-FFF2-40B4-BE49-F238E27FC236}">
                <a16:creationId xmlns:a16="http://schemas.microsoft.com/office/drawing/2014/main" id="{6DFCED66-AEAE-42A2-9C0F-55D95B985DBF}"/>
              </a:ext>
            </a:extLst>
          </p:cNvPr>
          <p:cNvCxnSpPr>
            <a:cxnSpLocks/>
            <a:stCxn id="55" idx="1"/>
            <a:endCxn id="70" idx="0"/>
          </p:cNvCxnSpPr>
          <p:nvPr/>
        </p:nvCxnSpPr>
        <p:spPr>
          <a:xfrm flipH="1">
            <a:off x="3608341" y="2567103"/>
            <a:ext cx="750670" cy="401597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81" name="Tekstvak 120">
            <a:extLst>
              <a:ext uri="{FF2B5EF4-FFF2-40B4-BE49-F238E27FC236}">
                <a16:creationId xmlns:a16="http://schemas.microsoft.com/office/drawing/2014/main" id="{00A5A8DA-3B0C-42F6-868F-7596509F8A2F}"/>
              </a:ext>
            </a:extLst>
          </p:cNvPr>
          <p:cNvSpPr txBox="1"/>
          <p:nvPr/>
        </p:nvSpPr>
        <p:spPr>
          <a:xfrm>
            <a:off x="3575932" y="2610704"/>
            <a:ext cx="1214082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bop:executedBy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bop:performsExecution</a:t>
            </a:r>
            <a:endParaRPr lang="en-NL" sz="800" dirty="0"/>
          </a:p>
        </p:txBody>
      </p:sp>
      <p:cxnSp>
        <p:nvCxnSpPr>
          <p:cNvPr id="82" name="Rechte verbindingslijn met pijl 14">
            <a:extLst>
              <a:ext uri="{FF2B5EF4-FFF2-40B4-BE49-F238E27FC236}">
                <a16:creationId xmlns:a16="http://schemas.microsoft.com/office/drawing/2014/main" id="{D618F2BA-6C61-4A56-B38E-240FF69C5CCF}"/>
              </a:ext>
            </a:extLst>
          </p:cNvPr>
          <p:cNvCxnSpPr>
            <a:cxnSpLocks/>
            <a:stCxn id="66" idx="1"/>
            <a:endCxn id="70" idx="3"/>
          </p:cNvCxnSpPr>
          <p:nvPr/>
        </p:nvCxnSpPr>
        <p:spPr>
          <a:xfrm flipH="1">
            <a:off x="4217796" y="3037543"/>
            <a:ext cx="1591296" cy="1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83" name="Tekstvak 120">
            <a:extLst>
              <a:ext uri="{FF2B5EF4-FFF2-40B4-BE49-F238E27FC236}">
                <a16:creationId xmlns:a16="http://schemas.microsoft.com/office/drawing/2014/main" id="{461B23B1-541B-4B95-B439-519651738624}"/>
              </a:ext>
            </a:extLst>
          </p:cNvPr>
          <p:cNvSpPr txBox="1"/>
          <p:nvPr/>
        </p:nvSpPr>
        <p:spPr>
          <a:xfrm>
            <a:off x="4310625" y="2860973"/>
            <a:ext cx="1323316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bop:hasExecutedProperty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bop:hasExecution</a:t>
            </a:r>
            <a:endParaRPr lang="en-US" sz="800" dirty="0"/>
          </a:p>
        </p:txBody>
      </p:sp>
      <p:cxnSp>
        <p:nvCxnSpPr>
          <p:cNvPr id="84" name="Rechte verbindingslijn met pijl 14">
            <a:extLst>
              <a:ext uri="{FF2B5EF4-FFF2-40B4-BE49-F238E27FC236}">
                <a16:creationId xmlns:a16="http://schemas.microsoft.com/office/drawing/2014/main" id="{D5639A5E-E6D2-46A6-A603-99B23E44FB9E}"/>
              </a:ext>
            </a:extLst>
          </p:cNvPr>
          <p:cNvCxnSpPr>
            <a:cxnSpLocks/>
            <a:stCxn id="66" idx="2"/>
            <a:endCxn id="67" idx="3"/>
          </p:cNvCxnSpPr>
          <p:nvPr/>
        </p:nvCxnSpPr>
        <p:spPr>
          <a:xfrm flipH="1">
            <a:off x="5577921" y="3106387"/>
            <a:ext cx="840627" cy="567373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85" name="Tekstvak 120">
            <a:extLst>
              <a:ext uri="{FF2B5EF4-FFF2-40B4-BE49-F238E27FC236}">
                <a16:creationId xmlns:a16="http://schemas.microsoft.com/office/drawing/2014/main" id="{30EFBBA2-6192-4B9A-BA2F-CE5A07188C9A}"/>
              </a:ext>
            </a:extLst>
          </p:cNvPr>
          <p:cNvSpPr txBox="1"/>
          <p:nvPr/>
        </p:nvSpPr>
        <p:spPr>
          <a:xfrm>
            <a:off x="5577920" y="3408260"/>
            <a:ext cx="1218907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hasProperty</a:t>
            </a:r>
            <a:r>
              <a:rPr lang="en-US" sz="800" dirty="0"/>
              <a:t> </a:t>
            </a:r>
            <a:r>
              <a:rPr lang="en-US" sz="800" b="1" dirty="0"/>
              <a:t>min 1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isPropertyOf</a:t>
            </a:r>
            <a:r>
              <a:rPr lang="en-US" sz="800" b="1" dirty="0"/>
              <a:t> min 1</a:t>
            </a:r>
            <a:endParaRPr lang="en-NL" sz="800" dirty="0"/>
          </a:p>
        </p:txBody>
      </p:sp>
      <p:cxnSp>
        <p:nvCxnSpPr>
          <p:cNvPr id="86" name="Rechte verbindingslijn met pijl 14">
            <a:extLst>
              <a:ext uri="{FF2B5EF4-FFF2-40B4-BE49-F238E27FC236}">
                <a16:creationId xmlns:a16="http://schemas.microsoft.com/office/drawing/2014/main" id="{4F83BDC7-D03E-4C81-BD98-D09A32B58D39}"/>
              </a:ext>
            </a:extLst>
          </p:cNvPr>
          <p:cNvCxnSpPr>
            <a:cxnSpLocks/>
            <a:stCxn id="66" idx="0"/>
          </p:cNvCxnSpPr>
          <p:nvPr/>
        </p:nvCxnSpPr>
        <p:spPr>
          <a:xfrm flipH="1" flipV="1">
            <a:off x="5577922" y="2567103"/>
            <a:ext cx="840626" cy="401596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87" name="Tekstvak 120">
            <a:extLst>
              <a:ext uri="{FF2B5EF4-FFF2-40B4-BE49-F238E27FC236}">
                <a16:creationId xmlns:a16="http://schemas.microsoft.com/office/drawing/2014/main" id="{39678577-4067-4710-915A-B49A3D800E48}"/>
              </a:ext>
            </a:extLst>
          </p:cNvPr>
          <p:cNvSpPr txBox="1"/>
          <p:nvPr/>
        </p:nvSpPr>
        <p:spPr>
          <a:xfrm>
            <a:off x="5579238" y="2493028"/>
            <a:ext cx="1038910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bop:executesOn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bop:isExecutedBy</a:t>
            </a:r>
            <a:endParaRPr lang="en-US" sz="800" dirty="0"/>
          </a:p>
        </p:txBody>
      </p:sp>
      <p:sp>
        <p:nvSpPr>
          <p:cNvPr id="88" name="Rechthoek: afgeronde hoeken 74">
            <a:extLst>
              <a:ext uri="{FF2B5EF4-FFF2-40B4-BE49-F238E27FC236}">
                <a16:creationId xmlns:a16="http://schemas.microsoft.com/office/drawing/2014/main" id="{CD424EFC-8F4E-42F7-B7A7-940565D1A02E}"/>
              </a:ext>
            </a:extLst>
          </p:cNvPr>
          <p:cNvSpPr/>
          <p:nvPr/>
        </p:nvSpPr>
        <p:spPr>
          <a:xfrm>
            <a:off x="6753169" y="5000160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accent1"/>
                </a:solidFill>
              </a:rPr>
              <a:t>Value</a:t>
            </a:r>
          </a:p>
        </p:txBody>
      </p:sp>
      <p:cxnSp>
        <p:nvCxnSpPr>
          <p:cNvPr id="89" name="Verbindingslijn: gebogen 90">
            <a:extLst>
              <a:ext uri="{FF2B5EF4-FFF2-40B4-BE49-F238E27FC236}">
                <a16:creationId xmlns:a16="http://schemas.microsoft.com/office/drawing/2014/main" id="{87C60214-72D1-4AB8-875C-93FB23413547}"/>
              </a:ext>
            </a:extLst>
          </p:cNvPr>
          <p:cNvCxnSpPr>
            <a:cxnSpLocks/>
            <a:stCxn id="66" idx="3"/>
            <a:endCxn id="88" idx="0"/>
          </p:cNvCxnSpPr>
          <p:nvPr/>
        </p:nvCxnSpPr>
        <p:spPr>
          <a:xfrm>
            <a:off x="7028003" y="3037543"/>
            <a:ext cx="334622" cy="1962617"/>
          </a:xfrm>
          <a:prstGeom prst="bentConnector2">
            <a:avLst/>
          </a:prstGeom>
          <a:ln w="635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Verbindingslijn: gebogen 90">
            <a:extLst>
              <a:ext uri="{FF2B5EF4-FFF2-40B4-BE49-F238E27FC236}">
                <a16:creationId xmlns:a16="http://schemas.microsoft.com/office/drawing/2014/main" id="{4C95C21E-6901-43AA-AB0E-238F12F18625}"/>
              </a:ext>
            </a:extLst>
          </p:cNvPr>
          <p:cNvCxnSpPr>
            <a:cxnSpLocks/>
            <a:stCxn id="70" idx="1"/>
            <a:endCxn id="88" idx="0"/>
          </p:cNvCxnSpPr>
          <p:nvPr/>
        </p:nvCxnSpPr>
        <p:spPr>
          <a:xfrm rot="10800000" flipH="1" flipV="1">
            <a:off x="2998885" y="3037544"/>
            <a:ext cx="4363740" cy="1962616"/>
          </a:xfrm>
          <a:prstGeom prst="bentConnector4">
            <a:avLst>
              <a:gd name="adj1" fmla="val -5239"/>
              <a:gd name="adj2" fmla="val 89027"/>
            </a:avLst>
          </a:prstGeom>
          <a:ln w="635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Verbindingslijn: gebogen 90">
            <a:extLst>
              <a:ext uri="{FF2B5EF4-FFF2-40B4-BE49-F238E27FC236}">
                <a16:creationId xmlns:a16="http://schemas.microsoft.com/office/drawing/2014/main" id="{751217AE-8FCF-4BBF-BC32-508EC775BA0D}"/>
              </a:ext>
            </a:extLst>
          </p:cNvPr>
          <p:cNvCxnSpPr>
            <a:cxnSpLocks/>
            <a:stCxn id="67" idx="2"/>
            <a:endCxn id="88" idx="0"/>
          </p:cNvCxnSpPr>
          <p:nvPr/>
        </p:nvCxnSpPr>
        <p:spPr>
          <a:xfrm rot="16200000" flipH="1">
            <a:off x="5536767" y="3174302"/>
            <a:ext cx="1257556" cy="2394159"/>
          </a:xfrm>
          <a:prstGeom prst="bentConnector3">
            <a:avLst>
              <a:gd name="adj1" fmla="val 82879"/>
            </a:avLst>
          </a:prstGeom>
          <a:ln w="635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Rechte verbindingslijn met pijl 14">
            <a:extLst>
              <a:ext uri="{FF2B5EF4-FFF2-40B4-BE49-F238E27FC236}">
                <a16:creationId xmlns:a16="http://schemas.microsoft.com/office/drawing/2014/main" id="{AE6F2461-5111-437C-8A65-15763F3C1CD7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5577921" y="5069004"/>
            <a:ext cx="1175248" cy="0"/>
          </a:xfrm>
          <a:prstGeom prst="straightConnector1">
            <a:avLst/>
          </a:prstGeom>
          <a:ln w="6350">
            <a:solidFill>
              <a:schemeClr val="tx1"/>
            </a:solidFill>
            <a:prstDash val="dashDot"/>
            <a:headEnd type="triangl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3" name="Verbindingslijn: gebogen 90">
            <a:extLst>
              <a:ext uri="{FF2B5EF4-FFF2-40B4-BE49-F238E27FC236}">
                <a16:creationId xmlns:a16="http://schemas.microsoft.com/office/drawing/2014/main" id="{8C278F04-F7D0-4750-954E-60E3295F4857}"/>
              </a:ext>
            </a:extLst>
          </p:cNvPr>
          <p:cNvCxnSpPr>
            <a:cxnSpLocks/>
            <a:stCxn id="70" idx="1"/>
            <a:endCxn id="71" idx="0"/>
          </p:cNvCxnSpPr>
          <p:nvPr/>
        </p:nvCxnSpPr>
        <p:spPr>
          <a:xfrm rot="10800000" flipH="1" flipV="1">
            <a:off x="2998884" y="3037544"/>
            <a:ext cx="1969581" cy="1962616"/>
          </a:xfrm>
          <a:prstGeom prst="bentConnector4">
            <a:avLst>
              <a:gd name="adj1" fmla="val -11607"/>
              <a:gd name="adj2" fmla="val 68365"/>
            </a:avLst>
          </a:prstGeom>
          <a:ln w="63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Verbindingslijn: gebogen 90">
            <a:extLst>
              <a:ext uri="{FF2B5EF4-FFF2-40B4-BE49-F238E27FC236}">
                <a16:creationId xmlns:a16="http://schemas.microsoft.com/office/drawing/2014/main" id="{68A2F902-DC9B-4CB6-A7AD-078A1158DC3E}"/>
              </a:ext>
            </a:extLst>
          </p:cNvPr>
          <p:cNvCxnSpPr>
            <a:cxnSpLocks/>
            <a:stCxn id="66" idx="3"/>
            <a:endCxn id="71" idx="0"/>
          </p:cNvCxnSpPr>
          <p:nvPr/>
        </p:nvCxnSpPr>
        <p:spPr>
          <a:xfrm flipH="1">
            <a:off x="4968466" y="3037543"/>
            <a:ext cx="2059537" cy="1962617"/>
          </a:xfrm>
          <a:prstGeom prst="bentConnector4">
            <a:avLst>
              <a:gd name="adj1" fmla="val -16395"/>
              <a:gd name="adj2" fmla="val 68684"/>
            </a:avLst>
          </a:prstGeom>
          <a:ln w="63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Rechte verbindingslijn met pijl 14">
            <a:extLst>
              <a:ext uri="{FF2B5EF4-FFF2-40B4-BE49-F238E27FC236}">
                <a16:creationId xmlns:a16="http://schemas.microsoft.com/office/drawing/2014/main" id="{F4D84441-2707-4365-B811-A2CEE0F60FF1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4968466" y="3742604"/>
            <a:ext cx="0" cy="1257556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96" name="Tekstvak 95">
            <a:extLst>
              <a:ext uri="{FF2B5EF4-FFF2-40B4-BE49-F238E27FC236}">
                <a16:creationId xmlns:a16="http://schemas.microsoft.com/office/drawing/2014/main" id="{94978D30-A61B-499D-BDBA-A97B8800C28A}"/>
              </a:ext>
            </a:extLst>
          </p:cNvPr>
          <p:cNvSpPr txBox="1"/>
          <p:nvPr/>
        </p:nvSpPr>
        <p:spPr>
          <a:xfrm>
            <a:off x="5654344" y="4892436"/>
            <a:ext cx="1032625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bop:hasValue</a:t>
            </a:r>
            <a:r>
              <a:rPr lang="en-US" sz="800" dirty="0"/>
              <a:t> </a:t>
            </a:r>
            <a:r>
              <a:rPr lang="en-US" sz="800" b="1" dirty="0"/>
              <a:t>max 1</a:t>
            </a:r>
            <a:endParaRPr lang="en-US" sz="800" dirty="0"/>
          </a:p>
        </p:txBody>
      </p:sp>
      <p:sp>
        <p:nvSpPr>
          <p:cNvPr id="97" name="Rechthoek: afgeronde hoeken 7">
            <a:extLst>
              <a:ext uri="{FF2B5EF4-FFF2-40B4-BE49-F238E27FC236}">
                <a16:creationId xmlns:a16="http://schemas.microsoft.com/office/drawing/2014/main" id="{8BA1A818-A2AA-4F5D-B2A7-0D1AB4047B77}"/>
              </a:ext>
            </a:extLst>
          </p:cNvPr>
          <p:cNvSpPr/>
          <p:nvPr/>
        </p:nvSpPr>
        <p:spPr>
          <a:xfrm>
            <a:off x="1704107" y="5000158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7030A0"/>
                </a:solidFill>
              </a:rPr>
              <a:t>Unit</a:t>
            </a:r>
          </a:p>
        </p:txBody>
      </p:sp>
      <p:sp>
        <p:nvSpPr>
          <p:cNvPr id="98" name="Tekstvak 120">
            <a:extLst>
              <a:ext uri="{FF2B5EF4-FFF2-40B4-BE49-F238E27FC236}">
                <a16:creationId xmlns:a16="http://schemas.microsoft.com/office/drawing/2014/main" id="{FAC6E44E-9F61-49EC-BB1F-4D89C4584161}"/>
              </a:ext>
            </a:extLst>
          </p:cNvPr>
          <p:cNvSpPr txBox="1"/>
          <p:nvPr/>
        </p:nvSpPr>
        <p:spPr>
          <a:xfrm>
            <a:off x="2890189" y="4884744"/>
            <a:ext cx="1250424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bop:hasSimpleUnit</a:t>
            </a:r>
            <a:r>
              <a:rPr lang="en-US" sz="800" dirty="0"/>
              <a:t> </a:t>
            </a:r>
            <a:r>
              <a:rPr lang="en-US" sz="800" b="1" dirty="0"/>
              <a:t>max 1</a:t>
            </a:r>
            <a:endParaRPr lang="en-NL" sz="800" dirty="0"/>
          </a:p>
        </p:txBody>
      </p:sp>
      <p:sp>
        <p:nvSpPr>
          <p:cNvPr id="99" name="Rechthoek: afgeronde hoeken 7">
            <a:extLst>
              <a:ext uri="{FF2B5EF4-FFF2-40B4-BE49-F238E27FC236}">
                <a16:creationId xmlns:a16="http://schemas.microsoft.com/office/drawing/2014/main" id="{2A6EC460-84C7-4AB7-BF28-914A5BE89752}"/>
              </a:ext>
            </a:extLst>
          </p:cNvPr>
          <p:cNvSpPr/>
          <p:nvPr/>
        </p:nvSpPr>
        <p:spPr>
          <a:xfrm>
            <a:off x="1704107" y="5371099"/>
            <a:ext cx="1218911" cy="137688"/>
          </a:xfrm>
          <a:prstGeom prst="round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bop:Unit</a:t>
            </a:r>
            <a:endParaRPr lang="en-US" sz="800" b="1" dirty="0"/>
          </a:p>
        </p:txBody>
      </p:sp>
      <p:cxnSp>
        <p:nvCxnSpPr>
          <p:cNvPr id="100" name="Verbindingslijn: gebogen 90">
            <a:extLst>
              <a:ext uri="{FF2B5EF4-FFF2-40B4-BE49-F238E27FC236}">
                <a16:creationId xmlns:a16="http://schemas.microsoft.com/office/drawing/2014/main" id="{4197D053-ADAF-4686-81DE-5C5753581322}"/>
              </a:ext>
            </a:extLst>
          </p:cNvPr>
          <p:cNvCxnSpPr>
            <a:cxnSpLocks/>
            <a:stCxn id="71" idx="1"/>
            <a:endCxn id="97" idx="3"/>
          </p:cNvCxnSpPr>
          <p:nvPr/>
        </p:nvCxnSpPr>
        <p:spPr>
          <a:xfrm rot="10800000">
            <a:off x="2923018" y="5069002"/>
            <a:ext cx="1435992" cy="2"/>
          </a:xfrm>
          <a:prstGeom prst="bentConnector3">
            <a:avLst>
              <a:gd name="adj1" fmla="val 50000"/>
            </a:avLst>
          </a:prstGeom>
          <a:ln w="635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Verbindingslijn: gebogen 90">
            <a:extLst>
              <a:ext uri="{FF2B5EF4-FFF2-40B4-BE49-F238E27FC236}">
                <a16:creationId xmlns:a16="http://schemas.microsoft.com/office/drawing/2014/main" id="{F88C89BA-D7E1-4A4D-9998-6DAFDF733495}"/>
              </a:ext>
            </a:extLst>
          </p:cNvPr>
          <p:cNvCxnSpPr>
            <a:cxnSpLocks/>
            <a:stCxn id="71" idx="1"/>
            <a:endCxn id="99" idx="3"/>
          </p:cNvCxnSpPr>
          <p:nvPr/>
        </p:nvCxnSpPr>
        <p:spPr>
          <a:xfrm rot="10800000" flipV="1">
            <a:off x="2923018" y="5069003"/>
            <a:ext cx="1435992" cy="370939"/>
          </a:xfrm>
          <a:prstGeom prst="bentConnector3">
            <a:avLst>
              <a:gd name="adj1" fmla="val 50000"/>
            </a:avLst>
          </a:prstGeom>
          <a:ln w="6350"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kstvak 120">
            <a:extLst>
              <a:ext uri="{FF2B5EF4-FFF2-40B4-BE49-F238E27FC236}">
                <a16:creationId xmlns:a16="http://schemas.microsoft.com/office/drawing/2014/main" id="{8340F7D0-5649-4AB2-870A-8CFA309BC9A0}"/>
              </a:ext>
            </a:extLst>
          </p:cNvPr>
          <p:cNvSpPr txBox="1"/>
          <p:nvPr/>
        </p:nvSpPr>
        <p:spPr>
          <a:xfrm>
            <a:off x="2865970" y="5254473"/>
            <a:ext cx="1064594" cy="461665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bop:hasUnit</a:t>
            </a:r>
            <a:r>
              <a:rPr lang="en-US" sz="800" dirty="0"/>
              <a:t> </a:t>
            </a:r>
            <a:r>
              <a:rPr lang="en-US" sz="800" b="1" dirty="0"/>
              <a:t>max 1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bop:isUnitOf</a:t>
            </a:r>
            <a:endParaRPr lang="en-US" sz="800" dirty="0"/>
          </a:p>
          <a:p>
            <a:pPr algn="ctr"/>
            <a:r>
              <a:rPr lang="en-US" sz="800" dirty="0"/>
              <a:t> </a:t>
            </a:r>
            <a:endParaRPr lang="en-NL" sz="800" dirty="0"/>
          </a:p>
        </p:txBody>
      </p:sp>
      <p:sp>
        <p:nvSpPr>
          <p:cNvPr id="103" name="Rechthoek: afgeronde hoeken 74">
            <a:extLst>
              <a:ext uri="{FF2B5EF4-FFF2-40B4-BE49-F238E27FC236}">
                <a16:creationId xmlns:a16="http://schemas.microsoft.com/office/drawing/2014/main" id="{A1E3160D-2373-4272-8BDC-46AB818DF0F3}"/>
              </a:ext>
            </a:extLst>
          </p:cNvPr>
          <p:cNvSpPr/>
          <p:nvPr/>
        </p:nvSpPr>
        <p:spPr>
          <a:xfrm>
            <a:off x="9540864" y="2498259"/>
            <a:ext cx="1218911" cy="137688"/>
          </a:xfrm>
          <a:prstGeom prst="roundRect">
            <a:avLst/>
          </a:prstGeom>
          <a:solidFill>
            <a:srgbClr val="00B050"/>
          </a:solidFill>
          <a:ln w="6350">
            <a:solidFill>
              <a:srgbClr val="008A3E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bop:Database</a:t>
            </a:r>
            <a:endParaRPr lang="en-US" sz="800" b="1" dirty="0"/>
          </a:p>
        </p:txBody>
      </p:sp>
      <p:cxnSp>
        <p:nvCxnSpPr>
          <p:cNvPr id="104" name="Rechte verbindingslijn met pijl 14">
            <a:extLst>
              <a:ext uri="{FF2B5EF4-FFF2-40B4-BE49-F238E27FC236}">
                <a16:creationId xmlns:a16="http://schemas.microsoft.com/office/drawing/2014/main" id="{A8B4889B-92D8-475D-B42B-13A1AB8DADD5}"/>
              </a:ext>
            </a:extLst>
          </p:cNvPr>
          <p:cNvCxnSpPr>
            <a:cxnSpLocks/>
            <a:stCxn id="55" idx="3"/>
            <a:endCxn id="103" idx="1"/>
          </p:cNvCxnSpPr>
          <p:nvPr/>
        </p:nvCxnSpPr>
        <p:spPr>
          <a:xfrm>
            <a:off x="5577922" y="2567103"/>
            <a:ext cx="3962942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05" name="Tekstvak 120">
            <a:extLst>
              <a:ext uri="{FF2B5EF4-FFF2-40B4-BE49-F238E27FC236}">
                <a16:creationId xmlns:a16="http://schemas.microsoft.com/office/drawing/2014/main" id="{1022B1F7-FBF1-4807-8AF6-D68B8CF9108C}"/>
              </a:ext>
            </a:extLst>
          </p:cNvPr>
          <p:cNvSpPr txBox="1"/>
          <p:nvPr/>
        </p:nvSpPr>
        <p:spPr>
          <a:xfrm>
            <a:off x="8159142" y="2388180"/>
            <a:ext cx="1322068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bop:hasExternalDatabase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bop:isDatabaseOf</a:t>
            </a:r>
            <a:endParaRPr lang="en-US" sz="800" dirty="0"/>
          </a:p>
        </p:txBody>
      </p:sp>
      <p:sp>
        <p:nvSpPr>
          <p:cNvPr id="106" name="Tekstvak 264">
            <a:extLst>
              <a:ext uri="{FF2B5EF4-FFF2-40B4-BE49-F238E27FC236}">
                <a16:creationId xmlns:a16="http://schemas.microsoft.com/office/drawing/2014/main" id="{282999FE-DCCB-47A2-9786-09090D0A880F}"/>
              </a:ext>
            </a:extLst>
          </p:cNvPr>
          <p:cNvSpPr txBox="1"/>
          <p:nvPr/>
        </p:nvSpPr>
        <p:spPr>
          <a:xfrm>
            <a:off x="6370742" y="3075303"/>
            <a:ext cx="1137927" cy="461665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 err="1"/>
              <a:t>bop:hasSubProperty</a:t>
            </a:r>
            <a:r>
              <a:rPr lang="en-US" sz="800" dirty="0"/>
              <a:t>/</a:t>
            </a:r>
          </a:p>
          <a:p>
            <a:r>
              <a:rPr lang="en-US" sz="800" dirty="0" err="1"/>
              <a:t>bop:isSubPropertyOf</a:t>
            </a:r>
            <a:endParaRPr lang="en-US" sz="800" dirty="0"/>
          </a:p>
          <a:p>
            <a:endParaRPr lang="en-US" sz="800" b="1" dirty="0"/>
          </a:p>
        </p:txBody>
      </p:sp>
      <p:sp>
        <p:nvSpPr>
          <p:cNvPr id="107" name="Rechthoek: afgeronde hoeken 21">
            <a:extLst>
              <a:ext uri="{FF2B5EF4-FFF2-40B4-BE49-F238E27FC236}">
                <a16:creationId xmlns:a16="http://schemas.microsoft.com/office/drawing/2014/main" id="{239A9B82-4DED-4EF6-956E-50A54EA7AEF7}"/>
              </a:ext>
            </a:extLst>
          </p:cNvPr>
          <p:cNvSpPr/>
          <p:nvPr/>
        </p:nvSpPr>
        <p:spPr>
          <a:xfrm>
            <a:off x="8537993" y="2968699"/>
            <a:ext cx="1218911" cy="13768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bop:PropertySet</a:t>
            </a:r>
            <a:endParaRPr lang="en-US" sz="800" b="1" dirty="0"/>
          </a:p>
        </p:txBody>
      </p:sp>
      <p:cxnSp>
        <p:nvCxnSpPr>
          <p:cNvPr id="108" name="Verbindingslijn: gekromd 252">
            <a:extLst>
              <a:ext uri="{FF2B5EF4-FFF2-40B4-BE49-F238E27FC236}">
                <a16:creationId xmlns:a16="http://schemas.microsoft.com/office/drawing/2014/main" id="{AC83ECBC-A416-4E04-90AA-03299E0E53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88630" y="3029008"/>
            <a:ext cx="78747" cy="2028"/>
          </a:xfrm>
          <a:prstGeom prst="curvedConnector4">
            <a:avLst>
              <a:gd name="adj1" fmla="val -57302"/>
              <a:gd name="adj2" fmla="val 5511264"/>
            </a:avLst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met pijl 14">
            <a:extLst>
              <a:ext uri="{FF2B5EF4-FFF2-40B4-BE49-F238E27FC236}">
                <a16:creationId xmlns:a16="http://schemas.microsoft.com/office/drawing/2014/main" id="{FFF2268F-D72F-4DFC-8875-3C1A99A67A24}"/>
              </a:ext>
            </a:extLst>
          </p:cNvPr>
          <p:cNvCxnSpPr>
            <a:cxnSpLocks/>
            <a:stCxn id="107" idx="1"/>
            <a:endCxn id="66" idx="3"/>
          </p:cNvCxnSpPr>
          <p:nvPr/>
        </p:nvCxnSpPr>
        <p:spPr>
          <a:xfrm flipH="1">
            <a:off x="7028003" y="3037543"/>
            <a:ext cx="1509990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10" name="Tekstvak 264">
            <a:extLst>
              <a:ext uri="{FF2B5EF4-FFF2-40B4-BE49-F238E27FC236}">
                <a16:creationId xmlns:a16="http://schemas.microsoft.com/office/drawing/2014/main" id="{B8E862B9-847F-4075-AD9F-42A0C2DB7E8B}"/>
              </a:ext>
            </a:extLst>
          </p:cNvPr>
          <p:cNvSpPr txBox="1"/>
          <p:nvPr/>
        </p:nvSpPr>
        <p:spPr>
          <a:xfrm>
            <a:off x="7313759" y="2868265"/>
            <a:ext cx="1218911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/>
              <a:t>bop:containsProperty</a:t>
            </a:r>
            <a:r>
              <a:rPr lang="en-US" sz="800" dirty="0"/>
              <a:t> /</a:t>
            </a:r>
          </a:p>
          <a:p>
            <a:pPr algn="r"/>
            <a:r>
              <a:rPr lang="en-US" sz="800" dirty="0" err="1"/>
              <a:t>bop:ispartOfPropertySet</a:t>
            </a:r>
            <a:endParaRPr lang="en-NL" sz="800" dirty="0"/>
          </a:p>
        </p:txBody>
      </p:sp>
      <p:sp>
        <p:nvSpPr>
          <p:cNvPr id="111" name="Rechthoek: afgeronde hoeken 74">
            <a:extLst>
              <a:ext uri="{FF2B5EF4-FFF2-40B4-BE49-F238E27FC236}">
                <a16:creationId xmlns:a16="http://schemas.microsoft.com/office/drawing/2014/main" id="{E6315145-3A42-4ED0-BE6E-D1664DF9011C}"/>
              </a:ext>
            </a:extLst>
          </p:cNvPr>
          <p:cNvSpPr/>
          <p:nvPr/>
        </p:nvSpPr>
        <p:spPr>
          <a:xfrm>
            <a:off x="1710993" y="5742040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bg1">
                    <a:lumMod val="75000"/>
                  </a:schemeClr>
                </a:solidFill>
              </a:rPr>
              <a:t>TimeOfGeneration</a:t>
            </a:r>
            <a:endParaRPr 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2" name="Tekstvak 120">
            <a:extLst>
              <a:ext uri="{FF2B5EF4-FFF2-40B4-BE49-F238E27FC236}">
                <a16:creationId xmlns:a16="http://schemas.microsoft.com/office/drawing/2014/main" id="{696925A0-2A0C-4905-888A-3140FD1EFCA2}"/>
              </a:ext>
            </a:extLst>
          </p:cNvPr>
          <p:cNvSpPr txBox="1"/>
          <p:nvPr/>
        </p:nvSpPr>
        <p:spPr>
          <a:xfrm>
            <a:off x="2774160" y="5573128"/>
            <a:ext cx="1149519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prov:generatedAtTime</a:t>
            </a:r>
            <a:endParaRPr lang="en-NL" sz="800" dirty="0"/>
          </a:p>
        </p:txBody>
      </p:sp>
      <p:sp>
        <p:nvSpPr>
          <p:cNvPr id="113" name="Tekstvak 120">
            <a:extLst>
              <a:ext uri="{FF2B5EF4-FFF2-40B4-BE49-F238E27FC236}">
                <a16:creationId xmlns:a16="http://schemas.microsoft.com/office/drawing/2014/main" id="{00038FFD-D68F-430B-A6DF-8B1620E6F07B}"/>
              </a:ext>
            </a:extLst>
          </p:cNvPr>
          <p:cNvSpPr txBox="1"/>
          <p:nvPr/>
        </p:nvSpPr>
        <p:spPr>
          <a:xfrm>
            <a:off x="1843736" y="5847464"/>
            <a:ext cx="953423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^^</a:t>
            </a:r>
            <a:r>
              <a:rPr lang="en-US" sz="800" dirty="0" err="1"/>
              <a:t>xsd:dateTime</a:t>
            </a:r>
            <a:endParaRPr lang="en-NL" sz="800" dirty="0"/>
          </a:p>
        </p:txBody>
      </p:sp>
      <p:sp>
        <p:nvSpPr>
          <p:cNvPr id="114" name="Rechthoek: afgeronde hoeken 74">
            <a:extLst>
              <a:ext uri="{FF2B5EF4-FFF2-40B4-BE49-F238E27FC236}">
                <a16:creationId xmlns:a16="http://schemas.microsoft.com/office/drawing/2014/main" id="{A8B1007E-B162-48A5-BD27-32B7392F35F5}"/>
              </a:ext>
            </a:extLst>
          </p:cNvPr>
          <p:cNvSpPr/>
          <p:nvPr/>
        </p:nvSpPr>
        <p:spPr>
          <a:xfrm>
            <a:off x="4357695" y="5371099"/>
            <a:ext cx="1218911" cy="137688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bop:DataPoint</a:t>
            </a:r>
            <a:endParaRPr lang="en-US" sz="800" b="1" dirty="0"/>
          </a:p>
        </p:txBody>
      </p:sp>
      <p:sp>
        <p:nvSpPr>
          <p:cNvPr id="115" name="Rechthoek: afgeronde hoeken 21">
            <a:extLst>
              <a:ext uri="{FF2B5EF4-FFF2-40B4-BE49-F238E27FC236}">
                <a16:creationId xmlns:a16="http://schemas.microsoft.com/office/drawing/2014/main" id="{6A9298BB-AE11-4387-83F1-B9511B25874B}"/>
              </a:ext>
            </a:extLst>
          </p:cNvPr>
          <p:cNvSpPr/>
          <p:nvPr/>
        </p:nvSpPr>
        <p:spPr>
          <a:xfrm>
            <a:off x="1704107" y="2498259"/>
            <a:ext cx="1218911" cy="137688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bop:Procedure</a:t>
            </a:r>
            <a:endParaRPr lang="en-US" sz="800" b="1" dirty="0"/>
          </a:p>
        </p:txBody>
      </p:sp>
      <p:cxnSp>
        <p:nvCxnSpPr>
          <p:cNvPr id="116" name="Rechte verbindingslijn met pijl 14">
            <a:extLst>
              <a:ext uri="{FF2B5EF4-FFF2-40B4-BE49-F238E27FC236}">
                <a16:creationId xmlns:a16="http://schemas.microsoft.com/office/drawing/2014/main" id="{14C9C1B9-73A7-4DEC-A278-A70D5EB4D643}"/>
              </a:ext>
            </a:extLst>
          </p:cNvPr>
          <p:cNvCxnSpPr>
            <a:cxnSpLocks/>
            <a:stCxn id="70" idx="0"/>
            <a:endCxn id="115" idx="3"/>
          </p:cNvCxnSpPr>
          <p:nvPr/>
        </p:nvCxnSpPr>
        <p:spPr>
          <a:xfrm flipH="1" flipV="1">
            <a:off x="2923018" y="2567103"/>
            <a:ext cx="685323" cy="401597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17" name="Tekstvak 120">
            <a:extLst>
              <a:ext uri="{FF2B5EF4-FFF2-40B4-BE49-F238E27FC236}">
                <a16:creationId xmlns:a16="http://schemas.microsoft.com/office/drawing/2014/main" id="{F27E0753-61AC-4C88-B1AA-54F683D1B656}"/>
              </a:ext>
            </a:extLst>
          </p:cNvPr>
          <p:cNvSpPr txBox="1"/>
          <p:nvPr/>
        </p:nvSpPr>
        <p:spPr>
          <a:xfrm>
            <a:off x="2567094" y="2607872"/>
            <a:ext cx="1038910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bop:usesProcedure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bop:isUsedFor</a:t>
            </a:r>
            <a:endParaRPr lang="en-NL" sz="800" dirty="0"/>
          </a:p>
        </p:txBody>
      </p:sp>
      <p:sp>
        <p:nvSpPr>
          <p:cNvPr id="118" name="Tekstvak 120">
            <a:extLst>
              <a:ext uri="{FF2B5EF4-FFF2-40B4-BE49-F238E27FC236}">
                <a16:creationId xmlns:a16="http://schemas.microsoft.com/office/drawing/2014/main" id="{64BAB50E-05C0-4CB8-A27A-90C5AD43B26C}"/>
              </a:ext>
            </a:extLst>
          </p:cNvPr>
          <p:cNvSpPr txBox="1"/>
          <p:nvPr/>
        </p:nvSpPr>
        <p:spPr>
          <a:xfrm>
            <a:off x="2923018" y="2247600"/>
            <a:ext cx="1434677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bop:implementsProcedure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bop:implementedBy</a:t>
            </a:r>
            <a:endParaRPr lang="en-NL" sz="800" dirty="0"/>
          </a:p>
        </p:txBody>
      </p:sp>
      <p:cxnSp>
        <p:nvCxnSpPr>
          <p:cNvPr id="119" name="Rechte verbindingslijn met pijl 14">
            <a:extLst>
              <a:ext uri="{FF2B5EF4-FFF2-40B4-BE49-F238E27FC236}">
                <a16:creationId xmlns:a16="http://schemas.microsoft.com/office/drawing/2014/main" id="{E90B0701-5C6B-41D8-AC33-204F7CA0C210}"/>
              </a:ext>
            </a:extLst>
          </p:cNvPr>
          <p:cNvCxnSpPr>
            <a:cxnSpLocks/>
            <a:stCxn id="55" idx="1"/>
            <a:endCxn id="115" idx="3"/>
          </p:cNvCxnSpPr>
          <p:nvPr/>
        </p:nvCxnSpPr>
        <p:spPr>
          <a:xfrm flipH="1">
            <a:off x="2923018" y="2567103"/>
            <a:ext cx="1435993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20" name="Tekstvak 264">
            <a:extLst>
              <a:ext uri="{FF2B5EF4-FFF2-40B4-BE49-F238E27FC236}">
                <a16:creationId xmlns:a16="http://schemas.microsoft.com/office/drawing/2014/main" id="{E657FD0E-2A91-4F05-AD6A-F754B918C770}"/>
              </a:ext>
            </a:extLst>
          </p:cNvPr>
          <p:cNvSpPr txBox="1"/>
          <p:nvPr/>
        </p:nvSpPr>
        <p:spPr>
          <a:xfrm>
            <a:off x="5489283" y="2189484"/>
            <a:ext cx="1122651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 err="1"/>
              <a:t>bop:hasSubExecutor</a:t>
            </a:r>
            <a:r>
              <a:rPr lang="en-US" sz="800" dirty="0"/>
              <a:t>/</a:t>
            </a:r>
          </a:p>
          <a:p>
            <a:r>
              <a:rPr lang="en-US" sz="800" dirty="0" err="1"/>
              <a:t>bop:isSubExecutorOf</a:t>
            </a:r>
            <a:endParaRPr lang="en-NL" sz="800" dirty="0"/>
          </a:p>
        </p:txBody>
      </p:sp>
      <p:cxnSp>
        <p:nvCxnSpPr>
          <p:cNvPr id="121" name="Verbindingslijn: gekromd 252">
            <a:extLst>
              <a:ext uri="{FF2B5EF4-FFF2-40B4-BE49-F238E27FC236}">
                <a16:creationId xmlns:a16="http://schemas.microsoft.com/office/drawing/2014/main" id="{7AE28BE3-A4FE-45D2-8D0C-B3F974752C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39115" y="2556443"/>
            <a:ext cx="78747" cy="2028"/>
          </a:xfrm>
          <a:prstGeom prst="curvedConnector4">
            <a:avLst>
              <a:gd name="adj1" fmla="val -57302"/>
              <a:gd name="adj2" fmla="val 5511264"/>
            </a:avLst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: afgeronde hoeken 21">
            <a:extLst>
              <a:ext uri="{FF2B5EF4-FFF2-40B4-BE49-F238E27FC236}">
                <a16:creationId xmlns:a16="http://schemas.microsoft.com/office/drawing/2014/main" id="{338F2D18-786B-4F04-AF4A-E961409F1B4A}"/>
              </a:ext>
            </a:extLst>
          </p:cNvPr>
          <p:cNvSpPr/>
          <p:nvPr/>
        </p:nvSpPr>
        <p:spPr>
          <a:xfrm>
            <a:off x="4359008" y="1760124"/>
            <a:ext cx="1218911" cy="13768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bop:Platform</a:t>
            </a:r>
            <a:endParaRPr lang="en-US" sz="800" b="1" dirty="0"/>
          </a:p>
        </p:txBody>
      </p:sp>
      <p:cxnSp>
        <p:nvCxnSpPr>
          <p:cNvPr id="123" name="Rechte verbindingslijn met pijl 14">
            <a:extLst>
              <a:ext uri="{FF2B5EF4-FFF2-40B4-BE49-F238E27FC236}">
                <a16:creationId xmlns:a16="http://schemas.microsoft.com/office/drawing/2014/main" id="{79957A56-215C-4931-9243-168050C228EB}"/>
              </a:ext>
            </a:extLst>
          </p:cNvPr>
          <p:cNvCxnSpPr>
            <a:cxnSpLocks/>
            <a:stCxn id="122" idx="2"/>
            <a:endCxn id="55" idx="0"/>
          </p:cNvCxnSpPr>
          <p:nvPr/>
        </p:nvCxnSpPr>
        <p:spPr>
          <a:xfrm>
            <a:off x="4968464" y="1897812"/>
            <a:ext cx="3" cy="600447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24" name="Tekstvak 120">
            <a:extLst>
              <a:ext uri="{FF2B5EF4-FFF2-40B4-BE49-F238E27FC236}">
                <a16:creationId xmlns:a16="http://schemas.microsoft.com/office/drawing/2014/main" id="{6AAF828A-8A1D-4CFC-A760-BFA17B48A0B0}"/>
              </a:ext>
            </a:extLst>
          </p:cNvPr>
          <p:cNvSpPr txBox="1"/>
          <p:nvPr/>
        </p:nvSpPr>
        <p:spPr>
          <a:xfrm>
            <a:off x="4251124" y="2033693"/>
            <a:ext cx="1434677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bop:hosts</a:t>
            </a:r>
            <a:r>
              <a:rPr lang="en-US" sz="800" dirty="0"/>
              <a:t> </a:t>
            </a:r>
            <a:r>
              <a:rPr lang="en-US" sz="800" b="1" dirty="0"/>
              <a:t>min 1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bop:isHostedBy</a:t>
            </a:r>
            <a:r>
              <a:rPr lang="en-US" sz="800" dirty="0"/>
              <a:t> </a:t>
            </a:r>
            <a:r>
              <a:rPr lang="en-US" sz="800" b="1" dirty="0"/>
              <a:t>max 1</a:t>
            </a:r>
            <a:endParaRPr lang="en-NL" sz="800" dirty="0"/>
          </a:p>
        </p:txBody>
      </p:sp>
      <p:sp>
        <p:nvSpPr>
          <p:cNvPr id="125" name="Tekstvak 120">
            <a:extLst>
              <a:ext uri="{FF2B5EF4-FFF2-40B4-BE49-F238E27FC236}">
                <a16:creationId xmlns:a16="http://schemas.microsoft.com/office/drawing/2014/main" id="{3177FB5A-0C3E-4BA8-8C3E-E82CD94C1E75}"/>
              </a:ext>
            </a:extLst>
          </p:cNvPr>
          <p:cNvSpPr txBox="1"/>
          <p:nvPr/>
        </p:nvSpPr>
        <p:spPr>
          <a:xfrm>
            <a:off x="4301184" y="3926953"/>
            <a:ext cx="1325780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bop:hasComplexProperty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bop:isComplexPropertyOf</a:t>
            </a:r>
            <a:endParaRPr lang="en-US" sz="800" dirty="0"/>
          </a:p>
        </p:txBody>
      </p:sp>
      <p:sp>
        <p:nvSpPr>
          <p:cNvPr id="126" name="Tekstvak 120">
            <a:extLst>
              <a:ext uri="{FF2B5EF4-FFF2-40B4-BE49-F238E27FC236}">
                <a16:creationId xmlns:a16="http://schemas.microsoft.com/office/drawing/2014/main" id="{D5EA9619-9ABB-4969-A41D-1B6AB40B5047}"/>
              </a:ext>
            </a:extLst>
          </p:cNvPr>
          <p:cNvSpPr txBox="1"/>
          <p:nvPr/>
        </p:nvSpPr>
        <p:spPr>
          <a:xfrm>
            <a:off x="2047876" y="3927173"/>
            <a:ext cx="1226130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bop:hasExecutionState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bop:isExecutionStateOf</a:t>
            </a:r>
            <a:endParaRPr lang="en-US" sz="800" dirty="0"/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6FCDEB8B-A7E2-4AF6-AC75-E5A23ABA0D8D}"/>
              </a:ext>
            </a:extLst>
          </p:cNvPr>
          <p:cNvSpPr txBox="1"/>
          <p:nvPr/>
        </p:nvSpPr>
        <p:spPr>
          <a:xfrm>
            <a:off x="6710509" y="3926953"/>
            <a:ext cx="1304228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bop:hasPropertyState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bop:isPropertyStateOf</a:t>
            </a:r>
            <a:endParaRPr lang="en-NL" sz="800" dirty="0"/>
          </a:p>
        </p:txBody>
      </p:sp>
      <p:sp>
        <p:nvSpPr>
          <p:cNvPr id="128" name="Tekstvak 120">
            <a:extLst>
              <a:ext uri="{FF2B5EF4-FFF2-40B4-BE49-F238E27FC236}">
                <a16:creationId xmlns:a16="http://schemas.microsoft.com/office/drawing/2014/main" id="{190DF7B6-4E2D-4C77-AC55-B741F3DE7625}"/>
              </a:ext>
            </a:extLst>
          </p:cNvPr>
          <p:cNvSpPr txBox="1"/>
          <p:nvPr/>
        </p:nvSpPr>
        <p:spPr>
          <a:xfrm>
            <a:off x="1888504" y="4429974"/>
            <a:ext cx="1771311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bop:hasSimpleExecutionState</a:t>
            </a:r>
            <a:endParaRPr lang="en-NL" sz="800" b="1" dirty="0"/>
          </a:p>
        </p:txBody>
      </p:sp>
      <p:sp>
        <p:nvSpPr>
          <p:cNvPr id="129" name="Tekstvak 120">
            <a:extLst>
              <a:ext uri="{FF2B5EF4-FFF2-40B4-BE49-F238E27FC236}">
                <a16:creationId xmlns:a16="http://schemas.microsoft.com/office/drawing/2014/main" id="{8693BF55-5C8D-47B3-B17B-1F469F2D43ED}"/>
              </a:ext>
            </a:extLst>
          </p:cNvPr>
          <p:cNvSpPr txBox="1"/>
          <p:nvPr/>
        </p:nvSpPr>
        <p:spPr>
          <a:xfrm>
            <a:off x="4385789" y="4436389"/>
            <a:ext cx="1162723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bop:hasSimpleProperty</a:t>
            </a:r>
            <a:endParaRPr lang="en-US" sz="800" dirty="0"/>
          </a:p>
        </p:txBody>
      </p:sp>
      <p:sp>
        <p:nvSpPr>
          <p:cNvPr id="130" name="Tekstvak 120">
            <a:extLst>
              <a:ext uri="{FF2B5EF4-FFF2-40B4-BE49-F238E27FC236}">
                <a16:creationId xmlns:a16="http://schemas.microsoft.com/office/drawing/2014/main" id="{F7A88DDE-00FD-4CBF-8B1D-2097541A5C68}"/>
              </a:ext>
            </a:extLst>
          </p:cNvPr>
          <p:cNvSpPr txBox="1"/>
          <p:nvPr/>
        </p:nvSpPr>
        <p:spPr>
          <a:xfrm>
            <a:off x="6671016" y="4436389"/>
            <a:ext cx="1390304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bop:hasSimplePropertyState</a:t>
            </a:r>
            <a:endParaRPr lang="en-US" sz="800" dirty="0"/>
          </a:p>
        </p:txBody>
      </p:sp>
      <p:cxnSp>
        <p:nvCxnSpPr>
          <p:cNvPr id="131" name="Rechte verbindingslijn met pijl 14">
            <a:extLst>
              <a:ext uri="{FF2B5EF4-FFF2-40B4-BE49-F238E27FC236}">
                <a16:creationId xmlns:a16="http://schemas.microsoft.com/office/drawing/2014/main" id="{95330ABA-5F91-458F-910F-711204376154}"/>
              </a:ext>
            </a:extLst>
          </p:cNvPr>
          <p:cNvCxnSpPr>
            <a:cxnSpLocks/>
          </p:cNvCxnSpPr>
          <p:nvPr/>
        </p:nvCxnSpPr>
        <p:spPr>
          <a:xfrm>
            <a:off x="1702863" y="1809425"/>
            <a:ext cx="481772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32" name="Rechte verbindingslijn met pijl 14">
            <a:extLst>
              <a:ext uri="{FF2B5EF4-FFF2-40B4-BE49-F238E27FC236}">
                <a16:creationId xmlns:a16="http://schemas.microsoft.com/office/drawing/2014/main" id="{49C5B386-40A0-4323-88A3-33660F288798}"/>
              </a:ext>
            </a:extLst>
          </p:cNvPr>
          <p:cNvCxnSpPr>
            <a:cxnSpLocks/>
          </p:cNvCxnSpPr>
          <p:nvPr/>
        </p:nvCxnSpPr>
        <p:spPr>
          <a:xfrm>
            <a:off x="1702863" y="1933002"/>
            <a:ext cx="481772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33" name="Tekstvak 120">
            <a:extLst>
              <a:ext uri="{FF2B5EF4-FFF2-40B4-BE49-F238E27FC236}">
                <a16:creationId xmlns:a16="http://schemas.microsoft.com/office/drawing/2014/main" id="{178747ED-EAC7-40BA-8992-D6C175C66DD6}"/>
              </a:ext>
            </a:extLst>
          </p:cNvPr>
          <p:cNvSpPr txBox="1"/>
          <p:nvPr/>
        </p:nvSpPr>
        <p:spPr>
          <a:xfrm>
            <a:off x="2172850" y="1690688"/>
            <a:ext cx="1434677" cy="70788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 err="1"/>
              <a:t>rdfs:subClassOf</a:t>
            </a:r>
            <a:endParaRPr lang="en-US" sz="800" dirty="0"/>
          </a:p>
          <a:p>
            <a:r>
              <a:rPr lang="en-US" sz="800" dirty="0" err="1"/>
              <a:t>owl:ObjectProperty</a:t>
            </a:r>
            <a:endParaRPr lang="en-US" sz="800" dirty="0"/>
          </a:p>
          <a:p>
            <a:r>
              <a:rPr lang="en-US" sz="800" dirty="0" err="1"/>
              <a:t>owl:DatatypeProperty</a:t>
            </a:r>
            <a:endParaRPr lang="en-US" sz="800" dirty="0"/>
          </a:p>
          <a:p>
            <a:r>
              <a:rPr lang="en-US" sz="800" dirty="0" err="1"/>
              <a:t>rdfs:Class</a:t>
            </a:r>
            <a:endParaRPr lang="en-US" sz="800" dirty="0"/>
          </a:p>
          <a:p>
            <a:r>
              <a:rPr lang="en-US" sz="800" dirty="0" err="1"/>
              <a:t>rdfs:Literal</a:t>
            </a:r>
            <a:endParaRPr lang="en-NL" sz="800" dirty="0"/>
          </a:p>
        </p:txBody>
      </p:sp>
      <p:cxnSp>
        <p:nvCxnSpPr>
          <p:cNvPr id="134" name="Rechte verbindingslijn met pijl 14">
            <a:extLst>
              <a:ext uri="{FF2B5EF4-FFF2-40B4-BE49-F238E27FC236}">
                <a16:creationId xmlns:a16="http://schemas.microsoft.com/office/drawing/2014/main" id="{6F9C3575-287B-4010-A586-2B35EC6B8E8D}"/>
              </a:ext>
            </a:extLst>
          </p:cNvPr>
          <p:cNvCxnSpPr>
            <a:cxnSpLocks/>
          </p:cNvCxnSpPr>
          <p:nvPr/>
        </p:nvCxnSpPr>
        <p:spPr>
          <a:xfrm>
            <a:off x="1702863" y="2051328"/>
            <a:ext cx="481772" cy="0"/>
          </a:xfrm>
          <a:prstGeom prst="straightConnector1">
            <a:avLst/>
          </a:prstGeom>
          <a:ln w="6350">
            <a:solidFill>
              <a:schemeClr val="tx1"/>
            </a:solidFill>
            <a:prstDash val="dashDot"/>
            <a:headEnd type="non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35" name="Rechthoek: afgeronde hoeken 74">
            <a:extLst>
              <a:ext uri="{FF2B5EF4-FFF2-40B4-BE49-F238E27FC236}">
                <a16:creationId xmlns:a16="http://schemas.microsoft.com/office/drawing/2014/main" id="{933BBC5F-5B3A-483D-BE73-39BCFC885BF4}"/>
              </a:ext>
            </a:extLst>
          </p:cNvPr>
          <p:cNvSpPr/>
          <p:nvPr/>
        </p:nvSpPr>
        <p:spPr>
          <a:xfrm>
            <a:off x="4357696" y="5741759"/>
            <a:ext cx="1218911" cy="137688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bop:Input</a:t>
            </a:r>
            <a:endParaRPr lang="en-US" sz="800" b="1" dirty="0"/>
          </a:p>
        </p:txBody>
      </p:sp>
      <p:sp>
        <p:nvSpPr>
          <p:cNvPr id="136" name="Rechthoek: afgeronde hoeken 74">
            <a:extLst>
              <a:ext uri="{FF2B5EF4-FFF2-40B4-BE49-F238E27FC236}">
                <a16:creationId xmlns:a16="http://schemas.microsoft.com/office/drawing/2014/main" id="{21547F7E-87A2-486C-A762-C3DDF14CA572}"/>
              </a:ext>
            </a:extLst>
          </p:cNvPr>
          <p:cNvSpPr/>
          <p:nvPr/>
        </p:nvSpPr>
        <p:spPr>
          <a:xfrm>
            <a:off x="5808078" y="5741759"/>
            <a:ext cx="1218911" cy="137688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bop:Output</a:t>
            </a:r>
            <a:endParaRPr lang="en-US" sz="800" b="1" dirty="0"/>
          </a:p>
        </p:txBody>
      </p:sp>
      <p:sp>
        <p:nvSpPr>
          <p:cNvPr id="137" name="Rechthoek: afgeronde hoeken 74">
            <a:extLst>
              <a:ext uri="{FF2B5EF4-FFF2-40B4-BE49-F238E27FC236}">
                <a16:creationId xmlns:a16="http://schemas.microsoft.com/office/drawing/2014/main" id="{D6437664-A46E-4E9F-A649-C2D10580590B}"/>
              </a:ext>
            </a:extLst>
          </p:cNvPr>
          <p:cNvSpPr/>
          <p:nvPr/>
        </p:nvSpPr>
        <p:spPr>
          <a:xfrm>
            <a:off x="7258460" y="5741759"/>
            <a:ext cx="1218911" cy="137688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bop:UserDefined</a:t>
            </a:r>
            <a:endParaRPr lang="en-US" sz="800" b="1" dirty="0"/>
          </a:p>
        </p:txBody>
      </p:sp>
      <p:cxnSp>
        <p:nvCxnSpPr>
          <p:cNvPr id="138" name="Verbindingslijn: gebogen 241">
            <a:extLst>
              <a:ext uri="{FF2B5EF4-FFF2-40B4-BE49-F238E27FC236}">
                <a16:creationId xmlns:a16="http://schemas.microsoft.com/office/drawing/2014/main" id="{4142CDD6-BC4F-4FB3-B8B4-A4DECF3E3277}"/>
              </a:ext>
            </a:extLst>
          </p:cNvPr>
          <p:cNvCxnSpPr>
            <a:cxnSpLocks/>
            <a:stCxn id="136" idx="0"/>
            <a:endCxn id="114" idx="2"/>
          </p:cNvCxnSpPr>
          <p:nvPr/>
        </p:nvCxnSpPr>
        <p:spPr>
          <a:xfrm rot="16200000" flipV="1">
            <a:off x="5575857" y="4900081"/>
            <a:ext cx="232972" cy="14503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Verbindingslijn: gebogen 241">
            <a:extLst>
              <a:ext uri="{FF2B5EF4-FFF2-40B4-BE49-F238E27FC236}">
                <a16:creationId xmlns:a16="http://schemas.microsoft.com/office/drawing/2014/main" id="{3ABE7740-DD08-422D-9502-C9B9075209B9}"/>
              </a:ext>
            </a:extLst>
          </p:cNvPr>
          <p:cNvCxnSpPr>
            <a:cxnSpLocks/>
            <a:stCxn id="137" idx="0"/>
            <a:endCxn id="114" idx="2"/>
          </p:cNvCxnSpPr>
          <p:nvPr/>
        </p:nvCxnSpPr>
        <p:spPr>
          <a:xfrm rot="16200000" flipV="1">
            <a:off x="6301048" y="4174890"/>
            <a:ext cx="232972" cy="29007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Rechte verbindingslijn met pijl 14">
            <a:extLst>
              <a:ext uri="{FF2B5EF4-FFF2-40B4-BE49-F238E27FC236}">
                <a16:creationId xmlns:a16="http://schemas.microsoft.com/office/drawing/2014/main" id="{3F37F9AF-76C6-4502-ACA1-59BC2659AF8F}"/>
              </a:ext>
            </a:extLst>
          </p:cNvPr>
          <p:cNvCxnSpPr>
            <a:cxnSpLocks/>
            <a:stCxn id="135" idx="0"/>
            <a:endCxn id="114" idx="2"/>
          </p:cNvCxnSpPr>
          <p:nvPr/>
        </p:nvCxnSpPr>
        <p:spPr>
          <a:xfrm flipH="1" flipV="1">
            <a:off x="4967151" y="5508787"/>
            <a:ext cx="1" cy="232972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41" name="Verbindingslijn: gebogen 90">
            <a:extLst>
              <a:ext uri="{FF2B5EF4-FFF2-40B4-BE49-F238E27FC236}">
                <a16:creationId xmlns:a16="http://schemas.microsoft.com/office/drawing/2014/main" id="{C4C16E20-8A2B-47CF-95AF-5AB75A1A064C}"/>
              </a:ext>
            </a:extLst>
          </p:cNvPr>
          <p:cNvCxnSpPr>
            <a:cxnSpLocks/>
            <a:stCxn id="71" idx="1"/>
            <a:endCxn id="111" idx="3"/>
          </p:cNvCxnSpPr>
          <p:nvPr/>
        </p:nvCxnSpPr>
        <p:spPr>
          <a:xfrm rot="10800000" flipV="1">
            <a:off x="2929904" y="5069004"/>
            <a:ext cx="1429106" cy="741880"/>
          </a:xfrm>
          <a:prstGeom prst="bentConnector3">
            <a:avLst>
              <a:gd name="adj1" fmla="val 50000"/>
            </a:avLst>
          </a:prstGeom>
          <a:ln w="6350"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Verbindingslijn: gebogen 90">
            <a:extLst>
              <a:ext uri="{FF2B5EF4-FFF2-40B4-BE49-F238E27FC236}">
                <a16:creationId xmlns:a16="http://schemas.microsoft.com/office/drawing/2014/main" id="{1545F8FE-9CCD-4339-85E6-8BBDBED18093}"/>
              </a:ext>
            </a:extLst>
          </p:cNvPr>
          <p:cNvCxnSpPr>
            <a:cxnSpLocks/>
            <a:stCxn id="103" idx="2"/>
            <a:endCxn id="114" idx="3"/>
          </p:cNvCxnSpPr>
          <p:nvPr/>
        </p:nvCxnSpPr>
        <p:spPr>
          <a:xfrm rot="5400000">
            <a:off x="6461465" y="1751088"/>
            <a:ext cx="2803996" cy="4573714"/>
          </a:xfrm>
          <a:prstGeom prst="bentConnector2">
            <a:avLst/>
          </a:prstGeom>
          <a:ln w="6350"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Rechte verbindingslijn met pijl 14">
            <a:extLst>
              <a:ext uri="{FF2B5EF4-FFF2-40B4-BE49-F238E27FC236}">
                <a16:creationId xmlns:a16="http://schemas.microsoft.com/office/drawing/2014/main" id="{4DB60E9C-2E77-4E5C-A823-767AC632C89D}"/>
              </a:ext>
            </a:extLst>
          </p:cNvPr>
          <p:cNvCxnSpPr>
            <a:cxnSpLocks/>
            <a:stCxn id="114" idx="0"/>
            <a:endCxn id="71" idx="2"/>
          </p:cNvCxnSpPr>
          <p:nvPr/>
        </p:nvCxnSpPr>
        <p:spPr>
          <a:xfrm flipV="1">
            <a:off x="4967151" y="5137848"/>
            <a:ext cx="1315" cy="233251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4" name="Rechthoek: afgeronde hoeken 74">
            <a:extLst>
              <a:ext uri="{FF2B5EF4-FFF2-40B4-BE49-F238E27FC236}">
                <a16:creationId xmlns:a16="http://schemas.microsoft.com/office/drawing/2014/main" id="{E4055A09-ED61-40A1-B783-FC403BA570F9}"/>
              </a:ext>
            </a:extLst>
          </p:cNvPr>
          <p:cNvSpPr/>
          <p:nvPr/>
        </p:nvSpPr>
        <p:spPr>
          <a:xfrm>
            <a:off x="6753167" y="5264068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accent1"/>
                </a:solidFill>
              </a:rPr>
              <a:t>ID</a:t>
            </a:r>
          </a:p>
        </p:txBody>
      </p:sp>
      <p:cxnSp>
        <p:nvCxnSpPr>
          <p:cNvPr id="145" name="Verbindingslijn: gebogen 90">
            <a:extLst>
              <a:ext uri="{FF2B5EF4-FFF2-40B4-BE49-F238E27FC236}">
                <a16:creationId xmlns:a16="http://schemas.microsoft.com/office/drawing/2014/main" id="{D763D8DD-0C17-4281-AA99-F52EEB327837}"/>
              </a:ext>
            </a:extLst>
          </p:cNvPr>
          <p:cNvCxnSpPr>
            <a:cxnSpLocks/>
            <a:stCxn id="114" idx="3"/>
            <a:endCxn id="144" idx="1"/>
          </p:cNvCxnSpPr>
          <p:nvPr/>
        </p:nvCxnSpPr>
        <p:spPr>
          <a:xfrm flipV="1">
            <a:off x="5576606" y="5332912"/>
            <a:ext cx="1176561" cy="107031"/>
          </a:xfrm>
          <a:prstGeom prst="bentConnector3">
            <a:avLst>
              <a:gd name="adj1" fmla="val 50000"/>
            </a:avLst>
          </a:prstGeom>
          <a:ln w="635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kstvak 145">
            <a:extLst>
              <a:ext uri="{FF2B5EF4-FFF2-40B4-BE49-F238E27FC236}">
                <a16:creationId xmlns:a16="http://schemas.microsoft.com/office/drawing/2014/main" id="{724225F5-2125-4ADE-A324-ECFA9FEA21AB}"/>
              </a:ext>
            </a:extLst>
          </p:cNvPr>
          <p:cNvSpPr txBox="1"/>
          <p:nvPr/>
        </p:nvSpPr>
        <p:spPr>
          <a:xfrm>
            <a:off x="5675520" y="5172441"/>
            <a:ext cx="936413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bop:hasID</a:t>
            </a:r>
            <a:r>
              <a:rPr lang="en-US" sz="800" dirty="0"/>
              <a:t> </a:t>
            </a:r>
            <a:r>
              <a:rPr lang="en-US" sz="800" b="1" dirty="0"/>
              <a:t>max 1</a:t>
            </a:r>
            <a:endParaRPr lang="en-US" sz="800" dirty="0"/>
          </a:p>
        </p:txBody>
      </p:sp>
      <p:cxnSp>
        <p:nvCxnSpPr>
          <p:cNvPr id="147" name="Rechte verbindingslijn met pijl 14">
            <a:extLst>
              <a:ext uri="{FF2B5EF4-FFF2-40B4-BE49-F238E27FC236}">
                <a16:creationId xmlns:a16="http://schemas.microsoft.com/office/drawing/2014/main" id="{41DA28F0-0FB6-48FC-9951-AF0B0FFA0396}"/>
              </a:ext>
            </a:extLst>
          </p:cNvPr>
          <p:cNvCxnSpPr>
            <a:cxnSpLocks/>
          </p:cNvCxnSpPr>
          <p:nvPr/>
        </p:nvCxnSpPr>
        <p:spPr>
          <a:xfrm flipV="1">
            <a:off x="6166768" y="5069002"/>
            <a:ext cx="0" cy="176739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8" name="Rechthoek: afgeronde hoeken 21">
            <a:extLst>
              <a:ext uri="{FF2B5EF4-FFF2-40B4-BE49-F238E27FC236}">
                <a16:creationId xmlns:a16="http://schemas.microsoft.com/office/drawing/2014/main" id="{4984C7E4-D00B-4CC9-B270-ACEF96E357BE}"/>
              </a:ext>
            </a:extLst>
          </p:cNvPr>
          <p:cNvSpPr/>
          <p:nvPr/>
        </p:nvSpPr>
        <p:spPr>
          <a:xfrm>
            <a:off x="1702791" y="2112559"/>
            <a:ext cx="481773" cy="11001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Class</a:t>
            </a:r>
          </a:p>
        </p:txBody>
      </p:sp>
      <p:sp>
        <p:nvSpPr>
          <p:cNvPr id="149" name="Rechthoek: afgeronde hoeken 21">
            <a:extLst>
              <a:ext uri="{FF2B5EF4-FFF2-40B4-BE49-F238E27FC236}">
                <a16:creationId xmlns:a16="http://schemas.microsoft.com/office/drawing/2014/main" id="{3EFCBF17-7C6F-4C5C-A050-904FDD437C4A}"/>
              </a:ext>
            </a:extLst>
          </p:cNvPr>
          <p:cNvSpPr/>
          <p:nvPr/>
        </p:nvSpPr>
        <p:spPr>
          <a:xfrm>
            <a:off x="1700987" y="2242026"/>
            <a:ext cx="481773" cy="11001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>
                    <a:lumMod val="75000"/>
                  </a:schemeClr>
                </a:solidFill>
              </a:rPr>
              <a:t>Literal</a:t>
            </a:r>
          </a:p>
        </p:txBody>
      </p:sp>
      <p:sp>
        <p:nvSpPr>
          <p:cNvPr id="150" name="Tekstvak 120">
            <a:extLst>
              <a:ext uri="{FF2B5EF4-FFF2-40B4-BE49-F238E27FC236}">
                <a16:creationId xmlns:a16="http://schemas.microsoft.com/office/drawing/2014/main" id="{F1F7FE5B-1E63-4883-9BFD-DD690FA67CC7}"/>
              </a:ext>
            </a:extLst>
          </p:cNvPr>
          <p:cNvSpPr txBox="1"/>
          <p:nvPr/>
        </p:nvSpPr>
        <p:spPr>
          <a:xfrm>
            <a:off x="8085658" y="3934669"/>
            <a:ext cx="2046141" cy="70788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800" dirty="0" err="1">
                <a:solidFill>
                  <a:srgbClr val="000000"/>
                </a:solidFill>
                <a:effectLst/>
              </a:rPr>
              <a:t>rdfs:subPropertyOf</a:t>
            </a:r>
            <a:r>
              <a:rPr lang="en-US" sz="800" dirty="0">
                <a:solidFill>
                  <a:srgbClr val="000000"/>
                </a:solidFill>
                <a:effectLst/>
              </a:rPr>
              <a:t> </a:t>
            </a:r>
            <a:r>
              <a:rPr lang="en-US" sz="800" b="1" dirty="0" err="1">
                <a:solidFill>
                  <a:srgbClr val="000000"/>
                </a:solidFill>
              </a:rPr>
              <a:t>bop</a:t>
            </a:r>
            <a:r>
              <a:rPr lang="en-US" sz="800" b="1" dirty="0" err="1">
                <a:solidFill>
                  <a:srgbClr val="000000"/>
                </a:solidFill>
                <a:effectLst/>
              </a:rPr>
              <a:t>:hasResult</a:t>
            </a:r>
            <a:endParaRPr lang="en-US" sz="800" b="1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800" dirty="0" err="1">
                <a:solidFill>
                  <a:srgbClr val="000000"/>
                </a:solidFill>
              </a:rPr>
              <a:t>rdfs:subPropertyOf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b="1" dirty="0" err="1">
                <a:solidFill>
                  <a:srgbClr val="000000"/>
                </a:solidFill>
              </a:rPr>
              <a:t>bop:isResultOf</a:t>
            </a:r>
            <a:endParaRPr lang="en-US" sz="800" b="1" dirty="0">
              <a:solidFill>
                <a:srgbClr val="000000"/>
              </a:solidFill>
            </a:endParaRPr>
          </a:p>
          <a:p>
            <a:pPr algn="l"/>
            <a:endParaRPr lang="en-US" sz="800" dirty="0">
              <a:solidFill>
                <a:srgbClr val="000000"/>
              </a:solidFill>
              <a:effectLst/>
            </a:endParaRPr>
          </a:p>
          <a:p>
            <a:pPr algn="l"/>
            <a:endParaRPr lang="en-US" sz="800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800" dirty="0" err="1">
                <a:solidFill>
                  <a:srgbClr val="000000"/>
                </a:solidFill>
              </a:rPr>
              <a:t>rdfs:subPropertyOf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b="1" dirty="0" err="1">
                <a:solidFill>
                  <a:srgbClr val="000000"/>
                </a:solidFill>
              </a:rPr>
              <a:t>bop:hasSimpleResult</a:t>
            </a:r>
            <a:endParaRPr lang="en-US" sz="800" b="1" dirty="0">
              <a:solidFill>
                <a:srgbClr val="000000"/>
              </a:solidFill>
              <a:effectLst/>
            </a:endParaRPr>
          </a:p>
        </p:txBody>
      </p:sp>
      <p:sp>
        <p:nvSpPr>
          <p:cNvPr id="151" name="Tekstvak 120">
            <a:extLst>
              <a:ext uri="{FF2B5EF4-FFF2-40B4-BE49-F238E27FC236}">
                <a16:creationId xmlns:a16="http://schemas.microsoft.com/office/drawing/2014/main" id="{719631B9-7D67-44A3-A734-008C5908F8C9}"/>
              </a:ext>
            </a:extLst>
          </p:cNvPr>
          <p:cNvSpPr txBox="1"/>
          <p:nvPr/>
        </p:nvSpPr>
        <p:spPr>
          <a:xfrm>
            <a:off x="9540864" y="3420474"/>
            <a:ext cx="1218911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bop:hasDataPoint</a:t>
            </a:r>
            <a:r>
              <a:rPr lang="en-US" sz="800" dirty="0"/>
              <a:t>/</a:t>
            </a:r>
          </a:p>
          <a:p>
            <a:pPr algn="ctr"/>
            <a:r>
              <a:rPr lang="en-US" sz="800" dirty="0" err="1"/>
              <a:t>bop:isDataPointOf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5257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hthoek 109">
            <a:extLst>
              <a:ext uri="{FF2B5EF4-FFF2-40B4-BE49-F238E27FC236}">
                <a16:creationId xmlns:a16="http://schemas.microsoft.com/office/drawing/2014/main" id="{3FE860CD-E51E-4B40-A730-7851FB285F95}"/>
              </a:ext>
            </a:extLst>
          </p:cNvPr>
          <p:cNvSpPr/>
          <p:nvPr/>
        </p:nvSpPr>
        <p:spPr>
          <a:xfrm>
            <a:off x="6311728" y="2329242"/>
            <a:ext cx="3472091" cy="1427371"/>
          </a:xfrm>
          <a:custGeom>
            <a:avLst/>
            <a:gdLst>
              <a:gd name="connsiteX0" fmla="*/ 0 w 3472091"/>
              <a:gd name="connsiteY0" fmla="*/ 0 h 1427371"/>
              <a:gd name="connsiteX1" fmla="*/ 659697 w 3472091"/>
              <a:gd name="connsiteY1" fmla="*/ 0 h 1427371"/>
              <a:gd name="connsiteX2" fmla="*/ 1319395 w 3472091"/>
              <a:gd name="connsiteY2" fmla="*/ 0 h 1427371"/>
              <a:gd name="connsiteX3" fmla="*/ 1944371 w 3472091"/>
              <a:gd name="connsiteY3" fmla="*/ 0 h 1427371"/>
              <a:gd name="connsiteX4" fmla="*/ 2673510 w 3472091"/>
              <a:gd name="connsiteY4" fmla="*/ 0 h 1427371"/>
              <a:gd name="connsiteX5" fmla="*/ 3472091 w 3472091"/>
              <a:gd name="connsiteY5" fmla="*/ 0 h 1427371"/>
              <a:gd name="connsiteX6" fmla="*/ 3472091 w 3472091"/>
              <a:gd name="connsiteY6" fmla="*/ 461517 h 1427371"/>
              <a:gd name="connsiteX7" fmla="*/ 3472091 w 3472091"/>
              <a:gd name="connsiteY7" fmla="*/ 894486 h 1427371"/>
              <a:gd name="connsiteX8" fmla="*/ 3472091 w 3472091"/>
              <a:gd name="connsiteY8" fmla="*/ 1427371 h 1427371"/>
              <a:gd name="connsiteX9" fmla="*/ 2708231 w 3472091"/>
              <a:gd name="connsiteY9" fmla="*/ 1427371 h 1427371"/>
              <a:gd name="connsiteX10" fmla="*/ 2117976 w 3472091"/>
              <a:gd name="connsiteY10" fmla="*/ 1427371 h 1427371"/>
              <a:gd name="connsiteX11" fmla="*/ 1458278 w 3472091"/>
              <a:gd name="connsiteY11" fmla="*/ 1427371 h 1427371"/>
              <a:gd name="connsiteX12" fmla="*/ 798581 w 3472091"/>
              <a:gd name="connsiteY12" fmla="*/ 1427371 h 1427371"/>
              <a:gd name="connsiteX13" fmla="*/ 0 w 3472091"/>
              <a:gd name="connsiteY13" fmla="*/ 1427371 h 1427371"/>
              <a:gd name="connsiteX14" fmla="*/ 0 w 3472091"/>
              <a:gd name="connsiteY14" fmla="*/ 923033 h 1427371"/>
              <a:gd name="connsiteX15" fmla="*/ 0 w 3472091"/>
              <a:gd name="connsiteY15" fmla="*/ 475790 h 1427371"/>
              <a:gd name="connsiteX16" fmla="*/ 0 w 3472091"/>
              <a:gd name="connsiteY16" fmla="*/ 0 h 142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2091" h="1427371" fill="none" extrusionOk="0">
                <a:moveTo>
                  <a:pt x="0" y="0"/>
                </a:moveTo>
                <a:cubicBezTo>
                  <a:pt x="251214" y="25781"/>
                  <a:pt x="500769" y="20208"/>
                  <a:pt x="659697" y="0"/>
                </a:cubicBezTo>
                <a:cubicBezTo>
                  <a:pt x="818625" y="-20208"/>
                  <a:pt x="1153783" y="-16098"/>
                  <a:pt x="1319395" y="0"/>
                </a:cubicBezTo>
                <a:cubicBezTo>
                  <a:pt x="1485007" y="16098"/>
                  <a:pt x="1816088" y="-3981"/>
                  <a:pt x="1944371" y="0"/>
                </a:cubicBezTo>
                <a:cubicBezTo>
                  <a:pt x="2072654" y="3981"/>
                  <a:pt x="2487107" y="27524"/>
                  <a:pt x="2673510" y="0"/>
                </a:cubicBezTo>
                <a:cubicBezTo>
                  <a:pt x="2859913" y="-27524"/>
                  <a:pt x="3223786" y="34921"/>
                  <a:pt x="3472091" y="0"/>
                </a:cubicBezTo>
                <a:cubicBezTo>
                  <a:pt x="3491682" y="202795"/>
                  <a:pt x="3491559" y="274473"/>
                  <a:pt x="3472091" y="461517"/>
                </a:cubicBezTo>
                <a:cubicBezTo>
                  <a:pt x="3452623" y="648561"/>
                  <a:pt x="3475360" y="776133"/>
                  <a:pt x="3472091" y="894486"/>
                </a:cubicBezTo>
                <a:cubicBezTo>
                  <a:pt x="3468822" y="1012839"/>
                  <a:pt x="3452196" y="1181015"/>
                  <a:pt x="3472091" y="1427371"/>
                </a:cubicBezTo>
                <a:cubicBezTo>
                  <a:pt x="3315654" y="1450829"/>
                  <a:pt x="2862285" y="1428331"/>
                  <a:pt x="2708231" y="1427371"/>
                </a:cubicBezTo>
                <a:cubicBezTo>
                  <a:pt x="2554177" y="1426411"/>
                  <a:pt x="2400103" y="1455729"/>
                  <a:pt x="2117976" y="1427371"/>
                </a:cubicBezTo>
                <a:cubicBezTo>
                  <a:pt x="1835850" y="1399013"/>
                  <a:pt x="1786944" y="1409531"/>
                  <a:pt x="1458278" y="1427371"/>
                </a:cubicBezTo>
                <a:cubicBezTo>
                  <a:pt x="1129612" y="1445211"/>
                  <a:pt x="1064623" y="1413237"/>
                  <a:pt x="798581" y="1427371"/>
                </a:cubicBezTo>
                <a:cubicBezTo>
                  <a:pt x="532539" y="1441505"/>
                  <a:pt x="305125" y="1439981"/>
                  <a:pt x="0" y="1427371"/>
                </a:cubicBezTo>
                <a:cubicBezTo>
                  <a:pt x="15309" y="1317643"/>
                  <a:pt x="-11549" y="1025507"/>
                  <a:pt x="0" y="923033"/>
                </a:cubicBezTo>
                <a:cubicBezTo>
                  <a:pt x="11549" y="820559"/>
                  <a:pt x="-20943" y="602636"/>
                  <a:pt x="0" y="475790"/>
                </a:cubicBezTo>
                <a:cubicBezTo>
                  <a:pt x="20943" y="348944"/>
                  <a:pt x="15770" y="151504"/>
                  <a:pt x="0" y="0"/>
                </a:cubicBezTo>
                <a:close/>
              </a:path>
              <a:path w="3472091" h="1427371" stroke="0" extrusionOk="0">
                <a:moveTo>
                  <a:pt x="0" y="0"/>
                </a:moveTo>
                <a:cubicBezTo>
                  <a:pt x="259582" y="6452"/>
                  <a:pt x="353006" y="20713"/>
                  <a:pt x="590255" y="0"/>
                </a:cubicBezTo>
                <a:cubicBezTo>
                  <a:pt x="827504" y="-20713"/>
                  <a:pt x="1043638" y="7749"/>
                  <a:pt x="1180511" y="0"/>
                </a:cubicBezTo>
                <a:cubicBezTo>
                  <a:pt x="1317384" y="-7749"/>
                  <a:pt x="1609673" y="-22338"/>
                  <a:pt x="1874929" y="0"/>
                </a:cubicBezTo>
                <a:cubicBezTo>
                  <a:pt x="2140185" y="22338"/>
                  <a:pt x="2285936" y="10773"/>
                  <a:pt x="2604068" y="0"/>
                </a:cubicBezTo>
                <a:cubicBezTo>
                  <a:pt x="2922200" y="-10773"/>
                  <a:pt x="3056828" y="40605"/>
                  <a:pt x="3472091" y="0"/>
                </a:cubicBezTo>
                <a:cubicBezTo>
                  <a:pt x="3460918" y="118675"/>
                  <a:pt x="3474164" y="268190"/>
                  <a:pt x="3472091" y="432969"/>
                </a:cubicBezTo>
                <a:cubicBezTo>
                  <a:pt x="3470018" y="597748"/>
                  <a:pt x="3483823" y="668444"/>
                  <a:pt x="3472091" y="865938"/>
                </a:cubicBezTo>
                <a:cubicBezTo>
                  <a:pt x="3460359" y="1063432"/>
                  <a:pt x="3477985" y="1241128"/>
                  <a:pt x="3472091" y="1427371"/>
                </a:cubicBezTo>
                <a:cubicBezTo>
                  <a:pt x="3119264" y="1402962"/>
                  <a:pt x="3012809" y="1434465"/>
                  <a:pt x="2742952" y="1427371"/>
                </a:cubicBezTo>
                <a:cubicBezTo>
                  <a:pt x="2473095" y="1420277"/>
                  <a:pt x="2256389" y="1453853"/>
                  <a:pt x="2117976" y="1427371"/>
                </a:cubicBezTo>
                <a:cubicBezTo>
                  <a:pt x="1979563" y="1400889"/>
                  <a:pt x="1623679" y="1421924"/>
                  <a:pt x="1458278" y="1427371"/>
                </a:cubicBezTo>
                <a:cubicBezTo>
                  <a:pt x="1292877" y="1432818"/>
                  <a:pt x="1050615" y="1404619"/>
                  <a:pt x="729139" y="1427371"/>
                </a:cubicBezTo>
                <a:cubicBezTo>
                  <a:pt x="407663" y="1450123"/>
                  <a:pt x="243919" y="1445068"/>
                  <a:pt x="0" y="1427371"/>
                </a:cubicBezTo>
                <a:cubicBezTo>
                  <a:pt x="8721" y="1225759"/>
                  <a:pt x="10486" y="1142672"/>
                  <a:pt x="0" y="951581"/>
                </a:cubicBezTo>
                <a:cubicBezTo>
                  <a:pt x="-10486" y="760490"/>
                  <a:pt x="-11287" y="590278"/>
                  <a:pt x="0" y="475790"/>
                </a:cubicBezTo>
                <a:cubicBezTo>
                  <a:pt x="11287" y="361302"/>
                  <a:pt x="-21466" y="149525"/>
                  <a:pt x="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90" name="Rechthoek 89">
            <a:extLst>
              <a:ext uri="{FF2B5EF4-FFF2-40B4-BE49-F238E27FC236}">
                <a16:creationId xmlns:a16="http://schemas.microsoft.com/office/drawing/2014/main" id="{F4B9F6D6-7C2B-4174-9A3E-BA8AB5B4433F}"/>
              </a:ext>
            </a:extLst>
          </p:cNvPr>
          <p:cNvSpPr/>
          <p:nvPr/>
        </p:nvSpPr>
        <p:spPr>
          <a:xfrm>
            <a:off x="6311728" y="3886679"/>
            <a:ext cx="3472091" cy="1358463"/>
          </a:xfrm>
          <a:custGeom>
            <a:avLst/>
            <a:gdLst>
              <a:gd name="connsiteX0" fmla="*/ 0 w 3472091"/>
              <a:gd name="connsiteY0" fmla="*/ 0 h 1358463"/>
              <a:gd name="connsiteX1" fmla="*/ 694418 w 3472091"/>
              <a:gd name="connsiteY1" fmla="*/ 0 h 1358463"/>
              <a:gd name="connsiteX2" fmla="*/ 1458278 w 3472091"/>
              <a:gd name="connsiteY2" fmla="*/ 0 h 1358463"/>
              <a:gd name="connsiteX3" fmla="*/ 2152696 w 3472091"/>
              <a:gd name="connsiteY3" fmla="*/ 0 h 1358463"/>
              <a:gd name="connsiteX4" fmla="*/ 2812394 w 3472091"/>
              <a:gd name="connsiteY4" fmla="*/ 0 h 1358463"/>
              <a:gd name="connsiteX5" fmla="*/ 3472091 w 3472091"/>
              <a:gd name="connsiteY5" fmla="*/ 0 h 1358463"/>
              <a:gd name="connsiteX6" fmla="*/ 3472091 w 3472091"/>
              <a:gd name="connsiteY6" fmla="*/ 692816 h 1358463"/>
              <a:gd name="connsiteX7" fmla="*/ 3472091 w 3472091"/>
              <a:gd name="connsiteY7" fmla="*/ 1358463 h 1358463"/>
              <a:gd name="connsiteX8" fmla="*/ 2881836 w 3472091"/>
              <a:gd name="connsiteY8" fmla="*/ 1358463 h 1358463"/>
              <a:gd name="connsiteX9" fmla="*/ 2117976 w 3472091"/>
              <a:gd name="connsiteY9" fmla="*/ 1358463 h 1358463"/>
              <a:gd name="connsiteX10" fmla="*/ 1527720 w 3472091"/>
              <a:gd name="connsiteY10" fmla="*/ 1358463 h 1358463"/>
              <a:gd name="connsiteX11" fmla="*/ 763860 w 3472091"/>
              <a:gd name="connsiteY11" fmla="*/ 1358463 h 1358463"/>
              <a:gd name="connsiteX12" fmla="*/ 0 w 3472091"/>
              <a:gd name="connsiteY12" fmla="*/ 1358463 h 1358463"/>
              <a:gd name="connsiteX13" fmla="*/ 0 w 3472091"/>
              <a:gd name="connsiteY13" fmla="*/ 692816 h 1358463"/>
              <a:gd name="connsiteX14" fmla="*/ 0 w 3472091"/>
              <a:gd name="connsiteY14" fmla="*/ 0 h 135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72091" h="1358463" fill="none" extrusionOk="0">
                <a:moveTo>
                  <a:pt x="0" y="0"/>
                </a:moveTo>
                <a:cubicBezTo>
                  <a:pt x="193184" y="24493"/>
                  <a:pt x="347822" y="-18842"/>
                  <a:pt x="694418" y="0"/>
                </a:cubicBezTo>
                <a:cubicBezTo>
                  <a:pt x="1041014" y="18842"/>
                  <a:pt x="1120585" y="-5383"/>
                  <a:pt x="1458278" y="0"/>
                </a:cubicBezTo>
                <a:cubicBezTo>
                  <a:pt x="1795971" y="5383"/>
                  <a:pt x="1830721" y="-6061"/>
                  <a:pt x="2152696" y="0"/>
                </a:cubicBezTo>
                <a:cubicBezTo>
                  <a:pt x="2474671" y="6061"/>
                  <a:pt x="2646782" y="-16098"/>
                  <a:pt x="2812394" y="0"/>
                </a:cubicBezTo>
                <a:cubicBezTo>
                  <a:pt x="2978006" y="16098"/>
                  <a:pt x="3316436" y="21650"/>
                  <a:pt x="3472091" y="0"/>
                </a:cubicBezTo>
                <a:cubicBezTo>
                  <a:pt x="3441569" y="245509"/>
                  <a:pt x="3440042" y="413301"/>
                  <a:pt x="3472091" y="692816"/>
                </a:cubicBezTo>
                <a:cubicBezTo>
                  <a:pt x="3504140" y="972331"/>
                  <a:pt x="3457439" y="1143067"/>
                  <a:pt x="3472091" y="1358463"/>
                </a:cubicBezTo>
                <a:cubicBezTo>
                  <a:pt x="3302278" y="1374576"/>
                  <a:pt x="3109582" y="1335994"/>
                  <a:pt x="2881836" y="1358463"/>
                </a:cubicBezTo>
                <a:cubicBezTo>
                  <a:pt x="2654090" y="1380932"/>
                  <a:pt x="2467162" y="1348501"/>
                  <a:pt x="2117976" y="1358463"/>
                </a:cubicBezTo>
                <a:cubicBezTo>
                  <a:pt x="1768790" y="1368425"/>
                  <a:pt x="1795675" y="1330353"/>
                  <a:pt x="1527720" y="1358463"/>
                </a:cubicBezTo>
                <a:cubicBezTo>
                  <a:pt x="1259765" y="1386573"/>
                  <a:pt x="917914" y="1359423"/>
                  <a:pt x="763860" y="1358463"/>
                </a:cubicBezTo>
                <a:cubicBezTo>
                  <a:pt x="609806" y="1357503"/>
                  <a:pt x="243931" y="1378687"/>
                  <a:pt x="0" y="1358463"/>
                </a:cubicBezTo>
                <a:cubicBezTo>
                  <a:pt x="6728" y="1033894"/>
                  <a:pt x="-31499" y="971908"/>
                  <a:pt x="0" y="692816"/>
                </a:cubicBezTo>
                <a:cubicBezTo>
                  <a:pt x="31499" y="413724"/>
                  <a:pt x="10359" y="216390"/>
                  <a:pt x="0" y="0"/>
                </a:cubicBezTo>
                <a:close/>
              </a:path>
              <a:path w="3472091" h="1358463" stroke="0" extrusionOk="0">
                <a:moveTo>
                  <a:pt x="0" y="0"/>
                </a:moveTo>
                <a:cubicBezTo>
                  <a:pt x="259582" y="6452"/>
                  <a:pt x="353006" y="20713"/>
                  <a:pt x="590255" y="0"/>
                </a:cubicBezTo>
                <a:cubicBezTo>
                  <a:pt x="827504" y="-20713"/>
                  <a:pt x="1043638" y="7749"/>
                  <a:pt x="1180511" y="0"/>
                </a:cubicBezTo>
                <a:cubicBezTo>
                  <a:pt x="1317384" y="-7749"/>
                  <a:pt x="1609673" y="-22338"/>
                  <a:pt x="1874929" y="0"/>
                </a:cubicBezTo>
                <a:cubicBezTo>
                  <a:pt x="2140185" y="22338"/>
                  <a:pt x="2285936" y="10773"/>
                  <a:pt x="2604068" y="0"/>
                </a:cubicBezTo>
                <a:cubicBezTo>
                  <a:pt x="2922200" y="-10773"/>
                  <a:pt x="3056828" y="40605"/>
                  <a:pt x="3472091" y="0"/>
                </a:cubicBezTo>
                <a:cubicBezTo>
                  <a:pt x="3454541" y="244837"/>
                  <a:pt x="3479333" y="322001"/>
                  <a:pt x="3472091" y="638478"/>
                </a:cubicBezTo>
                <a:cubicBezTo>
                  <a:pt x="3464849" y="954955"/>
                  <a:pt x="3496824" y="1199894"/>
                  <a:pt x="3472091" y="1358463"/>
                </a:cubicBezTo>
                <a:cubicBezTo>
                  <a:pt x="3238706" y="1363541"/>
                  <a:pt x="2957226" y="1391197"/>
                  <a:pt x="2742952" y="1358463"/>
                </a:cubicBezTo>
                <a:cubicBezTo>
                  <a:pt x="2528678" y="1325729"/>
                  <a:pt x="2266311" y="1374915"/>
                  <a:pt x="2083255" y="1358463"/>
                </a:cubicBezTo>
                <a:cubicBezTo>
                  <a:pt x="1900199" y="1342011"/>
                  <a:pt x="1602633" y="1387179"/>
                  <a:pt x="1458278" y="1358463"/>
                </a:cubicBezTo>
                <a:cubicBezTo>
                  <a:pt x="1313923" y="1329747"/>
                  <a:pt x="958134" y="1348195"/>
                  <a:pt x="798581" y="1358463"/>
                </a:cubicBezTo>
                <a:cubicBezTo>
                  <a:pt x="639028" y="1368731"/>
                  <a:pt x="366235" y="1346158"/>
                  <a:pt x="0" y="1358463"/>
                </a:cubicBezTo>
                <a:cubicBezTo>
                  <a:pt x="-14763" y="1113929"/>
                  <a:pt x="-23484" y="901470"/>
                  <a:pt x="0" y="706401"/>
                </a:cubicBezTo>
                <a:cubicBezTo>
                  <a:pt x="23484" y="511332"/>
                  <a:pt x="18911" y="243551"/>
                  <a:pt x="0" y="0"/>
                </a:cubicBezTo>
                <a:close/>
              </a:path>
            </a:pathLst>
          </a:custGeom>
          <a:solidFill>
            <a:srgbClr val="FF9933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B1119D36-99C6-4801-8DC8-E1338E71FA8A}"/>
              </a:ext>
            </a:extLst>
          </p:cNvPr>
          <p:cNvSpPr/>
          <p:nvPr/>
        </p:nvSpPr>
        <p:spPr>
          <a:xfrm>
            <a:off x="2943727" y="5299669"/>
            <a:ext cx="2437596" cy="1113208"/>
          </a:xfrm>
          <a:custGeom>
            <a:avLst/>
            <a:gdLst>
              <a:gd name="connsiteX0" fmla="*/ 0 w 2437596"/>
              <a:gd name="connsiteY0" fmla="*/ 0 h 1113208"/>
              <a:gd name="connsiteX1" fmla="*/ 609399 w 2437596"/>
              <a:gd name="connsiteY1" fmla="*/ 0 h 1113208"/>
              <a:gd name="connsiteX2" fmla="*/ 1145670 w 2437596"/>
              <a:gd name="connsiteY2" fmla="*/ 0 h 1113208"/>
              <a:gd name="connsiteX3" fmla="*/ 1803821 w 2437596"/>
              <a:gd name="connsiteY3" fmla="*/ 0 h 1113208"/>
              <a:gd name="connsiteX4" fmla="*/ 2437596 w 2437596"/>
              <a:gd name="connsiteY4" fmla="*/ 0 h 1113208"/>
              <a:gd name="connsiteX5" fmla="*/ 2437596 w 2437596"/>
              <a:gd name="connsiteY5" fmla="*/ 556604 h 1113208"/>
              <a:gd name="connsiteX6" fmla="*/ 2437596 w 2437596"/>
              <a:gd name="connsiteY6" fmla="*/ 1113208 h 1113208"/>
              <a:gd name="connsiteX7" fmla="*/ 1876949 w 2437596"/>
              <a:gd name="connsiteY7" fmla="*/ 1113208 h 1113208"/>
              <a:gd name="connsiteX8" fmla="*/ 1243174 w 2437596"/>
              <a:gd name="connsiteY8" fmla="*/ 1113208 h 1113208"/>
              <a:gd name="connsiteX9" fmla="*/ 658151 w 2437596"/>
              <a:gd name="connsiteY9" fmla="*/ 1113208 h 1113208"/>
              <a:gd name="connsiteX10" fmla="*/ 0 w 2437596"/>
              <a:gd name="connsiteY10" fmla="*/ 1113208 h 1113208"/>
              <a:gd name="connsiteX11" fmla="*/ 0 w 2437596"/>
              <a:gd name="connsiteY11" fmla="*/ 534340 h 1113208"/>
              <a:gd name="connsiteX12" fmla="*/ 0 w 2437596"/>
              <a:gd name="connsiteY12" fmla="*/ 0 h 11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596" h="1113208" fill="none" extrusionOk="0">
                <a:moveTo>
                  <a:pt x="0" y="0"/>
                </a:moveTo>
                <a:cubicBezTo>
                  <a:pt x="180239" y="26091"/>
                  <a:pt x="439191" y="14328"/>
                  <a:pt x="609399" y="0"/>
                </a:cubicBezTo>
                <a:cubicBezTo>
                  <a:pt x="779607" y="-14328"/>
                  <a:pt x="1018694" y="-5542"/>
                  <a:pt x="1145670" y="0"/>
                </a:cubicBezTo>
                <a:cubicBezTo>
                  <a:pt x="1272646" y="5542"/>
                  <a:pt x="1632388" y="-16891"/>
                  <a:pt x="1803821" y="0"/>
                </a:cubicBezTo>
                <a:cubicBezTo>
                  <a:pt x="1975254" y="16891"/>
                  <a:pt x="2277325" y="-21385"/>
                  <a:pt x="2437596" y="0"/>
                </a:cubicBezTo>
                <a:cubicBezTo>
                  <a:pt x="2453218" y="220782"/>
                  <a:pt x="2410947" y="380958"/>
                  <a:pt x="2437596" y="556604"/>
                </a:cubicBezTo>
                <a:cubicBezTo>
                  <a:pt x="2464245" y="732250"/>
                  <a:pt x="2421012" y="999086"/>
                  <a:pt x="2437596" y="1113208"/>
                </a:cubicBezTo>
                <a:cubicBezTo>
                  <a:pt x="2305077" y="1086942"/>
                  <a:pt x="2116706" y="1121736"/>
                  <a:pt x="1876949" y="1113208"/>
                </a:cubicBezTo>
                <a:cubicBezTo>
                  <a:pt x="1637192" y="1104680"/>
                  <a:pt x="1407697" y="1088716"/>
                  <a:pt x="1243174" y="1113208"/>
                </a:cubicBezTo>
                <a:cubicBezTo>
                  <a:pt x="1078652" y="1137700"/>
                  <a:pt x="842312" y="1116028"/>
                  <a:pt x="658151" y="1113208"/>
                </a:cubicBezTo>
                <a:cubicBezTo>
                  <a:pt x="473990" y="1110388"/>
                  <a:pt x="156690" y="1103980"/>
                  <a:pt x="0" y="1113208"/>
                </a:cubicBezTo>
                <a:cubicBezTo>
                  <a:pt x="-17302" y="947534"/>
                  <a:pt x="-13150" y="788270"/>
                  <a:pt x="0" y="534340"/>
                </a:cubicBezTo>
                <a:cubicBezTo>
                  <a:pt x="13150" y="280410"/>
                  <a:pt x="-20301" y="265084"/>
                  <a:pt x="0" y="0"/>
                </a:cubicBezTo>
                <a:close/>
              </a:path>
              <a:path w="2437596" h="1113208" stroke="0" extrusionOk="0">
                <a:moveTo>
                  <a:pt x="0" y="0"/>
                </a:moveTo>
                <a:cubicBezTo>
                  <a:pt x="151916" y="10036"/>
                  <a:pt x="402249" y="-8552"/>
                  <a:pt x="536271" y="0"/>
                </a:cubicBezTo>
                <a:cubicBezTo>
                  <a:pt x="670293" y="8552"/>
                  <a:pt x="832717" y="14133"/>
                  <a:pt x="1072542" y="0"/>
                </a:cubicBezTo>
                <a:cubicBezTo>
                  <a:pt x="1312367" y="-14133"/>
                  <a:pt x="1378993" y="-8687"/>
                  <a:pt x="1681941" y="0"/>
                </a:cubicBezTo>
                <a:cubicBezTo>
                  <a:pt x="1984889" y="8687"/>
                  <a:pt x="2237050" y="-10578"/>
                  <a:pt x="2437596" y="0"/>
                </a:cubicBezTo>
                <a:cubicBezTo>
                  <a:pt x="2461208" y="253038"/>
                  <a:pt x="2436381" y="358717"/>
                  <a:pt x="2437596" y="567736"/>
                </a:cubicBezTo>
                <a:cubicBezTo>
                  <a:pt x="2438811" y="776755"/>
                  <a:pt x="2420835" y="999755"/>
                  <a:pt x="2437596" y="1113208"/>
                </a:cubicBezTo>
                <a:cubicBezTo>
                  <a:pt x="2276547" y="1109650"/>
                  <a:pt x="2118717" y="1108752"/>
                  <a:pt x="1901325" y="1113208"/>
                </a:cubicBezTo>
                <a:cubicBezTo>
                  <a:pt x="1683933" y="1117664"/>
                  <a:pt x="1584222" y="1144382"/>
                  <a:pt x="1267550" y="1113208"/>
                </a:cubicBezTo>
                <a:cubicBezTo>
                  <a:pt x="950878" y="1082034"/>
                  <a:pt x="944111" y="1105624"/>
                  <a:pt x="682527" y="1113208"/>
                </a:cubicBezTo>
                <a:cubicBezTo>
                  <a:pt x="420943" y="1120792"/>
                  <a:pt x="141493" y="1101202"/>
                  <a:pt x="0" y="1113208"/>
                </a:cubicBezTo>
                <a:cubicBezTo>
                  <a:pt x="6453" y="846534"/>
                  <a:pt x="-19134" y="800582"/>
                  <a:pt x="0" y="567736"/>
                </a:cubicBezTo>
                <a:cubicBezTo>
                  <a:pt x="19134" y="334890"/>
                  <a:pt x="20566" y="114522"/>
                  <a:pt x="0" y="0"/>
                </a:cubicBezTo>
                <a:close/>
              </a:path>
            </a:pathLst>
          </a:custGeom>
          <a:solidFill>
            <a:srgbClr val="6666FF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RULES AND REGULATION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PMV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PPD</a:t>
            </a:r>
            <a:endParaRPr lang="x-none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9FAA44B7-D503-4A10-BFE2-2B7E8F3FEC79}"/>
              </a:ext>
            </a:extLst>
          </p:cNvPr>
          <p:cNvSpPr/>
          <p:nvPr/>
        </p:nvSpPr>
        <p:spPr>
          <a:xfrm>
            <a:off x="6311728" y="5600096"/>
            <a:ext cx="5474043" cy="802319"/>
          </a:xfrm>
          <a:custGeom>
            <a:avLst/>
            <a:gdLst>
              <a:gd name="connsiteX0" fmla="*/ 0 w 5474043"/>
              <a:gd name="connsiteY0" fmla="*/ 0 h 802319"/>
              <a:gd name="connsiteX1" fmla="*/ 738996 w 5474043"/>
              <a:gd name="connsiteY1" fmla="*/ 0 h 802319"/>
              <a:gd name="connsiteX2" fmla="*/ 1368511 w 5474043"/>
              <a:gd name="connsiteY2" fmla="*/ 0 h 802319"/>
              <a:gd name="connsiteX3" fmla="*/ 2052766 w 5474043"/>
              <a:gd name="connsiteY3" fmla="*/ 0 h 802319"/>
              <a:gd name="connsiteX4" fmla="*/ 2572800 w 5474043"/>
              <a:gd name="connsiteY4" fmla="*/ 0 h 802319"/>
              <a:gd name="connsiteX5" fmla="*/ 3366536 w 5474043"/>
              <a:gd name="connsiteY5" fmla="*/ 0 h 802319"/>
              <a:gd name="connsiteX6" fmla="*/ 4105532 w 5474043"/>
              <a:gd name="connsiteY6" fmla="*/ 0 h 802319"/>
              <a:gd name="connsiteX7" fmla="*/ 4789788 w 5474043"/>
              <a:gd name="connsiteY7" fmla="*/ 0 h 802319"/>
              <a:gd name="connsiteX8" fmla="*/ 5474043 w 5474043"/>
              <a:gd name="connsiteY8" fmla="*/ 0 h 802319"/>
              <a:gd name="connsiteX9" fmla="*/ 5474043 w 5474043"/>
              <a:gd name="connsiteY9" fmla="*/ 393136 h 802319"/>
              <a:gd name="connsiteX10" fmla="*/ 5474043 w 5474043"/>
              <a:gd name="connsiteY10" fmla="*/ 802319 h 802319"/>
              <a:gd name="connsiteX11" fmla="*/ 4789788 w 5474043"/>
              <a:gd name="connsiteY11" fmla="*/ 802319 h 802319"/>
              <a:gd name="connsiteX12" fmla="*/ 4105532 w 5474043"/>
              <a:gd name="connsiteY12" fmla="*/ 802319 h 802319"/>
              <a:gd name="connsiteX13" fmla="*/ 3311796 w 5474043"/>
              <a:gd name="connsiteY13" fmla="*/ 802319 h 802319"/>
              <a:gd name="connsiteX14" fmla="*/ 2518060 w 5474043"/>
              <a:gd name="connsiteY14" fmla="*/ 802319 h 802319"/>
              <a:gd name="connsiteX15" fmla="*/ 1943285 w 5474043"/>
              <a:gd name="connsiteY15" fmla="*/ 802319 h 802319"/>
              <a:gd name="connsiteX16" fmla="*/ 1368511 w 5474043"/>
              <a:gd name="connsiteY16" fmla="*/ 802319 h 802319"/>
              <a:gd name="connsiteX17" fmla="*/ 848477 w 5474043"/>
              <a:gd name="connsiteY17" fmla="*/ 802319 h 802319"/>
              <a:gd name="connsiteX18" fmla="*/ 0 w 5474043"/>
              <a:gd name="connsiteY18" fmla="*/ 802319 h 802319"/>
              <a:gd name="connsiteX19" fmla="*/ 0 w 5474043"/>
              <a:gd name="connsiteY19" fmla="*/ 409183 h 802319"/>
              <a:gd name="connsiteX20" fmla="*/ 0 w 5474043"/>
              <a:gd name="connsiteY20" fmla="*/ 0 h 80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474043" h="802319" fill="none" extrusionOk="0">
                <a:moveTo>
                  <a:pt x="0" y="0"/>
                </a:moveTo>
                <a:cubicBezTo>
                  <a:pt x="251593" y="-17573"/>
                  <a:pt x="549694" y="-32056"/>
                  <a:pt x="738996" y="0"/>
                </a:cubicBezTo>
                <a:cubicBezTo>
                  <a:pt x="928298" y="32056"/>
                  <a:pt x="1108207" y="11083"/>
                  <a:pt x="1368511" y="0"/>
                </a:cubicBezTo>
                <a:cubicBezTo>
                  <a:pt x="1628816" y="-11083"/>
                  <a:pt x="1743392" y="16295"/>
                  <a:pt x="2052766" y="0"/>
                </a:cubicBezTo>
                <a:cubicBezTo>
                  <a:pt x="2362140" y="-16295"/>
                  <a:pt x="2377534" y="-8709"/>
                  <a:pt x="2572800" y="0"/>
                </a:cubicBezTo>
                <a:cubicBezTo>
                  <a:pt x="2768066" y="8709"/>
                  <a:pt x="3195968" y="11690"/>
                  <a:pt x="3366536" y="0"/>
                </a:cubicBezTo>
                <a:cubicBezTo>
                  <a:pt x="3537104" y="-11690"/>
                  <a:pt x="3736862" y="34457"/>
                  <a:pt x="4105532" y="0"/>
                </a:cubicBezTo>
                <a:cubicBezTo>
                  <a:pt x="4474202" y="-34457"/>
                  <a:pt x="4563967" y="-13739"/>
                  <a:pt x="4789788" y="0"/>
                </a:cubicBezTo>
                <a:cubicBezTo>
                  <a:pt x="5015609" y="13739"/>
                  <a:pt x="5274715" y="-9605"/>
                  <a:pt x="5474043" y="0"/>
                </a:cubicBezTo>
                <a:cubicBezTo>
                  <a:pt x="5467533" y="122795"/>
                  <a:pt x="5492474" y="225553"/>
                  <a:pt x="5474043" y="393136"/>
                </a:cubicBezTo>
                <a:cubicBezTo>
                  <a:pt x="5455612" y="560719"/>
                  <a:pt x="5484510" y="660543"/>
                  <a:pt x="5474043" y="802319"/>
                </a:cubicBezTo>
                <a:cubicBezTo>
                  <a:pt x="5216560" y="807250"/>
                  <a:pt x="5107519" y="822906"/>
                  <a:pt x="4789788" y="802319"/>
                </a:cubicBezTo>
                <a:cubicBezTo>
                  <a:pt x="4472058" y="781732"/>
                  <a:pt x="4433586" y="827067"/>
                  <a:pt x="4105532" y="802319"/>
                </a:cubicBezTo>
                <a:cubicBezTo>
                  <a:pt x="3777478" y="777571"/>
                  <a:pt x="3611859" y="836693"/>
                  <a:pt x="3311796" y="802319"/>
                </a:cubicBezTo>
                <a:cubicBezTo>
                  <a:pt x="3011733" y="767945"/>
                  <a:pt x="2840125" y="774158"/>
                  <a:pt x="2518060" y="802319"/>
                </a:cubicBezTo>
                <a:cubicBezTo>
                  <a:pt x="2195995" y="830480"/>
                  <a:pt x="2068990" y="776186"/>
                  <a:pt x="1943285" y="802319"/>
                </a:cubicBezTo>
                <a:cubicBezTo>
                  <a:pt x="1817581" y="828452"/>
                  <a:pt x="1625979" y="815381"/>
                  <a:pt x="1368511" y="802319"/>
                </a:cubicBezTo>
                <a:cubicBezTo>
                  <a:pt x="1111043" y="789257"/>
                  <a:pt x="1009472" y="795600"/>
                  <a:pt x="848477" y="802319"/>
                </a:cubicBezTo>
                <a:cubicBezTo>
                  <a:pt x="687482" y="809038"/>
                  <a:pt x="251002" y="797232"/>
                  <a:pt x="0" y="802319"/>
                </a:cubicBezTo>
                <a:cubicBezTo>
                  <a:pt x="-9737" y="667688"/>
                  <a:pt x="-16878" y="513205"/>
                  <a:pt x="0" y="409183"/>
                </a:cubicBezTo>
                <a:cubicBezTo>
                  <a:pt x="16878" y="305161"/>
                  <a:pt x="16318" y="169728"/>
                  <a:pt x="0" y="0"/>
                </a:cubicBezTo>
                <a:close/>
              </a:path>
              <a:path w="5474043" h="802319" stroke="0" extrusionOk="0">
                <a:moveTo>
                  <a:pt x="0" y="0"/>
                </a:moveTo>
                <a:cubicBezTo>
                  <a:pt x="149039" y="19558"/>
                  <a:pt x="276973" y="16005"/>
                  <a:pt x="520034" y="0"/>
                </a:cubicBezTo>
                <a:cubicBezTo>
                  <a:pt x="763095" y="-16005"/>
                  <a:pt x="887916" y="-17851"/>
                  <a:pt x="1040068" y="0"/>
                </a:cubicBezTo>
                <a:cubicBezTo>
                  <a:pt x="1192220" y="17851"/>
                  <a:pt x="1391633" y="8061"/>
                  <a:pt x="1724324" y="0"/>
                </a:cubicBezTo>
                <a:cubicBezTo>
                  <a:pt x="2057015" y="-8061"/>
                  <a:pt x="2112044" y="-10951"/>
                  <a:pt x="2463319" y="0"/>
                </a:cubicBezTo>
                <a:cubicBezTo>
                  <a:pt x="2814594" y="10951"/>
                  <a:pt x="2890209" y="-8831"/>
                  <a:pt x="3202315" y="0"/>
                </a:cubicBezTo>
                <a:cubicBezTo>
                  <a:pt x="3514421" y="8831"/>
                  <a:pt x="3557832" y="11029"/>
                  <a:pt x="3722349" y="0"/>
                </a:cubicBezTo>
                <a:cubicBezTo>
                  <a:pt x="3886866" y="-11029"/>
                  <a:pt x="4280428" y="7123"/>
                  <a:pt x="4461345" y="0"/>
                </a:cubicBezTo>
                <a:cubicBezTo>
                  <a:pt x="4642262" y="-7123"/>
                  <a:pt x="5112228" y="-5074"/>
                  <a:pt x="5474043" y="0"/>
                </a:cubicBezTo>
                <a:cubicBezTo>
                  <a:pt x="5471314" y="95117"/>
                  <a:pt x="5455174" y="199690"/>
                  <a:pt x="5474043" y="393136"/>
                </a:cubicBezTo>
                <a:cubicBezTo>
                  <a:pt x="5492912" y="586582"/>
                  <a:pt x="5463289" y="663498"/>
                  <a:pt x="5474043" y="802319"/>
                </a:cubicBezTo>
                <a:cubicBezTo>
                  <a:pt x="5233431" y="821324"/>
                  <a:pt x="5067565" y="773091"/>
                  <a:pt x="4844528" y="802319"/>
                </a:cubicBezTo>
                <a:cubicBezTo>
                  <a:pt x="4621492" y="831547"/>
                  <a:pt x="4423228" y="804358"/>
                  <a:pt x="4105532" y="802319"/>
                </a:cubicBezTo>
                <a:cubicBezTo>
                  <a:pt x="3787836" y="800280"/>
                  <a:pt x="3652629" y="774578"/>
                  <a:pt x="3530758" y="802319"/>
                </a:cubicBezTo>
                <a:cubicBezTo>
                  <a:pt x="3408887" y="830060"/>
                  <a:pt x="3134755" y="790117"/>
                  <a:pt x="2846502" y="802319"/>
                </a:cubicBezTo>
                <a:cubicBezTo>
                  <a:pt x="2558249" y="814521"/>
                  <a:pt x="2367532" y="770520"/>
                  <a:pt x="2107507" y="802319"/>
                </a:cubicBezTo>
                <a:cubicBezTo>
                  <a:pt x="1847482" y="834118"/>
                  <a:pt x="1563933" y="818399"/>
                  <a:pt x="1368511" y="802319"/>
                </a:cubicBezTo>
                <a:cubicBezTo>
                  <a:pt x="1173089" y="786239"/>
                  <a:pt x="1031338" y="829373"/>
                  <a:pt x="738996" y="802319"/>
                </a:cubicBezTo>
                <a:cubicBezTo>
                  <a:pt x="446654" y="775265"/>
                  <a:pt x="152245" y="818875"/>
                  <a:pt x="0" y="802319"/>
                </a:cubicBezTo>
                <a:cubicBezTo>
                  <a:pt x="6516" y="679042"/>
                  <a:pt x="10218" y="578547"/>
                  <a:pt x="0" y="417206"/>
                </a:cubicBezTo>
                <a:cubicBezTo>
                  <a:pt x="-10218" y="255865"/>
                  <a:pt x="-14450" y="190442"/>
                  <a:pt x="0" y="0"/>
                </a:cubicBezTo>
                <a:close/>
              </a:path>
            </a:pathLst>
          </a:custGeom>
          <a:solidFill>
            <a:srgbClr val="6666FF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PYTHON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Real-time building performance monitoring</a:t>
            </a:r>
            <a:endParaRPr lang="x-none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ADD2D19A-066F-49A4-9C32-F6F980F02FF0}"/>
              </a:ext>
            </a:extLst>
          </p:cNvPr>
          <p:cNvSpPr/>
          <p:nvPr/>
        </p:nvSpPr>
        <p:spPr>
          <a:xfrm>
            <a:off x="2943728" y="1949511"/>
            <a:ext cx="2437596" cy="1113208"/>
          </a:xfrm>
          <a:custGeom>
            <a:avLst/>
            <a:gdLst>
              <a:gd name="connsiteX0" fmla="*/ 0 w 2437596"/>
              <a:gd name="connsiteY0" fmla="*/ 0 h 1113208"/>
              <a:gd name="connsiteX1" fmla="*/ 609399 w 2437596"/>
              <a:gd name="connsiteY1" fmla="*/ 0 h 1113208"/>
              <a:gd name="connsiteX2" fmla="*/ 1145670 w 2437596"/>
              <a:gd name="connsiteY2" fmla="*/ 0 h 1113208"/>
              <a:gd name="connsiteX3" fmla="*/ 1803821 w 2437596"/>
              <a:gd name="connsiteY3" fmla="*/ 0 h 1113208"/>
              <a:gd name="connsiteX4" fmla="*/ 2437596 w 2437596"/>
              <a:gd name="connsiteY4" fmla="*/ 0 h 1113208"/>
              <a:gd name="connsiteX5" fmla="*/ 2437596 w 2437596"/>
              <a:gd name="connsiteY5" fmla="*/ 556604 h 1113208"/>
              <a:gd name="connsiteX6" fmla="*/ 2437596 w 2437596"/>
              <a:gd name="connsiteY6" fmla="*/ 1113208 h 1113208"/>
              <a:gd name="connsiteX7" fmla="*/ 1876949 w 2437596"/>
              <a:gd name="connsiteY7" fmla="*/ 1113208 h 1113208"/>
              <a:gd name="connsiteX8" fmla="*/ 1243174 w 2437596"/>
              <a:gd name="connsiteY8" fmla="*/ 1113208 h 1113208"/>
              <a:gd name="connsiteX9" fmla="*/ 658151 w 2437596"/>
              <a:gd name="connsiteY9" fmla="*/ 1113208 h 1113208"/>
              <a:gd name="connsiteX10" fmla="*/ 0 w 2437596"/>
              <a:gd name="connsiteY10" fmla="*/ 1113208 h 1113208"/>
              <a:gd name="connsiteX11" fmla="*/ 0 w 2437596"/>
              <a:gd name="connsiteY11" fmla="*/ 534340 h 1113208"/>
              <a:gd name="connsiteX12" fmla="*/ 0 w 2437596"/>
              <a:gd name="connsiteY12" fmla="*/ 0 h 11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596" h="1113208" fill="none" extrusionOk="0">
                <a:moveTo>
                  <a:pt x="0" y="0"/>
                </a:moveTo>
                <a:cubicBezTo>
                  <a:pt x="180239" y="26091"/>
                  <a:pt x="439191" y="14328"/>
                  <a:pt x="609399" y="0"/>
                </a:cubicBezTo>
                <a:cubicBezTo>
                  <a:pt x="779607" y="-14328"/>
                  <a:pt x="1018694" y="-5542"/>
                  <a:pt x="1145670" y="0"/>
                </a:cubicBezTo>
                <a:cubicBezTo>
                  <a:pt x="1272646" y="5542"/>
                  <a:pt x="1632388" y="-16891"/>
                  <a:pt x="1803821" y="0"/>
                </a:cubicBezTo>
                <a:cubicBezTo>
                  <a:pt x="1975254" y="16891"/>
                  <a:pt x="2277325" y="-21385"/>
                  <a:pt x="2437596" y="0"/>
                </a:cubicBezTo>
                <a:cubicBezTo>
                  <a:pt x="2453218" y="220782"/>
                  <a:pt x="2410947" y="380958"/>
                  <a:pt x="2437596" y="556604"/>
                </a:cubicBezTo>
                <a:cubicBezTo>
                  <a:pt x="2464245" y="732250"/>
                  <a:pt x="2421012" y="999086"/>
                  <a:pt x="2437596" y="1113208"/>
                </a:cubicBezTo>
                <a:cubicBezTo>
                  <a:pt x="2305077" y="1086942"/>
                  <a:pt x="2116706" y="1121736"/>
                  <a:pt x="1876949" y="1113208"/>
                </a:cubicBezTo>
                <a:cubicBezTo>
                  <a:pt x="1637192" y="1104680"/>
                  <a:pt x="1407697" y="1088716"/>
                  <a:pt x="1243174" y="1113208"/>
                </a:cubicBezTo>
                <a:cubicBezTo>
                  <a:pt x="1078652" y="1137700"/>
                  <a:pt x="842312" y="1116028"/>
                  <a:pt x="658151" y="1113208"/>
                </a:cubicBezTo>
                <a:cubicBezTo>
                  <a:pt x="473990" y="1110388"/>
                  <a:pt x="156690" y="1103980"/>
                  <a:pt x="0" y="1113208"/>
                </a:cubicBezTo>
                <a:cubicBezTo>
                  <a:pt x="-17302" y="947534"/>
                  <a:pt x="-13150" y="788270"/>
                  <a:pt x="0" y="534340"/>
                </a:cubicBezTo>
                <a:cubicBezTo>
                  <a:pt x="13150" y="280410"/>
                  <a:pt x="-20301" y="265084"/>
                  <a:pt x="0" y="0"/>
                </a:cubicBezTo>
                <a:close/>
              </a:path>
              <a:path w="2437596" h="1113208" stroke="0" extrusionOk="0">
                <a:moveTo>
                  <a:pt x="0" y="0"/>
                </a:moveTo>
                <a:cubicBezTo>
                  <a:pt x="151916" y="10036"/>
                  <a:pt x="402249" y="-8552"/>
                  <a:pt x="536271" y="0"/>
                </a:cubicBezTo>
                <a:cubicBezTo>
                  <a:pt x="670293" y="8552"/>
                  <a:pt x="832717" y="14133"/>
                  <a:pt x="1072542" y="0"/>
                </a:cubicBezTo>
                <a:cubicBezTo>
                  <a:pt x="1312367" y="-14133"/>
                  <a:pt x="1378993" y="-8687"/>
                  <a:pt x="1681941" y="0"/>
                </a:cubicBezTo>
                <a:cubicBezTo>
                  <a:pt x="1984889" y="8687"/>
                  <a:pt x="2237050" y="-10578"/>
                  <a:pt x="2437596" y="0"/>
                </a:cubicBezTo>
                <a:cubicBezTo>
                  <a:pt x="2461208" y="253038"/>
                  <a:pt x="2436381" y="358717"/>
                  <a:pt x="2437596" y="567736"/>
                </a:cubicBezTo>
                <a:cubicBezTo>
                  <a:pt x="2438811" y="776755"/>
                  <a:pt x="2420835" y="999755"/>
                  <a:pt x="2437596" y="1113208"/>
                </a:cubicBezTo>
                <a:cubicBezTo>
                  <a:pt x="2276547" y="1109650"/>
                  <a:pt x="2118717" y="1108752"/>
                  <a:pt x="1901325" y="1113208"/>
                </a:cubicBezTo>
                <a:cubicBezTo>
                  <a:pt x="1683933" y="1117664"/>
                  <a:pt x="1584222" y="1144382"/>
                  <a:pt x="1267550" y="1113208"/>
                </a:cubicBezTo>
                <a:cubicBezTo>
                  <a:pt x="950878" y="1082034"/>
                  <a:pt x="944111" y="1105624"/>
                  <a:pt x="682527" y="1113208"/>
                </a:cubicBezTo>
                <a:cubicBezTo>
                  <a:pt x="420943" y="1120792"/>
                  <a:pt x="141493" y="1101202"/>
                  <a:pt x="0" y="1113208"/>
                </a:cubicBezTo>
                <a:cubicBezTo>
                  <a:pt x="6453" y="846534"/>
                  <a:pt x="-19134" y="800582"/>
                  <a:pt x="0" y="567736"/>
                </a:cubicBezTo>
                <a:cubicBezTo>
                  <a:pt x="19134" y="334890"/>
                  <a:pt x="20566" y="114522"/>
                  <a:pt x="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STATIC PROPERTIES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Geometry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Material characteristics</a:t>
            </a:r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CC48959D-65B9-4DFE-A688-88E265EED63E}"/>
              </a:ext>
            </a:extLst>
          </p:cNvPr>
          <p:cNvSpPr/>
          <p:nvPr/>
        </p:nvSpPr>
        <p:spPr>
          <a:xfrm>
            <a:off x="6311728" y="794166"/>
            <a:ext cx="3472091" cy="1427371"/>
          </a:xfrm>
          <a:custGeom>
            <a:avLst/>
            <a:gdLst>
              <a:gd name="connsiteX0" fmla="*/ 0 w 3472091"/>
              <a:gd name="connsiteY0" fmla="*/ 0 h 1427371"/>
              <a:gd name="connsiteX1" fmla="*/ 659697 w 3472091"/>
              <a:gd name="connsiteY1" fmla="*/ 0 h 1427371"/>
              <a:gd name="connsiteX2" fmla="*/ 1319395 w 3472091"/>
              <a:gd name="connsiteY2" fmla="*/ 0 h 1427371"/>
              <a:gd name="connsiteX3" fmla="*/ 1944371 w 3472091"/>
              <a:gd name="connsiteY3" fmla="*/ 0 h 1427371"/>
              <a:gd name="connsiteX4" fmla="*/ 2673510 w 3472091"/>
              <a:gd name="connsiteY4" fmla="*/ 0 h 1427371"/>
              <a:gd name="connsiteX5" fmla="*/ 3472091 w 3472091"/>
              <a:gd name="connsiteY5" fmla="*/ 0 h 1427371"/>
              <a:gd name="connsiteX6" fmla="*/ 3472091 w 3472091"/>
              <a:gd name="connsiteY6" fmla="*/ 461517 h 1427371"/>
              <a:gd name="connsiteX7" fmla="*/ 3472091 w 3472091"/>
              <a:gd name="connsiteY7" fmla="*/ 894486 h 1427371"/>
              <a:gd name="connsiteX8" fmla="*/ 3472091 w 3472091"/>
              <a:gd name="connsiteY8" fmla="*/ 1427371 h 1427371"/>
              <a:gd name="connsiteX9" fmla="*/ 2708231 w 3472091"/>
              <a:gd name="connsiteY9" fmla="*/ 1427371 h 1427371"/>
              <a:gd name="connsiteX10" fmla="*/ 2117976 w 3472091"/>
              <a:gd name="connsiteY10" fmla="*/ 1427371 h 1427371"/>
              <a:gd name="connsiteX11" fmla="*/ 1458278 w 3472091"/>
              <a:gd name="connsiteY11" fmla="*/ 1427371 h 1427371"/>
              <a:gd name="connsiteX12" fmla="*/ 798581 w 3472091"/>
              <a:gd name="connsiteY12" fmla="*/ 1427371 h 1427371"/>
              <a:gd name="connsiteX13" fmla="*/ 0 w 3472091"/>
              <a:gd name="connsiteY13" fmla="*/ 1427371 h 1427371"/>
              <a:gd name="connsiteX14" fmla="*/ 0 w 3472091"/>
              <a:gd name="connsiteY14" fmla="*/ 923033 h 1427371"/>
              <a:gd name="connsiteX15" fmla="*/ 0 w 3472091"/>
              <a:gd name="connsiteY15" fmla="*/ 475790 h 1427371"/>
              <a:gd name="connsiteX16" fmla="*/ 0 w 3472091"/>
              <a:gd name="connsiteY16" fmla="*/ 0 h 142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2091" h="1427371" fill="none" extrusionOk="0">
                <a:moveTo>
                  <a:pt x="0" y="0"/>
                </a:moveTo>
                <a:cubicBezTo>
                  <a:pt x="251214" y="25781"/>
                  <a:pt x="500769" y="20208"/>
                  <a:pt x="659697" y="0"/>
                </a:cubicBezTo>
                <a:cubicBezTo>
                  <a:pt x="818625" y="-20208"/>
                  <a:pt x="1153783" y="-16098"/>
                  <a:pt x="1319395" y="0"/>
                </a:cubicBezTo>
                <a:cubicBezTo>
                  <a:pt x="1485007" y="16098"/>
                  <a:pt x="1816088" y="-3981"/>
                  <a:pt x="1944371" y="0"/>
                </a:cubicBezTo>
                <a:cubicBezTo>
                  <a:pt x="2072654" y="3981"/>
                  <a:pt x="2487107" y="27524"/>
                  <a:pt x="2673510" y="0"/>
                </a:cubicBezTo>
                <a:cubicBezTo>
                  <a:pt x="2859913" y="-27524"/>
                  <a:pt x="3223786" y="34921"/>
                  <a:pt x="3472091" y="0"/>
                </a:cubicBezTo>
                <a:cubicBezTo>
                  <a:pt x="3491682" y="202795"/>
                  <a:pt x="3491559" y="274473"/>
                  <a:pt x="3472091" y="461517"/>
                </a:cubicBezTo>
                <a:cubicBezTo>
                  <a:pt x="3452623" y="648561"/>
                  <a:pt x="3475360" y="776133"/>
                  <a:pt x="3472091" y="894486"/>
                </a:cubicBezTo>
                <a:cubicBezTo>
                  <a:pt x="3468822" y="1012839"/>
                  <a:pt x="3452196" y="1181015"/>
                  <a:pt x="3472091" y="1427371"/>
                </a:cubicBezTo>
                <a:cubicBezTo>
                  <a:pt x="3315654" y="1450829"/>
                  <a:pt x="2862285" y="1428331"/>
                  <a:pt x="2708231" y="1427371"/>
                </a:cubicBezTo>
                <a:cubicBezTo>
                  <a:pt x="2554177" y="1426411"/>
                  <a:pt x="2400103" y="1455729"/>
                  <a:pt x="2117976" y="1427371"/>
                </a:cubicBezTo>
                <a:cubicBezTo>
                  <a:pt x="1835850" y="1399013"/>
                  <a:pt x="1786944" y="1409531"/>
                  <a:pt x="1458278" y="1427371"/>
                </a:cubicBezTo>
                <a:cubicBezTo>
                  <a:pt x="1129612" y="1445211"/>
                  <a:pt x="1064623" y="1413237"/>
                  <a:pt x="798581" y="1427371"/>
                </a:cubicBezTo>
                <a:cubicBezTo>
                  <a:pt x="532539" y="1441505"/>
                  <a:pt x="305125" y="1439981"/>
                  <a:pt x="0" y="1427371"/>
                </a:cubicBezTo>
                <a:cubicBezTo>
                  <a:pt x="15309" y="1317643"/>
                  <a:pt x="-11549" y="1025507"/>
                  <a:pt x="0" y="923033"/>
                </a:cubicBezTo>
                <a:cubicBezTo>
                  <a:pt x="11549" y="820559"/>
                  <a:pt x="-20943" y="602636"/>
                  <a:pt x="0" y="475790"/>
                </a:cubicBezTo>
                <a:cubicBezTo>
                  <a:pt x="20943" y="348944"/>
                  <a:pt x="15770" y="151504"/>
                  <a:pt x="0" y="0"/>
                </a:cubicBezTo>
                <a:close/>
              </a:path>
              <a:path w="3472091" h="1427371" stroke="0" extrusionOk="0">
                <a:moveTo>
                  <a:pt x="0" y="0"/>
                </a:moveTo>
                <a:cubicBezTo>
                  <a:pt x="259582" y="6452"/>
                  <a:pt x="353006" y="20713"/>
                  <a:pt x="590255" y="0"/>
                </a:cubicBezTo>
                <a:cubicBezTo>
                  <a:pt x="827504" y="-20713"/>
                  <a:pt x="1043638" y="7749"/>
                  <a:pt x="1180511" y="0"/>
                </a:cubicBezTo>
                <a:cubicBezTo>
                  <a:pt x="1317384" y="-7749"/>
                  <a:pt x="1609673" y="-22338"/>
                  <a:pt x="1874929" y="0"/>
                </a:cubicBezTo>
                <a:cubicBezTo>
                  <a:pt x="2140185" y="22338"/>
                  <a:pt x="2285936" y="10773"/>
                  <a:pt x="2604068" y="0"/>
                </a:cubicBezTo>
                <a:cubicBezTo>
                  <a:pt x="2922200" y="-10773"/>
                  <a:pt x="3056828" y="40605"/>
                  <a:pt x="3472091" y="0"/>
                </a:cubicBezTo>
                <a:cubicBezTo>
                  <a:pt x="3460918" y="118675"/>
                  <a:pt x="3474164" y="268190"/>
                  <a:pt x="3472091" y="432969"/>
                </a:cubicBezTo>
                <a:cubicBezTo>
                  <a:pt x="3470018" y="597748"/>
                  <a:pt x="3483823" y="668444"/>
                  <a:pt x="3472091" y="865938"/>
                </a:cubicBezTo>
                <a:cubicBezTo>
                  <a:pt x="3460359" y="1063432"/>
                  <a:pt x="3477985" y="1241128"/>
                  <a:pt x="3472091" y="1427371"/>
                </a:cubicBezTo>
                <a:cubicBezTo>
                  <a:pt x="3119264" y="1402962"/>
                  <a:pt x="3012809" y="1434465"/>
                  <a:pt x="2742952" y="1427371"/>
                </a:cubicBezTo>
                <a:cubicBezTo>
                  <a:pt x="2473095" y="1420277"/>
                  <a:pt x="2256389" y="1453853"/>
                  <a:pt x="2117976" y="1427371"/>
                </a:cubicBezTo>
                <a:cubicBezTo>
                  <a:pt x="1979563" y="1400889"/>
                  <a:pt x="1623679" y="1421924"/>
                  <a:pt x="1458278" y="1427371"/>
                </a:cubicBezTo>
                <a:cubicBezTo>
                  <a:pt x="1292877" y="1432818"/>
                  <a:pt x="1050615" y="1404619"/>
                  <a:pt x="729139" y="1427371"/>
                </a:cubicBezTo>
                <a:cubicBezTo>
                  <a:pt x="407663" y="1450123"/>
                  <a:pt x="243919" y="1445068"/>
                  <a:pt x="0" y="1427371"/>
                </a:cubicBezTo>
                <a:cubicBezTo>
                  <a:pt x="8721" y="1225759"/>
                  <a:pt x="10486" y="1142672"/>
                  <a:pt x="0" y="951581"/>
                </a:cubicBezTo>
                <a:cubicBezTo>
                  <a:pt x="-10486" y="760490"/>
                  <a:pt x="-11287" y="590278"/>
                  <a:pt x="0" y="475790"/>
                </a:cubicBezTo>
                <a:cubicBezTo>
                  <a:pt x="11287" y="361302"/>
                  <a:pt x="-21466" y="149525"/>
                  <a:pt x="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7D1DD63F-5898-4437-9517-473EE3541DF5}"/>
              </a:ext>
            </a:extLst>
          </p:cNvPr>
          <p:cNvSpPr/>
          <p:nvPr/>
        </p:nvSpPr>
        <p:spPr>
          <a:xfrm>
            <a:off x="2943728" y="3624590"/>
            <a:ext cx="2437596" cy="1113208"/>
          </a:xfrm>
          <a:custGeom>
            <a:avLst/>
            <a:gdLst>
              <a:gd name="connsiteX0" fmla="*/ 0 w 2437596"/>
              <a:gd name="connsiteY0" fmla="*/ 0 h 1113208"/>
              <a:gd name="connsiteX1" fmla="*/ 609399 w 2437596"/>
              <a:gd name="connsiteY1" fmla="*/ 0 h 1113208"/>
              <a:gd name="connsiteX2" fmla="*/ 1145670 w 2437596"/>
              <a:gd name="connsiteY2" fmla="*/ 0 h 1113208"/>
              <a:gd name="connsiteX3" fmla="*/ 1803821 w 2437596"/>
              <a:gd name="connsiteY3" fmla="*/ 0 h 1113208"/>
              <a:gd name="connsiteX4" fmla="*/ 2437596 w 2437596"/>
              <a:gd name="connsiteY4" fmla="*/ 0 h 1113208"/>
              <a:gd name="connsiteX5" fmla="*/ 2437596 w 2437596"/>
              <a:gd name="connsiteY5" fmla="*/ 556604 h 1113208"/>
              <a:gd name="connsiteX6" fmla="*/ 2437596 w 2437596"/>
              <a:gd name="connsiteY6" fmla="*/ 1113208 h 1113208"/>
              <a:gd name="connsiteX7" fmla="*/ 1876949 w 2437596"/>
              <a:gd name="connsiteY7" fmla="*/ 1113208 h 1113208"/>
              <a:gd name="connsiteX8" fmla="*/ 1243174 w 2437596"/>
              <a:gd name="connsiteY8" fmla="*/ 1113208 h 1113208"/>
              <a:gd name="connsiteX9" fmla="*/ 658151 w 2437596"/>
              <a:gd name="connsiteY9" fmla="*/ 1113208 h 1113208"/>
              <a:gd name="connsiteX10" fmla="*/ 0 w 2437596"/>
              <a:gd name="connsiteY10" fmla="*/ 1113208 h 1113208"/>
              <a:gd name="connsiteX11" fmla="*/ 0 w 2437596"/>
              <a:gd name="connsiteY11" fmla="*/ 534340 h 1113208"/>
              <a:gd name="connsiteX12" fmla="*/ 0 w 2437596"/>
              <a:gd name="connsiteY12" fmla="*/ 0 h 11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596" h="1113208" fill="none" extrusionOk="0">
                <a:moveTo>
                  <a:pt x="0" y="0"/>
                </a:moveTo>
                <a:cubicBezTo>
                  <a:pt x="180239" y="26091"/>
                  <a:pt x="439191" y="14328"/>
                  <a:pt x="609399" y="0"/>
                </a:cubicBezTo>
                <a:cubicBezTo>
                  <a:pt x="779607" y="-14328"/>
                  <a:pt x="1018694" y="-5542"/>
                  <a:pt x="1145670" y="0"/>
                </a:cubicBezTo>
                <a:cubicBezTo>
                  <a:pt x="1272646" y="5542"/>
                  <a:pt x="1632388" y="-16891"/>
                  <a:pt x="1803821" y="0"/>
                </a:cubicBezTo>
                <a:cubicBezTo>
                  <a:pt x="1975254" y="16891"/>
                  <a:pt x="2277325" y="-21385"/>
                  <a:pt x="2437596" y="0"/>
                </a:cubicBezTo>
                <a:cubicBezTo>
                  <a:pt x="2453218" y="220782"/>
                  <a:pt x="2410947" y="380958"/>
                  <a:pt x="2437596" y="556604"/>
                </a:cubicBezTo>
                <a:cubicBezTo>
                  <a:pt x="2464245" y="732250"/>
                  <a:pt x="2421012" y="999086"/>
                  <a:pt x="2437596" y="1113208"/>
                </a:cubicBezTo>
                <a:cubicBezTo>
                  <a:pt x="2305077" y="1086942"/>
                  <a:pt x="2116706" y="1121736"/>
                  <a:pt x="1876949" y="1113208"/>
                </a:cubicBezTo>
                <a:cubicBezTo>
                  <a:pt x="1637192" y="1104680"/>
                  <a:pt x="1407697" y="1088716"/>
                  <a:pt x="1243174" y="1113208"/>
                </a:cubicBezTo>
                <a:cubicBezTo>
                  <a:pt x="1078652" y="1137700"/>
                  <a:pt x="842312" y="1116028"/>
                  <a:pt x="658151" y="1113208"/>
                </a:cubicBezTo>
                <a:cubicBezTo>
                  <a:pt x="473990" y="1110388"/>
                  <a:pt x="156690" y="1103980"/>
                  <a:pt x="0" y="1113208"/>
                </a:cubicBezTo>
                <a:cubicBezTo>
                  <a:pt x="-17302" y="947534"/>
                  <a:pt x="-13150" y="788270"/>
                  <a:pt x="0" y="534340"/>
                </a:cubicBezTo>
                <a:cubicBezTo>
                  <a:pt x="13150" y="280410"/>
                  <a:pt x="-20301" y="265084"/>
                  <a:pt x="0" y="0"/>
                </a:cubicBezTo>
                <a:close/>
              </a:path>
              <a:path w="2437596" h="1113208" stroke="0" extrusionOk="0">
                <a:moveTo>
                  <a:pt x="0" y="0"/>
                </a:moveTo>
                <a:cubicBezTo>
                  <a:pt x="151916" y="10036"/>
                  <a:pt x="402249" y="-8552"/>
                  <a:pt x="536271" y="0"/>
                </a:cubicBezTo>
                <a:cubicBezTo>
                  <a:pt x="670293" y="8552"/>
                  <a:pt x="832717" y="14133"/>
                  <a:pt x="1072542" y="0"/>
                </a:cubicBezTo>
                <a:cubicBezTo>
                  <a:pt x="1312367" y="-14133"/>
                  <a:pt x="1378993" y="-8687"/>
                  <a:pt x="1681941" y="0"/>
                </a:cubicBezTo>
                <a:cubicBezTo>
                  <a:pt x="1984889" y="8687"/>
                  <a:pt x="2237050" y="-10578"/>
                  <a:pt x="2437596" y="0"/>
                </a:cubicBezTo>
                <a:cubicBezTo>
                  <a:pt x="2461208" y="253038"/>
                  <a:pt x="2436381" y="358717"/>
                  <a:pt x="2437596" y="567736"/>
                </a:cubicBezTo>
                <a:cubicBezTo>
                  <a:pt x="2438811" y="776755"/>
                  <a:pt x="2420835" y="999755"/>
                  <a:pt x="2437596" y="1113208"/>
                </a:cubicBezTo>
                <a:cubicBezTo>
                  <a:pt x="2276547" y="1109650"/>
                  <a:pt x="2118717" y="1108752"/>
                  <a:pt x="1901325" y="1113208"/>
                </a:cubicBezTo>
                <a:cubicBezTo>
                  <a:pt x="1683933" y="1117664"/>
                  <a:pt x="1584222" y="1144382"/>
                  <a:pt x="1267550" y="1113208"/>
                </a:cubicBezTo>
                <a:cubicBezTo>
                  <a:pt x="950878" y="1082034"/>
                  <a:pt x="944111" y="1105624"/>
                  <a:pt x="682527" y="1113208"/>
                </a:cubicBezTo>
                <a:cubicBezTo>
                  <a:pt x="420943" y="1120792"/>
                  <a:pt x="141493" y="1101202"/>
                  <a:pt x="0" y="1113208"/>
                </a:cubicBezTo>
                <a:cubicBezTo>
                  <a:pt x="6453" y="846534"/>
                  <a:pt x="-19134" y="800582"/>
                  <a:pt x="0" y="567736"/>
                </a:cubicBezTo>
                <a:cubicBezTo>
                  <a:pt x="19134" y="334890"/>
                  <a:pt x="20566" y="114522"/>
                  <a:pt x="0" y="0"/>
                </a:cubicBezTo>
                <a:close/>
              </a:path>
            </a:pathLst>
          </a:custGeom>
          <a:solidFill>
            <a:srgbClr val="FF9933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DYNAMIC PROPERTIES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Sensor data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Weather data</a:t>
            </a:r>
          </a:p>
        </p:txBody>
      </p:sp>
      <p:cxnSp>
        <p:nvCxnSpPr>
          <p:cNvPr id="15" name="Verbindingslijn: gekromd 14">
            <a:extLst>
              <a:ext uri="{FF2B5EF4-FFF2-40B4-BE49-F238E27FC236}">
                <a16:creationId xmlns:a16="http://schemas.microsoft.com/office/drawing/2014/main" id="{22E05BC7-13F9-4630-9429-478D4ADA963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296805" y="2506115"/>
            <a:ext cx="646923" cy="131220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ingslijn: gekromd 18">
            <a:extLst>
              <a:ext uri="{FF2B5EF4-FFF2-40B4-BE49-F238E27FC236}">
                <a16:creationId xmlns:a16="http://schemas.microsoft.com/office/drawing/2014/main" id="{94C5FD16-81D1-4426-971B-95B769337816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296805" y="3818319"/>
            <a:ext cx="646922" cy="203795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kromd 21">
            <a:extLst>
              <a:ext uri="{FF2B5EF4-FFF2-40B4-BE49-F238E27FC236}">
                <a16:creationId xmlns:a16="http://schemas.microsoft.com/office/drawing/2014/main" id="{579FE85C-5D9F-47B0-A4FD-2D552011FC8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96805" y="3818319"/>
            <a:ext cx="646923" cy="3628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ingslijn: gekromd 59">
            <a:extLst>
              <a:ext uri="{FF2B5EF4-FFF2-40B4-BE49-F238E27FC236}">
                <a16:creationId xmlns:a16="http://schemas.microsoft.com/office/drawing/2014/main" id="{1561041B-0E6B-4523-B48F-D0E9B0D3BCEF}"/>
              </a:ext>
            </a:extLst>
          </p:cNvPr>
          <p:cNvCxnSpPr>
            <a:cxnSpLocks/>
            <a:stCxn id="3" idx="3"/>
            <a:endCxn id="110" idx="1"/>
          </p:cNvCxnSpPr>
          <p:nvPr/>
        </p:nvCxnSpPr>
        <p:spPr>
          <a:xfrm>
            <a:off x="5381324" y="2506115"/>
            <a:ext cx="930404" cy="5368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ingslijn: gekromd 62">
            <a:extLst>
              <a:ext uri="{FF2B5EF4-FFF2-40B4-BE49-F238E27FC236}">
                <a16:creationId xmlns:a16="http://schemas.microsoft.com/office/drawing/2014/main" id="{3AC85905-26E7-40F5-B492-A57C424E6D57}"/>
              </a:ext>
            </a:extLst>
          </p:cNvPr>
          <p:cNvCxnSpPr>
            <a:cxnSpLocks/>
            <a:stCxn id="14" idx="3"/>
            <a:endCxn id="53" idx="1"/>
          </p:cNvCxnSpPr>
          <p:nvPr/>
        </p:nvCxnSpPr>
        <p:spPr>
          <a:xfrm>
            <a:off x="5381323" y="5856273"/>
            <a:ext cx="930405" cy="1449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Verbindingslijn: gekromd 90">
            <a:extLst>
              <a:ext uri="{FF2B5EF4-FFF2-40B4-BE49-F238E27FC236}">
                <a16:creationId xmlns:a16="http://schemas.microsoft.com/office/drawing/2014/main" id="{102BA81F-BDA1-4C96-86EC-7616A0DF959D}"/>
              </a:ext>
            </a:extLst>
          </p:cNvPr>
          <p:cNvCxnSpPr>
            <a:cxnSpLocks/>
            <a:stCxn id="13" idx="3"/>
            <a:endCxn id="90" idx="1"/>
          </p:cNvCxnSpPr>
          <p:nvPr/>
        </p:nvCxnSpPr>
        <p:spPr>
          <a:xfrm>
            <a:off x="5381324" y="4181194"/>
            <a:ext cx="930404" cy="38471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hthoek 155">
            <a:extLst>
              <a:ext uri="{FF2B5EF4-FFF2-40B4-BE49-F238E27FC236}">
                <a16:creationId xmlns:a16="http://schemas.microsoft.com/office/drawing/2014/main" id="{B183773A-5A9D-4AFD-942B-26357A32C8FB}"/>
              </a:ext>
            </a:extLst>
          </p:cNvPr>
          <p:cNvSpPr/>
          <p:nvPr/>
        </p:nvSpPr>
        <p:spPr>
          <a:xfrm>
            <a:off x="2943727" y="794166"/>
            <a:ext cx="2437596" cy="890654"/>
          </a:xfrm>
          <a:custGeom>
            <a:avLst/>
            <a:gdLst>
              <a:gd name="connsiteX0" fmla="*/ 0 w 2437596"/>
              <a:gd name="connsiteY0" fmla="*/ 0 h 890654"/>
              <a:gd name="connsiteX1" fmla="*/ 609399 w 2437596"/>
              <a:gd name="connsiteY1" fmla="*/ 0 h 890654"/>
              <a:gd name="connsiteX2" fmla="*/ 1145670 w 2437596"/>
              <a:gd name="connsiteY2" fmla="*/ 0 h 890654"/>
              <a:gd name="connsiteX3" fmla="*/ 1803821 w 2437596"/>
              <a:gd name="connsiteY3" fmla="*/ 0 h 890654"/>
              <a:gd name="connsiteX4" fmla="*/ 2437596 w 2437596"/>
              <a:gd name="connsiteY4" fmla="*/ 0 h 890654"/>
              <a:gd name="connsiteX5" fmla="*/ 2437596 w 2437596"/>
              <a:gd name="connsiteY5" fmla="*/ 445327 h 890654"/>
              <a:gd name="connsiteX6" fmla="*/ 2437596 w 2437596"/>
              <a:gd name="connsiteY6" fmla="*/ 890654 h 890654"/>
              <a:gd name="connsiteX7" fmla="*/ 1876949 w 2437596"/>
              <a:gd name="connsiteY7" fmla="*/ 890654 h 890654"/>
              <a:gd name="connsiteX8" fmla="*/ 1243174 w 2437596"/>
              <a:gd name="connsiteY8" fmla="*/ 890654 h 890654"/>
              <a:gd name="connsiteX9" fmla="*/ 658151 w 2437596"/>
              <a:gd name="connsiteY9" fmla="*/ 890654 h 890654"/>
              <a:gd name="connsiteX10" fmla="*/ 0 w 2437596"/>
              <a:gd name="connsiteY10" fmla="*/ 890654 h 890654"/>
              <a:gd name="connsiteX11" fmla="*/ 0 w 2437596"/>
              <a:gd name="connsiteY11" fmla="*/ 427514 h 890654"/>
              <a:gd name="connsiteX12" fmla="*/ 0 w 2437596"/>
              <a:gd name="connsiteY12" fmla="*/ 0 h 8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596" h="890654" fill="none" extrusionOk="0">
                <a:moveTo>
                  <a:pt x="0" y="0"/>
                </a:moveTo>
                <a:cubicBezTo>
                  <a:pt x="180239" y="26091"/>
                  <a:pt x="439191" y="14328"/>
                  <a:pt x="609399" y="0"/>
                </a:cubicBezTo>
                <a:cubicBezTo>
                  <a:pt x="779607" y="-14328"/>
                  <a:pt x="1018694" y="-5542"/>
                  <a:pt x="1145670" y="0"/>
                </a:cubicBezTo>
                <a:cubicBezTo>
                  <a:pt x="1272646" y="5542"/>
                  <a:pt x="1632388" y="-16891"/>
                  <a:pt x="1803821" y="0"/>
                </a:cubicBezTo>
                <a:cubicBezTo>
                  <a:pt x="1975254" y="16891"/>
                  <a:pt x="2277325" y="-21385"/>
                  <a:pt x="2437596" y="0"/>
                </a:cubicBezTo>
                <a:cubicBezTo>
                  <a:pt x="2417524" y="191523"/>
                  <a:pt x="2423361" y="279730"/>
                  <a:pt x="2437596" y="445327"/>
                </a:cubicBezTo>
                <a:cubicBezTo>
                  <a:pt x="2451831" y="610924"/>
                  <a:pt x="2458367" y="701504"/>
                  <a:pt x="2437596" y="890654"/>
                </a:cubicBezTo>
                <a:cubicBezTo>
                  <a:pt x="2305077" y="864388"/>
                  <a:pt x="2116706" y="899182"/>
                  <a:pt x="1876949" y="890654"/>
                </a:cubicBezTo>
                <a:cubicBezTo>
                  <a:pt x="1637192" y="882126"/>
                  <a:pt x="1407697" y="866162"/>
                  <a:pt x="1243174" y="890654"/>
                </a:cubicBezTo>
                <a:cubicBezTo>
                  <a:pt x="1078652" y="915146"/>
                  <a:pt x="842312" y="893474"/>
                  <a:pt x="658151" y="890654"/>
                </a:cubicBezTo>
                <a:cubicBezTo>
                  <a:pt x="473990" y="887834"/>
                  <a:pt x="156690" y="881426"/>
                  <a:pt x="0" y="890654"/>
                </a:cubicBezTo>
                <a:cubicBezTo>
                  <a:pt x="10016" y="760207"/>
                  <a:pt x="-316" y="603303"/>
                  <a:pt x="0" y="427514"/>
                </a:cubicBezTo>
                <a:cubicBezTo>
                  <a:pt x="316" y="251725"/>
                  <a:pt x="-18692" y="91690"/>
                  <a:pt x="0" y="0"/>
                </a:cubicBezTo>
                <a:close/>
              </a:path>
              <a:path w="2437596" h="890654" stroke="0" extrusionOk="0">
                <a:moveTo>
                  <a:pt x="0" y="0"/>
                </a:moveTo>
                <a:cubicBezTo>
                  <a:pt x="151916" y="10036"/>
                  <a:pt x="402249" y="-8552"/>
                  <a:pt x="536271" y="0"/>
                </a:cubicBezTo>
                <a:cubicBezTo>
                  <a:pt x="670293" y="8552"/>
                  <a:pt x="832717" y="14133"/>
                  <a:pt x="1072542" y="0"/>
                </a:cubicBezTo>
                <a:cubicBezTo>
                  <a:pt x="1312367" y="-14133"/>
                  <a:pt x="1378993" y="-8687"/>
                  <a:pt x="1681941" y="0"/>
                </a:cubicBezTo>
                <a:cubicBezTo>
                  <a:pt x="1984889" y="8687"/>
                  <a:pt x="2237050" y="-10578"/>
                  <a:pt x="2437596" y="0"/>
                </a:cubicBezTo>
                <a:cubicBezTo>
                  <a:pt x="2449230" y="202563"/>
                  <a:pt x="2434511" y="280363"/>
                  <a:pt x="2437596" y="454234"/>
                </a:cubicBezTo>
                <a:cubicBezTo>
                  <a:pt x="2440681" y="628105"/>
                  <a:pt x="2453452" y="712792"/>
                  <a:pt x="2437596" y="890654"/>
                </a:cubicBezTo>
                <a:cubicBezTo>
                  <a:pt x="2276547" y="887096"/>
                  <a:pt x="2118717" y="886198"/>
                  <a:pt x="1901325" y="890654"/>
                </a:cubicBezTo>
                <a:cubicBezTo>
                  <a:pt x="1683933" y="895110"/>
                  <a:pt x="1584222" y="921828"/>
                  <a:pt x="1267550" y="890654"/>
                </a:cubicBezTo>
                <a:cubicBezTo>
                  <a:pt x="950878" y="859480"/>
                  <a:pt x="944111" y="883070"/>
                  <a:pt x="682527" y="890654"/>
                </a:cubicBezTo>
                <a:cubicBezTo>
                  <a:pt x="420943" y="898238"/>
                  <a:pt x="141493" y="878648"/>
                  <a:pt x="0" y="890654"/>
                </a:cubicBezTo>
                <a:cubicBezTo>
                  <a:pt x="-13422" y="797404"/>
                  <a:pt x="6270" y="608964"/>
                  <a:pt x="0" y="454234"/>
                </a:cubicBezTo>
                <a:cubicBezTo>
                  <a:pt x="-6270" y="299504"/>
                  <a:pt x="13022" y="104201"/>
                  <a:pt x="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TOPOLOGY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Rooms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Elements</a:t>
            </a:r>
          </a:p>
        </p:txBody>
      </p:sp>
      <p:cxnSp>
        <p:nvCxnSpPr>
          <p:cNvPr id="157" name="Verbindingslijn: gekromd 156">
            <a:extLst>
              <a:ext uri="{FF2B5EF4-FFF2-40B4-BE49-F238E27FC236}">
                <a16:creationId xmlns:a16="http://schemas.microsoft.com/office/drawing/2014/main" id="{58552E17-D22D-4C6D-9ACE-F0B6B1C9BF35}"/>
              </a:ext>
            </a:extLst>
          </p:cNvPr>
          <p:cNvCxnSpPr>
            <a:cxnSpLocks/>
            <a:endCxn id="156" idx="1"/>
          </p:cNvCxnSpPr>
          <p:nvPr/>
        </p:nvCxnSpPr>
        <p:spPr>
          <a:xfrm flipV="1">
            <a:off x="2296805" y="1239493"/>
            <a:ext cx="646922" cy="25788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Verbindingslijn: gekromd 164">
            <a:extLst>
              <a:ext uri="{FF2B5EF4-FFF2-40B4-BE49-F238E27FC236}">
                <a16:creationId xmlns:a16="http://schemas.microsoft.com/office/drawing/2014/main" id="{810ADAC3-5CEF-4F4C-8453-3CF5CD3EFD26}"/>
              </a:ext>
            </a:extLst>
          </p:cNvPr>
          <p:cNvCxnSpPr>
            <a:cxnSpLocks/>
            <a:stCxn id="156" idx="3"/>
            <a:endCxn id="52" idx="1"/>
          </p:cNvCxnSpPr>
          <p:nvPr/>
        </p:nvCxnSpPr>
        <p:spPr>
          <a:xfrm>
            <a:off x="5381323" y="1239493"/>
            <a:ext cx="930405" cy="26835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kstvak 120">
            <a:extLst>
              <a:ext uri="{FF2B5EF4-FFF2-40B4-BE49-F238E27FC236}">
                <a16:creationId xmlns:a16="http://schemas.microsoft.com/office/drawing/2014/main" id="{135243EE-D41C-4ADE-A688-223C97944D3A}"/>
              </a:ext>
            </a:extLst>
          </p:cNvPr>
          <p:cNvSpPr txBox="1"/>
          <p:nvPr/>
        </p:nvSpPr>
        <p:spPr>
          <a:xfrm>
            <a:off x="5237069" y="278752"/>
            <a:ext cx="1218911" cy="43088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venir Next LT Pro" panose="020B0504020202020204" pitchFamily="34" charset="0"/>
              </a:rPr>
              <a:t>Convert to linked data</a:t>
            </a:r>
            <a:endParaRPr lang="aa-ET" sz="1100" b="1" dirty="0">
              <a:latin typeface="Avenir Next LT Pro" panose="020B0504020202020204" pitchFamily="34" charset="0"/>
            </a:endParaRPr>
          </a:p>
        </p:txBody>
      </p:sp>
      <p:sp>
        <p:nvSpPr>
          <p:cNvPr id="168" name="Rechthoek 167">
            <a:extLst>
              <a:ext uri="{FF2B5EF4-FFF2-40B4-BE49-F238E27FC236}">
                <a16:creationId xmlns:a16="http://schemas.microsoft.com/office/drawing/2014/main" id="{B0C94E12-0D95-4374-996E-04122E41EFAB}"/>
              </a:ext>
            </a:extLst>
          </p:cNvPr>
          <p:cNvSpPr/>
          <p:nvPr/>
        </p:nvSpPr>
        <p:spPr>
          <a:xfrm>
            <a:off x="10164517" y="794165"/>
            <a:ext cx="1621254" cy="4450977"/>
          </a:xfrm>
          <a:custGeom>
            <a:avLst/>
            <a:gdLst>
              <a:gd name="connsiteX0" fmla="*/ 0 w 1621254"/>
              <a:gd name="connsiteY0" fmla="*/ 0 h 4450977"/>
              <a:gd name="connsiteX1" fmla="*/ 556631 w 1621254"/>
              <a:gd name="connsiteY1" fmla="*/ 0 h 4450977"/>
              <a:gd name="connsiteX2" fmla="*/ 1080836 w 1621254"/>
              <a:gd name="connsiteY2" fmla="*/ 0 h 4450977"/>
              <a:gd name="connsiteX3" fmla="*/ 1621254 w 1621254"/>
              <a:gd name="connsiteY3" fmla="*/ 0 h 4450977"/>
              <a:gd name="connsiteX4" fmla="*/ 1621254 w 1621254"/>
              <a:gd name="connsiteY4" fmla="*/ 502325 h 4450977"/>
              <a:gd name="connsiteX5" fmla="*/ 1621254 w 1621254"/>
              <a:gd name="connsiteY5" fmla="*/ 1227198 h 4450977"/>
              <a:gd name="connsiteX6" fmla="*/ 1621254 w 1621254"/>
              <a:gd name="connsiteY6" fmla="*/ 1818542 h 4450977"/>
              <a:gd name="connsiteX7" fmla="*/ 1621254 w 1621254"/>
              <a:gd name="connsiteY7" fmla="*/ 2543415 h 4450977"/>
              <a:gd name="connsiteX8" fmla="*/ 1621254 w 1621254"/>
              <a:gd name="connsiteY8" fmla="*/ 3268289 h 4450977"/>
              <a:gd name="connsiteX9" fmla="*/ 1621254 w 1621254"/>
              <a:gd name="connsiteY9" fmla="*/ 3859633 h 4450977"/>
              <a:gd name="connsiteX10" fmla="*/ 1621254 w 1621254"/>
              <a:gd name="connsiteY10" fmla="*/ 4450977 h 4450977"/>
              <a:gd name="connsiteX11" fmla="*/ 1080836 w 1621254"/>
              <a:gd name="connsiteY11" fmla="*/ 4450977 h 4450977"/>
              <a:gd name="connsiteX12" fmla="*/ 540418 w 1621254"/>
              <a:gd name="connsiteY12" fmla="*/ 4450977 h 4450977"/>
              <a:gd name="connsiteX13" fmla="*/ 0 w 1621254"/>
              <a:gd name="connsiteY13" fmla="*/ 4450977 h 4450977"/>
              <a:gd name="connsiteX14" fmla="*/ 0 w 1621254"/>
              <a:gd name="connsiteY14" fmla="*/ 3726104 h 4450977"/>
              <a:gd name="connsiteX15" fmla="*/ 0 w 1621254"/>
              <a:gd name="connsiteY15" fmla="*/ 3134760 h 4450977"/>
              <a:gd name="connsiteX16" fmla="*/ 0 w 1621254"/>
              <a:gd name="connsiteY16" fmla="*/ 2632435 h 4450977"/>
              <a:gd name="connsiteX17" fmla="*/ 0 w 1621254"/>
              <a:gd name="connsiteY17" fmla="*/ 1952071 h 4450977"/>
              <a:gd name="connsiteX18" fmla="*/ 0 w 1621254"/>
              <a:gd name="connsiteY18" fmla="*/ 1449747 h 4450977"/>
              <a:gd name="connsiteX19" fmla="*/ 0 w 1621254"/>
              <a:gd name="connsiteY19" fmla="*/ 724873 h 4450977"/>
              <a:gd name="connsiteX20" fmla="*/ 0 w 1621254"/>
              <a:gd name="connsiteY20" fmla="*/ 0 h 445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21254" h="4450977" fill="none" extrusionOk="0">
                <a:moveTo>
                  <a:pt x="0" y="0"/>
                </a:moveTo>
                <a:cubicBezTo>
                  <a:pt x="234371" y="27396"/>
                  <a:pt x="320428" y="-10795"/>
                  <a:pt x="556631" y="0"/>
                </a:cubicBezTo>
                <a:cubicBezTo>
                  <a:pt x="792834" y="10795"/>
                  <a:pt x="874982" y="-5743"/>
                  <a:pt x="1080836" y="0"/>
                </a:cubicBezTo>
                <a:cubicBezTo>
                  <a:pt x="1286691" y="5743"/>
                  <a:pt x="1466340" y="7120"/>
                  <a:pt x="1621254" y="0"/>
                </a:cubicBezTo>
                <a:cubicBezTo>
                  <a:pt x="1644603" y="169360"/>
                  <a:pt x="1627361" y="301101"/>
                  <a:pt x="1621254" y="502325"/>
                </a:cubicBezTo>
                <a:cubicBezTo>
                  <a:pt x="1615147" y="703549"/>
                  <a:pt x="1635284" y="881589"/>
                  <a:pt x="1621254" y="1227198"/>
                </a:cubicBezTo>
                <a:cubicBezTo>
                  <a:pt x="1607224" y="1572807"/>
                  <a:pt x="1593968" y="1557375"/>
                  <a:pt x="1621254" y="1818542"/>
                </a:cubicBezTo>
                <a:cubicBezTo>
                  <a:pt x="1648540" y="2079709"/>
                  <a:pt x="1594603" y="2208360"/>
                  <a:pt x="1621254" y="2543415"/>
                </a:cubicBezTo>
                <a:cubicBezTo>
                  <a:pt x="1647905" y="2878470"/>
                  <a:pt x="1615358" y="3064670"/>
                  <a:pt x="1621254" y="3268289"/>
                </a:cubicBezTo>
                <a:cubicBezTo>
                  <a:pt x="1627150" y="3471908"/>
                  <a:pt x="1641434" y="3722284"/>
                  <a:pt x="1621254" y="3859633"/>
                </a:cubicBezTo>
                <a:cubicBezTo>
                  <a:pt x="1601074" y="3996982"/>
                  <a:pt x="1600944" y="4320160"/>
                  <a:pt x="1621254" y="4450977"/>
                </a:cubicBezTo>
                <a:cubicBezTo>
                  <a:pt x="1487406" y="4426699"/>
                  <a:pt x="1335996" y="4476710"/>
                  <a:pt x="1080836" y="4450977"/>
                </a:cubicBezTo>
                <a:cubicBezTo>
                  <a:pt x="825676" y="4425244"/>
                  <a:pt x="745790" y="4445054"/>
                  <a:pt x="540418" y="4450977"/>
                </a:cubicBezTo>
                <a:cubicBezTo>
                  <a:pt x="335046" y="4456900"/>
                  <a:pt x="222060" y="4470144"/>
                  <a:pt x="0" y="4450977"/>
                </a:cubicBezTo>
                <a:cubicBezTo>
                  <a:pt x="-18470" y="4127269"/>
                  <a:pt x="14236" y="3902090"/>
                  <a:pt x="0" y="3726104"/>
                </a:cubicBezTo>
                <a:cubicBezTo>
                  <a:pt x="-14236" y="3550118"/>
                  <a:pt x="-17365" y="3354592"/>
                  <a:pt x="0" y="3134760"/>
                </a:cubicBezTo>
                <a:cubicBezTo>
                  <a:pt x="17365" y="2914928"/>
                  <a:pt x="-6801" y="2742571"/>
                  <a:pt x="0" y="2632435"/>
                </a:cubicBezTo>
                <a:cubicBezTo>
                  <a:pt x="6801" y="2522299"/>
                  <a:pt x="17531" y="2129042"/>
                  <a:pt x="0" y="1952071"/>
                </a:cubicBezTo>
                <a:cubicBezTo>
                  <a:pt x="-17531" y="1775100"/>
                  <a:pt x="-1006" y="1674358"/>
                  <a:pt x="0" y="1449747"/>
                </a:cubicBezTo>
                <a:cubicBezTo>
                  <a:pt x="1006" y="1225136"/>
                  <a:pt x="29228" y="982074"/>
                  <a:pt x="0" y="724873"/>
                </a:cubicBezTo>
                <a:cubicBezTo>
                  <a:pt x="-29228" y="467672"/>
                  <a:pt x="-2074" y="322590"/>
                  <a:pt x="0" y="0"/>
                </a:cubicBezTo>
                <a:close/>
              </a:path>
              <a:path w="1621254" h="4450977" stroke="0" extrusionOk="0">
                <a:moveTo>
                  <a:pt x="0" y="0"/>
                </a:moveTo>
                <a:cubicBezTo>
                  <a:pt x="230492" y="-2675"/>
                  <a:pt x="314711" y="6847"/>
                  <a:pt x="491780" y="0"/>
                </a:cubicBezTo>
                <a:cubicBezTo>
                  <a:pt x="668849" y="-6847"/>
                  <a:pt x="803916" y="23012"/>
                  <a:pt x="983561" y="0"/>
                </a:cubicBezTo>
                <a:cubicBezTo>
                  <a:pt x="1163206" y="-23012"/>
                  <a:pt x="1429680" y="21479"/>
                  <a:pt x="1621254" y="0"/>
                </a:cubicBezTo>
                <a:cubicBezTo>
                  <a:pt x="1621252" y="179219"/>
                  <a:pt x="1621255" y="483401"/>
                  <a:pt x="1621254" y="680364"/>
                </a:cubicBezTo>
                <a:cubicBezTo>
                  <a:pt x="1621253" y="877327"/>
                  <a:pt x="1645060" y="939112"/>
                  <a:pt x="1621254" y="1182688"/>
                </a:cubicBezTo>
                <a:cubicBezTo>
                  <a:pt x="1597448" y="1426264"/>
                  <a:pt x="1601131" y="1692243"/>
                  <a:pt x="1621254" y="1907562"/>
                </a:cubicBezTo>
                <a:cubicBezTo>
                  <a:pt x="1641377" y="2122881"/>
                  <a:pt x="1630146" y="2176273"/>
                  <a:pt x="1621254" y="2409886"/>
                </a:cubicBezTo>
                <a:cubicBezTo>
                  <a:pt x="1612362" y="2643499"/>
                  <a:pt x="1629586" y="2823256"/>
                  <a:pt x="1621254" y="3090250"/>
                </a:cubicBezTo>
                <a:cubicBezTo>
                  <a:pt x="1612922" y="3357244"/>
                  <a:pt x="1599825" y="3590436"/>
                  <a:pt x="1621254" y="3770613"/>
                </a:cubicBezTo>
                <a:cubicBezTo>
                  <a:pt x="1642683" y="3950790"/>
                  <a:pt x="1639264" y="4256767"/>
                  <a:pt x="1621254" y="4450977"/>
                </a:cubicBezTo>
                <a:cubicBezTo>
                  <a:pt x="1463544" y="4460099"/>
                  <a:pt x="1290927" y="4427080"/>
                  <a:pt x="1097049" y="4450977"/>
                </a:cubicBezTo>
                <a:cubicBezTo>
                  <a:pt x="903172" y="4474874"/>
                  <a:pt x="753887" y="4473014"/>
                  <a:pt x="540418" y="4450977"/>
                </a:cubicBezTo>
                <a:cubicBezTo>
                  <a:pt x="326949" y="4428940"/>
                  <a:pt x="181510" y="4463669"/>
                  <a:pt x="0" y="4450977"/>
                </a:cubicBezTo>
                <a:cubicBezTo>
                  <a:pt x="26866" y="4254998"/>
                  <a:pt x="25853" y="4058822"/>
                  <a:pt x="0" y="3815123"/>
                </a:cubicBezTo>
                <a:cubicBezTo>
                  <a:pt x="-25853" y="3571424"/>
                  <a:pt x="-16563" y="3396263"/>
                  <a:pt x="0" y="3179269"/>
                </a:cubicBezTo>
                <a:cubicBezTo>
                  <a:pt x="16563" y="2962275"/>
                  <a:pt x="-27230" y="2782148"/>
                  <a:pt x="0" y="2543415"/>
                </a:cubicBezTo>
                <a:cubicBezTo>
                  <a:pt x="27230" y="2304682"/>
                  <a:pt x="-739" y="2168654"/>
                  <a:pt x="0" y="1952071"/>
                </a:cubicBezTo>
                <a:cubicBezTo>
                  <a:pt x="739" y="1735488"/>
                  <a:pt x="24541" y="1597278"/>
                  <a:pt x="0" y="1360727"/>
                </a:cubicBezTo>
                <a:cubicBezTo>
                  <a:pt x="-24541" y="1124176"/>
                  <a:pt x="-14138" y="881073"/>
                  <a:pt x="0" y="680364"/>
                </a:cubicBezTo>
                <a:cubicBezTo>
                  <a:pt x="14138" y="479655"/>
                  <a:pt x="-18073" y="137290"/>
                  <a:pt x="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12:00 21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12:10 21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12:20 22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12:40 21</a:t>
            </a:r>
          </a:p>
        </p:txBody>
      </p:sp>
      <p:sp>
        <p:nvSpPr>
          <p:cNvPr id="169" name="Rechthoek: afgeronde hoeken 21">
            <a:extLst>
              <a:ext uri="{FF2B5EF4-FFF2-40B4-BE49-F238E27FC236}">
                <a16:creationId xmlns:a16="http://schemas.microsoft.com/office/drawing/2014/main" id="{70520ED5-1700-4CFB-BD00-3FA91379E044}"/>
              </a:ext>
            </a:extLst>
          </p:cNvPr>
          <p:cNvSpPr/>
          <p:nvPr/>
        </p:nvSpPr>
        <p:spPr>
          <a:xfrm>
            <a:off x="10319175" y="4555933"/>
            <a:ext cx="1311937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rgbClr val="00B050"/>
              </a:gs>
            </a:gsLst>
            <a:lin ang="5400000" scaled="1"/>
            <a:tileRect/>
          </a:gradFill>
          <a:ln w="6350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:OSH_TSDB</a:t>
            </a:r>
          </a:p>
          <a:p>
            <a:pPr algn="ctr"/>
            <a:r>
              <a:rPr lang="en-US" sz="800" dirty="0" err="1"/>
              <a:t>ofo:Database</a:t>
            </a:r>
            <a:endParaRPr lang="en-US" sz="800" dirty="0"/>
          </a:p>
        </p:txBody>
      </p:sp>
      <p:pic>
        <p:nvPicPr>
          <p:cNvPr id="170" name="Graphic 169" descr="Database">
            <a:extLst>
              <a:ext uri="{FF2B5EF4-FFF2-40B4-BE49-F238E27FC236}">
                <a16:creationId xmlns:a16="http://schemas.microsoft.com/office/drawing/2014/main" id="{086B6EAE-55CB-41A4-AD33-D6B1E0653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6361" y="809310"/>
            <a:ext cx="724462" cy="724462"/>
          </a:xfrm>
          <a:prstGeom prst="rect">
            <a:avLst/>
          </a:prstGeom>
        </p:spPr>
      </p:pic>
      <p:cxnSp>
        <p:nvCxnSpPr>
          <p:cNvPr id="173" name="Verbindingslijn: gekromd 172">
            <a:extLst>
              <a:ext uri="{FF2B5EF4-FFF2-40B4-BE49-F238E27FC236}">
                <a16:creationId xmlns:a16="http://schemas.microsoft.com/office/drawing/2014/main" id="{1BD4D1B8-2A7F-45A5-B92C-873F1D12A660}"/>
              </a:ext>
            </a:extLst>
          </p:cNvPr>
          <p:cNvCxnSpPr>
            <a:cxnSpLocks/>
            <a:stCxn id="146" idx="2"/>
            <a:endCxn id="169" idx="2"/>
          </p:cNvCxnSpPr>
          <p:nvPr/>
        </p:nvCxnSpPr>
        <p:spPr>
          <a:xfrm rot="16200000" flipH="1">
            <a:off x="9137906" y="3000057"/>
            <a:ext cx="79481" cy="3594996"/>
          </a:xfrm>
          <a:prstGeom prst="curvedConnector3">
            <a:avLst>
              <a:gd name="adj1" fmla="val 387616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kstvak 120">
            <a:extLst>
              <a:ext uri="{FF2B5EF4-FFF2-40B4-BE49-F238E27FC236}">
                <a16:creationId xmlns:a16="http://schemas.microsoft.com/office/drawing/2014/main" id="{9A0A6601-941A-4908-9B81-2C69FD85F1E9}"/>
              </a:ext>
            </a:extLst>
          </p:cNvPr>
          <p:cNvSpPr txBox="1"/>
          <p:nvPr/>
        </p:nvSpPr>
        <p:spPr>
          <a:xfrm>
            <a:off x="10385821" y="4937608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bop:isDataPointOf</a:t>
            </a:r>
            <a:endParaRPr lang="aa-ET" sz="800" dirty="0"/>
          </a:p>
        </p:txBody>
      </p:sp>
      <p:sp>
        <p:nvSpPr>
          <p:cNvPr id="175" name="Tekstvak 120">
            <a:extLst>
              <a:ext uri="{FF2B5EF4-FFF2-40B4-BE49-F238E27FC236}">
                <a16:creationId xmlns:a16="http://schemas.microsoft.com/office/drawing/2014/main" id="{BE9A356C-F0CC-4E61-9165-3F2A3DBCFEF9}"/>
              </a:ext>
            </a:extLst>
          </p:cNvPr>
          <p:cNvSpPr txBox="1"/>
          <p:nvPr/>
        </p:nvSpPr>
        <p:spPr>
          <a:xfrm>
            <a:off x="9390077" y="278752"/>
            <a:ext cx="1218911" cy="43088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venir Next LT Pro" panose="020B0504020202020204" pitchFamily="34" charset="0"/>
              </a:rPr>
              <a:t>Link to external DB</a:t>
            </a:r>
            <a:endParaRPr lang="aa-ET" sz="1100" b="1" dirty="0">
              <a:latin typeface="Avenir Next LT Pro" panose="020B0504020202020204" pitchFamily="34" charset="0"/>
            </a:endParaRPr>
          </a:p>
        </p:txBody>
      </p:sp>
      <p:pic>
        <p:nvPicPr>
          <p:cNvPr id="70" name="Afbeelding 69">
            <a:extLst>
              <a:ext uri="{FF2B5EF4-FFF2-40B4-BE49-F238E27FC236}">
                <a16:creationId xmlns:a16="http://schemas.microsoft.com/office/drawing/2014/main" id="{8A1145E7-B630-4D3C-A7FE-A4C4D7EDD7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370" b="87315" l="24323" r="74115">
                        <a14:foregroundMark x1="26458" y1="49815" x2="27135" y2="46574"/>
                        <a14:foregroundMark x1="24323" y1="46574" x2="24427" y2="51759"/>
                        <a14:foregroundMark x1="48854" y1="87315" x2="52344" y2="82963"/>
                        <a14:foregroundMark x1="71823" y1="63704" x2="71563" y2="55000"/>
                        <a14:foregroundMark x1="74115" y1="56759" x2="73594" y2="63796"/>
                        <a14:foregroundMark x1="47865" y1="23519" x2="50417" y2="25463"/>
                        <a14:foregroundMark x1="48906" y1="20463" x2="48906" y2="20463"/>
                        <a14:foregroundMark x1="48906" y1="20370" x2="48906" y2="20370"/>
                        <a14:foregroundMark x1="52604" y1="29444" x2="52604" y2="29444"/>
                        <a14:foregroundMark x1="53229" y1="30833" x2="52344" y2="28611"/>
                        <a14:foregroundMark x1="69792" y1="52130" x2="65417" y2="47593"/>
                      </a14:backgroundRemoval>
                    </a14:imgEffect>
                  </a14:imgLayer>
                </a14:imgProps>
              </a:ext>
            </a:extLst>
          </a:blip>
          <a:srcRect l="23366" t="19487" r="24808" b="8889"/>
          <a:stretch/>
        </p:blipFill>
        <p:spPr>
          <a:xfrm>
            <a:off x="46669" y="2874659"/>
            <a:ext cx="2324760" cy="1807189"/>
          </a:xfrm>
          <a:prstGeom prst="rect">
            <a:avLst/>
          </a:prstGeom>
        </p:spPr>
      </p:pic>
      <p:sp>
        <p:nvSpPr>
          <p:cNvPr id="73" name="Rechthoek: afgeronde hoeken 72">
            <a:extLst>
              <a:ext uri="{FF2B5EF4-FFF2-40B4-BE49-F238E27FC236}">
                <a16:creationId xmlns:a16="http://schemas.microsoft.com/office/drawing/2014/main" id="{3C7C9714-DE5C-4B96-8EC2-F74873E66B70}"/>
              </a:ext>
            </a:extLst>
          </p:cNvPr>
          <p:cNvSpPr/>
          <p:nvPr/>
        </p:nvSpPr>
        <p:spPr>
          <a:xfrm>
            <a:off x="8472478" y="1251681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2"/>
              </a:gs>
            </a:gsLst>
            <a:lin ang="5400000" scaled="1"/>
            <a:tileRect/>
          </a:gradFill>
          <a:ln w="63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:Wall_02</a:t>
            </a:r>
          </a:p>
          <a:p>
            <a:pPr algn="ctr"/>
            <a:r>
              <a:rPr lang="en-US" sz="800" dirty="0" err="1"/>
              <a:t>bop:FeatureOfInterest</a:t>
            </a:r>
            <a:endParaRPr lang="en-US" sz="800" dirty="0"/>
          </a:p>
        </p:txBody>
      </p:sp>
      <p:sp>
        <p:nvSpPr>
          <p:cNvPr id="74" name="Rechthoek: afgeronde hoeken 73">
            <a:extLst>
              <a:ext uri="{FF2B5EF4-FFF2-40B4-BE49-F238E27FC236}">
                <a16:creationId xmlns:a16="http://schemas.microsoft.com/office/drawing/2014/main" id="{C9DE7343-A6C9-4DCC-9304-6433DB2D0635}"/>
              </a:ext>
            </a:extLst>
          </p:cNvPr>
          <p:cNvSpPr/>
          <p:nvPr/>
        </p:nvSpPr>
        <p:spPr>
          <a:xfrm>
            <a:off x="6554009" y="927615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2"/>
              </a:gs>
            </a:gsLst>
            <a:lin ang="5400000" scaled="1"/>
            <a:tileRect/>
          </a:gradFill>
          <a:ln w="63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:Room_01</a:t>
            </a:r>
          </a:p>
          <a:p>
            <a:pPr algn="ctr"/>
            <a:r>
              <a:rPr lang="en-US" sz="800" dirty="0" err="1"/>
              <a:t>bop:FeatureOfInterest</a:t>
            </a:r>
            <a:endParaRPr lang="en-US" sz="800" dirty="0"/>
          </a:p>
        </p:txBody>
      </p:sp>
      <p:cxnSp>
        <p:nvCxnSpPr>
          <p:cNvPr id="75" name="Verbindingslijn: gekromd 74">
            <a:extLst>
              <a:ext uri="{FF2B5EF4-FFF2-40B4-BE49-F238E27FC236}">
                <a16:creationId xmlns:a16="http://schemas.microsoft.com/office/drawing/2014/main" id="{5B881C63-82A2-4056-A35E-034E16768607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>
            <a:off x="7772920" y="1068297"/>
            <a:ext cx="699558" cy="32406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kstvak 75">
            <a:extLst>
              <a:ext uri="{FF2B5EF4-FFF2-40B4-BE49-F238E27FC236}">
                <a16:creationId xmlns:a16="http://schemas.microsoft.com/office/drawing/2014/main" id="{4ACD7C80-18E6-4471-A80C-5F142A8E32AB}"/>
              </a:ext>
            </a:extLst>
          </p:cNvPr>
          <p:cNvSpPr txBox="1"/>
          <p:nvPr/>
        </p:nvSpPr>
        <p:spPr>
          <a:xfrm>
            <a:off x="7841512" y="940260"/>
            <a:ext cx="1266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bot:adjacentElement</a:t>
            </a:r>
            <a:endParaRPr lang="aa-ET" sz="800" dirty="0"/>
          </a:p>
        </p:txBody>
      </p:sp>
      <p:sp>
        <p:nvSpPr>
          <p:cNvPr id="77" name="Rechthoek: afgeronde hoeken 76">
            <a:extLst>
              <a:ext uri="{FF2B5EF4-FFF2-40B4-BE49-F238E27FC236}">
                <a16:creationId xmlns:a16="http://schemas.microsoft.com/office/drawing/2014/main" id="{84E5540D-FCEC-4190-9F9E-065D00CBDE33}"/>
              </a:ext>
            </a:extLst>
          </p:cNvPr>
          <p:cNvSpPr/>
          <p:nvPr/>
        </p:nvSpPr>
        <p:spPr>
          <a:xfrm>
            <a:off x="6448813" y="1874211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4"/>
              </a:gs>
            </a:gsLst>
            <a:lin ang="5400000" scaled="1"/>
            <a:tileRect/>
          </a:gradFill>
          <a:ln w="63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:TemperatureSensor_01</a:t>
            </a:r>
          </a:p>
          <a:p>
            <a:pPr algn="ctr"/>
            <a:r>
              <a:rPr lang="en-US" sz="800" dirty="0" err="1"/>
              <a:t>bop:Sensor</a:t>
            </a:r>
            <a:endParaRPr lang="en-US" sz="800" dirty="0"/>
          </a:p>
        </p:txBody>
      </p:sp>
      <p:sp>
        <p:nvSpPr>
          <p:cNvPr id="78" name="Rechthoek: afgeronde hoeken 77">
            <a:extLst>
              <a:ext uri="{FF2B5EF4-FFF2-40B4-BE49-F238E27FC236}">
                <a16:creationId xmlns:a16="http://schemas.microsoft.com/office/drawing/2014/main" id="{839509A1-5836-4653-96A4-9042A0216719}"/>
              </a:ext>
            </a:extLst>
          </p:cNvPr>
          <p:cNvSpPr/>
          <p:nvPr/>
        </p:nvSpPr>
        <p:spPr>
          <a:xfrm>
            <a:off x="7146583" y="1514809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4"/>
              </a:gs>
            </a:gsLst>
            <a:lin ang="5400000" scaled="1"/>
            <a:tileRect/>
          </a:gradFill>
          <a:ln w="63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:Wall_01</a:t>
            </a:r>
          </a:p>
          <a:p>
            <a:pPr algn="ctr"/>
            <a:r>
              <a:rPr lang="en-US" sz="800" dirty="0" err="1"/>
              <a:t>bop:Platform</a:t>
            </a:r>
            <a:endParaRPr lang="en-US" sz="800" dirty="0"/>
          </a:p>
        </p:txBody>
      </p:sp>
      <p:cxnSp>
        <p:nvCxnSpPr>
          <p:cNvPr id="79" name="Verbindingslijn: gekromd 78">
            <a:extLst>
              <a:ext uri="{FF2B5EF4-FFF2-40B4-BE49-F238E27FC236}">
                <a16:creationId xmlns:a16="http://schemas.microsoft.com/office/drawing/2014/main" id="{86404DC8-75B4-4526-BDCA-839879967B63}"/>
              </a:ext>
            </a:extLst>
          </p:cNvPr>
          <p:cNvCxnSpPr>
            <a:cxnSpLocks/>
            <a:stCxn id="78" idx="2"/>
            <a:endCxn id="77" idx="3"/>
          </p:cNvCxnSpPr>
          <p:nvPr/>
        </p:nvCxnSpPr>
        <p:spPr>
          <a:xfrm rot="5400000">
            <a:off x="7602522" y="1861375"/>
            <a:ext cx="218721" cy="88315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kstvak 79">
            <a:extLst>
              <a:ext uri="{FF2B5EF4-FFF2-40B4-BE49-F238E27FC236}">
                <a16:creationId xmlns:a16="http://schemas.microsoft.com/office/drawing/2014/main" id="{6DEC841F-F77B-4746-B5BD-3A9FAFCAE2B5}"/>
              </a:ext>
            </a:extLst>
          </p:cNvPr>
          <p:cNvSpPr txBox="1"/>
          <p:nvPr/>
        </p:nvSpPr>
        <p:spPr>
          <a:xfrm>
            <a:off x="7380869" y="1865390"/>
            <a:ext cx="1266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bop:hosts</a:t>
            </a:r>
            <a:endParaRPr lang="aa-ET" sz="800" dirty="0"/>
          </a:p>
        </p:txBody>
      </p:sp>
      <p:cxnSp>
        <p:nvCxnSpPr>
          <p:cNvPr id="81" name="Verbindingslijn: gekromd 80">
            <a:extLst>
              <a:ext uri="{FF2B5EF4-FFF2-40B4-BE49-F238E27FC236}">
                <a16:creationId xmlns:a16="http://schemas.microsoft.com/office/drawing/2014/main" id="{55C7543E-5CE7-4CD1-8E84-507008A7554C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>
          <a:xfrm rot="16200000" flipH="1">
            <a:off x="7306837" y="1065606"/>
            <a:ext cx="305831" cy="59257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kstvak 81">
            <a:extLst>
              <a:ext uri="{FF2B5EF4-FFF2-40B4-BE49-F238E27FC236}">
                <a16:creationId xmlns:a16="http://schemas.microsoft.com/office/drawing/2014/main" id="{C97D1FF6-2E8C-4320-9136-F5FC37F6CED4}"/>
              </a:ext>
            </a:extLst>
          </p:cNvPr>
          <p:cNvSpPr txBox="1"/>
          <p:nvPr/>
        </p:nvSpPr>
        <p:spPr>
          <a:xfrm>
            <a:off x="6503295" y="1280759"/>
            <a:ext cx="1266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bot:adjacentElement</a:t>
            </a:r>
            <a:endParaRPr lang="aa-ET" sz="800" dirty="0"/>
          </a:p>
        </p:txBody>
      </p:sp>
      <p:sp>
        <p:nvSpPr>
          <p:cNvPr id="93" name="Rechthoek: afgeronde hoeken 21">
            <a:extLst>
              <a:ext uri="{FF2B5EF4-FFF2-40B4-BE49-F238E27FC236}">
                <a16:creationId xmlns:a16="http://schemas.microsoft.com/office/drawing/2014/main" id="{6B911F12-149F-41E9-B3F6-86B9C55818FE}"/>
              </a:ext>
            </a:extLst>
          </p:cNvPr>
          <p:cNvSpPr/>
          <p:nvPr/>
        </p:nvSpPr>
        <p:spPr>
          <a:xfrm>
            <a:off x="8473781" y="3402095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rgbClr val="7030A0"/>
              </a:gs>
            </a:gsLst>
            <a:lin ang="5400000" scaled="1"/>
            <a:tileRect/>
          </a:gradFill>
          <a:ln w="635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:M</a:t>
            </a:r>
          </a:p>
          <a:p>
            <a:pPr algn="ctr"/>
            <a:r>
              <a:rPr lang="en-US" sz="800" dirty="0" err="1"/>
              <a:t>bop:Unit</a:t>
            </a:r>
            <a:endParaRPr lang="en-US" sz="800" dirty="0"/>
          </a:p>
        </p:txBody>
      </p:sp>
      <p:sp>
        <p:nvSpPr>
          <p:cNvPr id="94" name="Rechthoek: afgeronde hoeken 21">
            <a:extLst>
              <a:ext uri="{FF2B5EF4-FFF2-40B4-BE49-F238E27FC236}">
                <a16:creationId xmlns:a16="http://schemas.microsoft.com/office/drawing/2014/main" id="{45631C10-BF5B-4CFF-8C17-DCFD07E79D52}"/>
              </a:ext>
            </a:extLst>
          </p:cNvPr>
          <p:cNvSpPr/>
          <p:nvPr/>
        </p:nvSpPr>
        <p:spPr>
          <a:xfrm>
            <a:off x="7633307" y="2397689"/>
            <a:ext cx="1311937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6"/>
              </a:gs>
            </a:gsLst>
            <a:lin ang="5400000" scaled="1"/>
            <a:tileRect/>
          </a:gradFill>
          <a:ln w="635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:Wall_02_Length</a:t>
            </a:r>
          </a:p>
          <a:p>
            <a:pPr algn="ctr"/>
            <a:r>
              <a:rPr lang="en-US" sz="800" dirty="0" err="1"/>
              <a:t>bop:Property</a:t>
            </a:r>
            <a:endParaRPr lang="en-US" sz="800" dirty="0"/>
          </a:p>
        </p:txBody>
      </p:sp>
      <p:sp>
        <p:nvSpPr>
          <p:cNvPr id="95" name="Rechthoek: afgeronde hoeken 21">
            <a:extLst>
              <a:ext uri="{FF2B5EF4-FFF2-40B4-BE49-F238E27FC236}">
                <a16:creationId xmlns:a16="http://schemas.microsoft.com/office/drawing/2014/main" id="{CD821B12-7D76-40BC-9F25-52BA74C968F0}"/>
              </a:ext>
            </a:extLst>
          </p:cNvPr>
          <p:cNvSpPr/>
          <p:nvPr/>
        </p:nvSpPr>
        <p:spPr>
          <a:xfrm>
            <a:off x="7404825" y="2804854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1"/>
              </a:gs>
            </a:gsLst>
            <a:lin ang="5400000" scaled="1"/>
            <a:tileRect/>
          </a:gradFill>
          <a:ln w="635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_:bn</a:t>
            </a:r>
          </a:p>
          <a:p>
            <a:pPr algn="ctr"/>
            <a:r>
              <a:rPr lang="en-US" sz="800" dirty="0" err="1"/>
              <a:t>bop:Result</a:t>
            </a:r>
            <a:endParaRPr lang="en-US" sz="800" dirty="0"/>
          </a:p>
        </p:txBody>
      </p:sp>
      <p:cxnSp>
        <p:nvCxnSpPr>
          <p:cNvPr id="96" name="Verbindingslijn: gekromd 95">
            <a:extLst>
              <a:ext uri="{FF2B5EF4-FFF2-40B4-BE49-F238E27FC236}">
                <a16:creationId xmlns:a16="http://schemas.microsoft.com/office/drawing/2014/main" id="{0558EFAB-97CD-4C82-AC28-9C386BD5D804}"/>
              </a:ext>
            </a:extLst>
          </p:cNvPr>
          <p:cNvCxnSpPr>
            <a:cxnSpLocks/>
            <a:stCxn id="73" idx="2"/>
            <a:endCxn id="94" idx="3"/>
          </p:cNvCxnSpPr>
          <p:nvPr/>
        </p:nvCxnSpPr>
        <p:spPr>
          <a:xfrm rot="5400000">
            <a:off x="8510926" y="1967362"/>
            <a:ext cx="1005327" cy="13669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kstvak 96">
            <a:extLst>
              <a:ext uri="{FF2B5EF4-FFF2-40B4-BE49-F238E27FC236}">
                <a16:creationId xmlns:a16="http://schemas.microsoft.com/office/drawing/2014/main" id="{247FD93F-9A73-4621-8CB4-4A29B3255A02}"/>
              </a:ext>
            </a:extLst>
          </p:cNvPr>
          <p:cNvSpPr txBox="1"/>
          <p:nvPr/>
        </p:nvSpPr>
        <p:spPr>
          <a:xfrm>
            <a:off x="8678265" y="1946317"/>
            <a:ext cx="1266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bop:hasProperty</a:t>
            </a:r>
            <a:endParaRPr lang="aa-ET" sz="800" dirty="0"/>
          </a:p>
        </p:txBody>
      </p:sp>
      <p:cxnSp>
        <p:nvCxnSpPr>
          <p:cNvPr id="98" name="Verbindingslijn: gekromd 97">
            <a:extLst>
              <a:ext uri="{FF2B5EF4-FFF2-40B4-BE49-F238E27FC236}">
                <a16:creationId xmlns:a16="http://schemas.microsoft.com/office/drawing/2014/main" id="{FF398591-B03C-4BE7-8768-08BA4C31D7EA}"/>
              </a:ext>
            </a:extLst>
          </p:cNvPr>
          <p:cNvCxnSpPr>
            <a:cxnSpLocks/>
            <a:stCxn id="94" idx="1"/>
            <a:endCxn id="95" idx="1"/>
          </p:cNvCxnSpPr>
          <p:nvPr/>
        </p:nvCxnSpPr>
        <p:spPr>
          <a:xfrm rot="10800000" flipV="1">
            <a:off x="7404825" y="2538370"/>
            <a:ext cx="228482" cy="407165"/>
          </a:xfrm>
          <a:prstGeom prst="curvedConnector3">
            <a:avLst>
              <a:gd name="adj1" fmla="val 200052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Verbindingslijn: gekromd 98">
            <a:extLst>
              <a:ext uri="{FF2B5EF4-FFF2-40B4-BE49-F238E27FC236}">
                <a16:creationId xmlns:a16="http://schemas.microsoft.com/office/drawing/2014/main" id="{6F40EB4C-5D7B-4A44-9AB4-55CBB20DBCE4}"/>
              </a:ext>
            </a:extLst>
          </p:cNvPr>
          <p:cNvCxnSpPr>
            <a:cxnSpLocks/>
            <a:stCxn id="95" idx="2"/>
            <a:endCxn id="93" idx="1"/>
          </p:cNvCxnSpPr>
          <p:nvPr/>
        </p:nvCxnSpPr>
        <p:spPr>
          <a:xfrm rot="16200000" flipH="1">
            <a:off x="8015751" y="3084747"/>
            <a:ext cx="456560" cy="45950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hoek: afgeronde hoeken 21">
            <a:extLst>
              <a:ext uri="{FF2B5EF4-FFF2-40B4-BE49-F238E27FC236}">
                <a16:creationId xmlns:a16="http://schemas.microsoft.com/office/drawing/2014/main" id="{75FB3230-D260-4F41-A170-12022B6DAA00}"/>
              </a:ext>
            </a:extLst>
          </p:cNvPr>
          <p:cNvSpPr/>
          <p:nvPr/>
        </p:nvSpPr>
        <p:spPr>
          <a:xfrm>
            <a:off x="8473781" y="3111749"/>
            <a:ext cx="1218911" cy="141935"/>
          </a:xfrm>
          <a:prstGeom prst="roundRect">
            <a:avLst>
              <a:gd name="adj" fmla="val 0"/>
            </a:avLst>
          </a:prstGeom>
          <a:solidFill>
            <a:srgbClr val="F7FAFD"/>
          </a:solidFill>
          <a:ln w="635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“12.0”</a:t>
            </a:r>
          </a:p>
        </p:txBody>
      </p:sp>
      <p:cxnSp>
        <p:nvCxnSpPr>
          <p:cNvPr id="101" name="Verbindingslijn: gekromd 100">
            <a:extLst>
              <a:ext uri="{FF2B5EF4-FFF2-40B4-BE49-F238E27FC236}">
                <a16:creationId xmlns:a16="http://schemas.microsoft.com/office/drawing/2014/main" id="{EB4CDB39-F91E-4E67-BCC3-9C64CCFE9E96}"/>
              </a:ext>
            </a:extLst>
          </p:cNvPr>
          <p:cNvCxnSpPr>
            <a:cxnSpLocks/>
            <a:stCxn id="95" idx="2"/>
            <a:endCxn id="100" idx="1"/>
          </p:cNvCxnSpPr>
          <p:nvPr/>
        </p:nvCxnSpPr>
        <p:spPr>
          <a:xfrm rot="16200000" flipH="1">
            <a:off x="8195781" y="2904717"/>
            <a:ext cx="96500" cy="45950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kstvak 102">
            <a:extLst>
              <a:ext uri="{FF2B5EF4-FFF2-40B4-BE49-F238E27FC236}">
                <a16:creationId xmlns:a16="http://schemas.microsoft.com/office/drawing/2014/main" id="{0862BBDD-FE2A-453A-A5C1-2E9831B46742}"/>
              </a:ext>
            </a:extLst>
          </p:cNvPr>
          <p:cNvSpPr txBox="1"/>
          <p:nvPr/>
        </p:nvSpPr>
        <p:spPr>
          <a:xfrm>
            <a:off x="6794732" y="2622370"/>
            <a:ext cx="1266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bop:hasPropertyState</a:t>
            </a:r>
            <a:endParaRPr lang="aa-ET" sz="800" dirty="0"/>
          </a:p>
        </p:txBody>
      </p:sp>
      <p:sp>
        <p:nvSpPr>
          <p:cNvPr id="104" name="Tekstvak 103">
            <a:extLst>
              <a:ext uri="{FF2B5EF4-FFF2-40B4-BE49-F238E27FC236}">
                <a16:creationId xmlns:a16="http://schemas.microsoft.com/office/drawing/2014/main" id="{625AEF39-345A-4F24-BD24-04742BE65E83}"/>
              </a:ext>
            </a:extLst>
          </p:cNvPr>
          <p:cNvSpPr txBox="1"/>
          <p:nvPr/>
        </p:nvSpPr>
        <p:spPr>
          <a:xfrm>
            <a:off x="7418839" y="3383750"/>
            <a:ext cx="1266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bop:hasUnit</a:t>
            </a:r>
            <a:endParaRPr lang="aa-ET" sz="800" dirty="0"/>
          </a:p>
        </p:txBody>
      </p:sp>
      <p:sp>
        <p:nvSpPr>
          <p:cNvPr id="106" name="Tekstvak 105">
            <a:extLst>
              <a:ext uri="{FF2B5EF4-FFF2-40B4-BE49-F238E27FC236}">
                <a16:creationId xmlns:a16="http://schemas.microsoft.com/office/drawing/2014/main" id="{3C4DBE92-0849-4BE0-9CB4-05E9BE7F2992}"/>
              </a:ext>
            </a:extLst>
          </p:cNvPr>
          <p:cNvSpPr txBox="1"/>
          <p:nvPr/>
        </p:nvSpPr>
        <p:spPr>
          <a:xfrm>
            <a:off x="7414360" y="3117840"/>
            <a:ext cx="1266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bop:hasValue</a:t>
            </a:r>
            <a:endParaRPr lang="aa-ET" sz="800" dirty="0"/>
          </a:p>
        </p:txBody>
      </p:sp>
      <p:sp>
        <p:nvSpPr>
          <p:cNvPr id="143" name="Rechthoek: afgeronde hoeken 21">
            <a:extLst>
              <a:ext uri="{FF2B5EF4-FFF2-40B4-BE49-F238E27FC236}">
                <a16:creationId xmlns:a16="http://schemas.microsoft.com/office/drawing/2014/main" id="{B9F4FF95-CD83-4B93-B721-F4F7EE6E87CF}"/>
              </a:ext>
            </a:extLst>
          </p:cNvPr>
          <p:cNvSpPr/>
          <p:nvPr/>
        </p:nvSpPr>
        <p:spPr>
          <a:xfrm>
            <a:off x="6735835" y="4006045"/>
            <a:ext cx="1311937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6"/>
              </a:gs>
            </a:gsLst>
            <a:lin ang="5400000" scaled="1"/>
            <a:tileRect/>
          </a:gradFill>
          <a:ln w="635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:Room_01_Temperature</a:t>
            </a:r>
          </a:p>
          <a:p>
            <a:pPr algn="ctr"/>
            <a:r>
              <a:rPr lang="en-US" sz="800" dirty="0" err="1"/>
              <a:t>bop:Property</a:t>
            </a:r>
            <a:endParaRPr lang="en-US" sz="800" dirty="0"/>
          </a:p>
        </p:txBody>
      </p:sp>
      <p:cxnSp>
        <p:nvCxnSpPr>
          <p:cNvPr id="144" name="Verbindingslijn: gekromd 143">
            <a:extLst>
              <a:ext uri="{FF2B5EF4-FFF2-40B4-BE49-F238E27FC236}">
                <a16:creationId xmlns:a16="http://schemas.microsoft.com/office/drawing/2014/main" id="{F3F5E513-29E5-45C5-835E-BEED7EE71350}"/>
              </a:ext>
            </a:extLst>
          </p:cNvPr>
          <p:cNvCxnSpPr>
            <a:cxnSpLocks/>
            <a:stCxn id="77" idx="1"/>
            <a:endCxn id="143" idx="1"/>
          </p:cNvCxnSpPr>
          <p:nvPr/>
        </p:nvCxnSpPr>
        <p:spPr>
          <a:xfrm rot="10800000" flipH="1" flipV="1">
            <a:off x="6448813" y="2014893"/>
            <a:ext cx="287022" cy="2131834"/>
          </a:xfrm>
          <a:prstGeom prst="curvedConnector3">
            <a:avLst>
              <a:gd name="adj1" fmla="val -7964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hthoek: afgeronde hoeken 21">
            <a:extLst>
              <a:ext uri="{FF2B5EF4-FFF2-40B4-BE49-F238E27FC236}">
                <a16:creationId xmlns:a16="http://schemas.microsoft.com/office/drawing/2014/main" id="{9B326306-1DC3-497A-B962-551C9DD2EFC3}"/>
              </a:ext>
            </a:extLst>
          </p:cNvPr>
          <p:cNvSpPr/>
          <p:nvPr/>
        </p:nvSpPr>
        <p:spPr>
          <a:xfrm>
            <a:off x="6724179" y="4476452"/>
            <a:ext cx="1311937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1"/>
              </a:gs>
            </a:gsLst>
            <a:lin ang="5400000" scaled="1"/>
            <a:tileRect/>
          </a:gradFill>
          <a:ln w="635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:R01_T_Point</a:t>
            </a:r>
          </a:p>
          <a:p>
            <a:pPr algn="ctr"/>
            <a:r>
              <a:rPr lang="en-US" sz="800" dirty="0" err="1"/>
              <a:t>bop:DataPoint</a:t>
            </a:r>
            <a:endParaRPr lang="en-US" sz="800" dirty="0"/>
          </a:p>
        </p:txBody>
      </p:sp>
      <p:cxnSp>
        <p:nvCxnSpPr>
          <p:cNvPr id="147" name="Verbindingslijn: gekromd 146">
            <a:extLst>
              <a:ext uri="{FF2B5EF4-FFF2-40B4-BE49-F238E27FC236}">
                <a16:creationId xmlns:a16="http://schemas.microsoft.com/office/drawing/2014/main" id="{15582615-91AC-4953-966E-458AEFCD9B9D}"/>
              </a:ext>
            </a:extLst>
          </p:cNvPr>
          <p:cNvCxnSpPr>
            <a:cxnSpLocks/>
            <a:stCxn id="143" idx="3"/>
            <a:endCxn id="146" idx="1"/>
          </p:cNvCxnSpPr>
          <p:nvPr/>
        </p:nvCxnSpPr>
        <p:spPr>
          <a:xfrm flipH="1">
            <a:off x="6724179" y="4146727"/>
            <a:ext cx="1323593" cy="470407"/>
          </a:xfrm>
          <a:prstGeom prst="curvedConnector5">
            <a:avLst>
              <a:gd name="adj1" fmla="val -17271"/>
              <a:gd name="adj2" fmla="val 50000"/>
              <a:gd name="adj3" fmla="val 11727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kstvak 149">
            <a:extLst>
              <a:ext uri="{FF2B5EF4-FFF2-40B4-BE49-F238E27FC236}">
                <a16:creationId xmlns:a16="http://schemas.microsoft.com/office/drawing/2014/main" id="{0978A7CE-E687-4661-A4B9-8B56EBA8B9F9}"/>
              </a:ext>
            </a:extLst>
          </p:cNvPr>
          <p:cNvSpPr txBox="1"/>
          <p:nvPr/>
        </p:nvSpPr>
        <p:spPr>
          <a:xfrm>
            <a:off x="6547271" y="4264437"/>
            <a:ext cx="1266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bop:hasPropertyState</a:t>
            </a:r>
            <a:endParaRPr lang="aa-ET" sz="800" dirty="0"/>
          </a:p>
        </p:txBody>
      </p:sp>
      <p:sp>
        <p:nvSpPr>
          <p:cNvPr id="152" name="Rechthoek: afgeronde hoeken 21">
            <a:extLst>
              <a:ext uri="{FF2B5EF4-FFF2-40B4-BE49-F238E27FC236}">
                <a16:creationId xmlns:a16="http://schemas.microsoft.com/office/drawing/2014/main" id="{77344C01-7A13-4C93-97D9-2D6DDCD12916}"/>
              </a:ext>
            </a:extLst>
          </p:cNvPr>
          <p:cNvSpPr/>
          <p:nvPr/>
        </p:nvSpPr>
        <p:spPr>
          <a:xfrm>
            <a:off x="8432856" y="4611524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rgbClr val="7030A0"/>
              </a:gs>
            </a:gsLst>
            <a:lin ang="5400000" scaled="1"/>
            <a:tileRect/>
          </a:gradFill>
          <a:ln w="635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:DEG_C</a:t>
            </a:r>
          </a:p>
          <a:p>
            <a:pPr algn="ctr"/>
            <a:r>
              <a:rPr lang="en-US" sz="800" dirty="0" err="1"/>
              <a:t>bop:Unit</a:t>
            </a:r>
            <a:r>
              <a:rPr lang="en-US" sz="800" dirty="0"/>
              <a:t>, </a:t>
            </a:r>
            <a:r>
              <a:rPr lang="en-US" sz="800" dirty="0" err="1"/>
              <a:t>unit:DEG_C</a:t>
            </a:r>
            <a:endParaRPr lang="en-US" sz="800" dirty="0"/>
          </a:p>
        </p:txBody>
      </p:sp>
      <p:cxnSp>
        <p:nvCxnSpPr>
          <p:cNvPr id="153" name="Verbindingslijn: gekromd 152">
            <a:extLst>
              <a:ext uri="{FF2B5EF4-FFF2-40B4-BE49-F238E27FC236}">
                <a16:creationId xmlns:a16="http://schemas.microsoft.com/office/drawing/2014/main" id="{0771685C-F407-4EAC-945E-88FD74C3DF26}"/>
              </a:ext>
            </a:extLst>
          </p:cNvPr>
          <p:cNvCxnSpPr>
            <a:cxnSpLocks/>
            <a:stCxn id="146" idx="3"/>
            <a:endCxn id="152" idx="1"/>
          </p:cNvCxnSpPr>
          <p:nvPr/>
        </p:nvCxnSpPr>
        <p:spPr>
          <a:xfrm>
            <a:off x="8036116" y="4617134"/>
            <a:ext cx="396740" cy="13507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kstvak 157">
            <a:extLst>
              <a:ext uri="{FF2B5EF4-FFF2-40B4-BE49-F238E27FC236}">
                <a16:creationId xmlns:a16="http://schemas.microsoft.com/office/drawing/2014/main" id="{6F92BBB7-FCA4-4D94-9345-89B0CD32E49E}"/>
              </a:ext>
            </a:extLst>
          </p:cNvPr>
          <p:cNvSpPr txBox="1"/>
          <p:nvPr/>
        </p:nvSpPr>
        <p:spPr>
          <a:xfrm>
            <a:off x="7482500" y="4737798"/>
            <a:ext cx="1266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bop:hasUnit</a:t>
            </a:r>
            <a:endParaRPr lang="aa-ET" sz="800" dirty="0"/>
          </a:p>
        </p:txBody>
      </p:sp>
      <p:sp>
        <p:nvSpPr>
          <p:cNvPr id="159" name="Rechthoek: afgeronde hoeken 21">
            <a:extLst>
              <a:ext uri="{FF2B5EF4-FFF2-40B4-BE49-F238E27FC236}">
                <a16:creationId xmlns:a16="http://schemas.microsoft.com/office/drawing/2014/main" id="{B7D69D0F-61D4-4BF2-B66C-681756AE0AEC}"/>
              </a:ext>
            </a:extLst>
          </p:cNvPr>
          <p:cNvSpPr/>
          <p:nvPr/>
        </p:nvSpPr>
        <p:spPr>
          <a:xfrm>
            <a:off x="8472478" y="4168465"/>
            <a:ext cx="1218911" cy="141935"/>
          </a:xfrm>
          <a:prstGeom prst="roundRect">
            <a:avLst>
              <a:gd name="adj" fmla="val 0"/>
            </a:avLst>
          </a:prstGeom>
          <a:solidFill>
            <a:srgbClr val="F7FAFD"/>
          </a:solidFill>
          <a:ln w="635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“OSH_T_0001”</a:t>
            </a:r>
          </a:p>
        </p:txBody>
      </p:sp>
      <p:cxnSp>
        <p:nvCxnSpPr>
          <p:cNvPr id="162" name="Verbindingslijn: gekromd 161">
            <a:extLst>
              <a:ext uri="{FF2B5EF4-FFF2-40B4-BE49-F238E27FC236}">
                <a16:creationId xmlns:a16="http://schemas.microsoft.com/office/drawing/2014/main" id="{68C3741F-88BA-4366-B75A-C602547AF3C5}"/>
              </a:ext>
            </a:extLst>
          </p:cNvPr>
          <p:cNvCxnSpPr>
            <a:cxnSpLocks/>
            <a:stCxn id="146" idx="3"/>
            <a:endCxn id="159" idx="1"/>
          </p:cNvCxnSpPr>
          <p:nvPr/>
        </p:nvCxnSpPr>
        <p:spPr>
          <a:xfrm flipV="1">
            <a:off x="8036116" y="4239433"/>
            <a:ext cx="436362" cy="37770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vak 162">
            <a:extLst>
              <a:ext uri="{FF2B5EF4-FFF2-40B4-BE49-F238E27FC236}">
                <a16:creationId xmlns:a16="http://schemas.microsoft.com/office/drawing/2014/main" id="{7789A01F-E50B-4547-B669-1A2E6539670F}"/>
              </a:ext>
            </a:extLst>
          </p:cNvPr>
          <p:cNvSpPr txBox="1"/>
          <p:nvPr/>
        </p:nvSpPr>
        <p:spPr>
          <a:xfrm>
            <a:off x="7775487" y="4348238"/>
            <a:ext cx="1266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bop:hasID</a:t>
            </a:r>
            <a:endParaRPr lang="aa-ET" sz="800" dirty="0"/>
          </a:p>
        </p:txBody>
      </p:sp>
      <p:cxnSp>
        <p:nvCxnSpPr>
          <p:cNvPr id="176" name="Verbindingslijn: gekromd 175">
            <a:extLst>
              <a:ext uri="{FF2B5EF4-FFF2-40B4-BE49-F238E27FC236}">
                <a16:creationId xmlns:a16="http://schemas.microsoft.com/office/drawing/2014/main" id="{1434DD51-E5B0-41BD-96A0-2EC31F94E296}"/>
              </a:ext>
            </a:extLst>
          </p:cNvPr>
          <p:cNvCxnSpPr>
            <a:cxnSpLocks/>
            <a:stCxn id="168" idx="2"/>
            <a:endCxn id="53" idx="0"/>
          </p:cNvCxnSpPr>
          <p:nvPr/>
        </p:nvCxnSpPr>
        <p:spPr>
          <a:xfrm rot="5400000">
            <a:off x="9834470" y="4459422"/>
            <a:ext cx="354954" cy="192639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Verbindingslijn: gekromd 177">
            <a:extLst>
              <a:ext uri="{FF2B5EF4-FFF2-40B4-BE49-F238E27FC236}">
                <a16:creationId xmlns:a16="http://schemas.microsoft.com/office/drawing/2014/main" id="{C805196F-DABA-4754-8796-E8E5645E6C9C}"/>
              </a:ext>
            </a:extLst>
          </p:cNvPr>
          <p:cNvCxnSpPr>
            <a:cxnSpLocks/>
            <a:stCxn id="90" idx="2"/>
            <a:endCxn id="53" idx="0"/>
          </p:cNvCxnSpPr>
          <p:nvPr/>
        </p:nvCxnSpPr>
        <p:spPr>
          <a:xfrm rot="16200000" flipH="1">
            <a:off x="8370785" y="4922131"/>
            <a:ext cx="354954" cy="100097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20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90" grpId="0" animBg="1"/>
      <p:bldP spid="14" grpId="0" animBg="1"/>
      <p:bldP spid="53" grpId="0" animBg="1"/>
      <p:bldP spid="3" grpId="0" animBg="1"/>
      <p:bldP spid="52" grpId="0" animBg="1"/>
      <p:bldP spid="13" grpId="0" animBg="1"/>
      <p:bldP spid="156" grpId="0" animBg="1"/>
      <p:bldP spid="167" grpId="0"/>
      <p:bldP spid="168" grpId="0" animBg="1"/>
      <p:bldP spid="169" grpId="0" animBg="1"/>
      <p:bldP spid="174" grpId="0"/>
      <p:bldP spid="175" grpId="0"/>
      <p:bldP spid="73" grpId="0" animBg="1"/>
      <p:bldP spid="74" grpId="0" animBg="1"/>
      <p:bldP spid="76" grpId="0"/>
      <p:bldP spid="77" grpId="0" animBg="1"/>
      <p:bldP spid="78" grpId="0" animBg="1"/>
      <p:bldP spid="80" grpId="0"/>
      <p:bldP spid="82" grpId="0"/>
      <p:bldP spid="93" grpId="0" animBg="1"/>
      <p:bldP spid="94" grpId="0" animBg="1"/>
      <p:bldP spid="95" grpId="0" animBg="1"/>
      <p:bldP spid="97" grpId="0"/>
      <p:bldP spid="100" grpId="0" animBg="1"/>
      <p:bldP spid="103" grpId="0"/>
      <p:bldP spid="104" grpId="0"/>
      <p:bldP spid="106" grpId="0"/>
      <p:bldP spid="143" grpId="0" animBg="1"/>
      <p:bldP spid="146" grpId="0" animBg="1"/>
      <p:bldP spid="150" grpId="0"/>
      <p:bldP spid="152" grpId="0" animBg="1"/>
      <p:bldP spid="158" grpId="0"/>
      <p:bldP spid="159" grpId="0" animBg="1"/>
      <p:bldP spid="1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FAAFC9-5DF9-4584-A6CF-033565997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900" y="273271"/>
            <a:ext cx="75819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sparql.setQuery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"""PREFIX </a:t>
            </a:r>
            <a:r>
              <a:rPr lang="nl-NL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&lt;https://w3id.org/props#&gt;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sz="16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quantitykind</a:t>
            </a:r>
            <a:r>
              <a:rPr lang="nl-NL" sz="16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: &lt;http://qudt.org/vocab/quantitykind/&gt;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sz="1600" b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bot: &lt;https://w3id.org/bot#&gt;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bop: &lt;https://w3id.org/bop#&gt;</a:t>
            </a:r>
          </a:p>
          <a:p>
            <a:pPr marL="0" indent="0">
              <a:buNone/>
            </a:pP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PREFIX beo: &lt;http://pi.pauwel.be/voc/buildingelement#&gt;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: &lt;https://research.tue.nl/nl/persons/alex-ja-donkers#&gt;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?room ?</a:t>
            </a:r>
            <a:r>
              <a:rPr lang="nl-NL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wall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?interface ?</a:t>
            </a:r>
            <a:r>
              <a:rPr lang="nl-NL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interfaceWidthValue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{ 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?room </a:t>
            </a:r>
            <a:r>
              <a:rPr lang="nl-NL" sz="1600" b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bop:hasSimplePropertyState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"</a:t>
            </a:r>
            <a:r>
              <a:rPr lang="nl-NL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Bedroom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 ;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      </a:t>
            </a:r>
            <a:r>
              <a:rPr lang="nl-NL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bot:adjacentElement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 ?</a:t>
            </a:r>
            <a:r>
              <a:rPr lang="nl-NL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wall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 .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?</a:t>
            </a:r>
            <a:r>
              <a:rPr lang="nl-NL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wall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 a </a:t>
            </a:r>
            <a:r>
              <a:rPr lang="nl-NL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beo:Wall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 .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?interface </a:t>
            </a:r>
            <a:r>
              <a:rPr lang="nl-NL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bot:interfaceOf</a:t>
            </a:r>
            <a:r>
              <a:rPr lang="nl-NL" sz="1600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?room, ?</a:t>
            </a:r>
            <a:r>
              <a:rPr lang="nl-NL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wall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nl-NL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          </a:t>
            </a:r>
            <a:r>
              <a:rPr lang="nl-NL" sz="1600" dirty="0" err="1">
                <a:solidFill>
                  <a:schemeClr val="accent6"/>
                </a:solidFill>
                <a:latin typeface="Consolas" panose="020B0609020204030204" pitchFamily="49" charset="0"/>
              </a:rPr>
              <a:t>bop:hasProperty</a:t>
            </a:r>
            <a:r>
              <a:rPr lang="nl-NL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?</a:t>
            </a:r>
            <a:r>
              <a:rPr lang="nl-NL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width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 .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?</a:t>
            </a:r>
            <a:r>
              <a:rPr lang="nl-NL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width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 a </a:t>
            </a:r>
            <a:r>
              <a:rPr lang="nl-N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quantitykind:Width</a:t>
            </a:r>
            <a:r>
              <a:rPr lang="nl-N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       </a:t>
            </a:r>
            <a:r>
              <a:rPr lang="nl-NL" sz="1600" dirty="0" err="1">
                <a:solidFill>
                  <a:schemeClr val="accent6"/>
                </a:solidFill>
                <a:latin typeface="Consolas" panose="020B0609020204030204" pitchFamily="49" charset="0"/>
              </a:rPr>
              <a:t>bop:hasPropertyState</a:t>
            </a:r>
            <a:r>
              <a:rPr lang="nl-NL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/ </a:t>
            </a:r>
            <a:r>
              <a:rPr lang="nl-NL" sz="1600" dirty="0" err="1">
                <a:solidFill>
                  <a:schemeClr val="accent6"/>
                </a:solidFill>
                <a:latin typeface="Consolas" panose="020B0609020204030204" pitchFamily="49" charset="0"/>
              </a:rPr>
              <a:t>bop:hasValue</a:t>
            </a:r>
            <a:r>
              <a:rPr lang="nl-NL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?</a:t>
            </a:r>
            <a:r>
              <a:rPr lang="nl-NL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interfaceWidthValue</a:t>
            </a:r>
            <a:endParaRPr lang="nl-NL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 """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x-none" sz="16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28C94E0-C1DF-48B8-82E0-B2149EE5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29337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  <a:t>GEOMETRY</a:t>
            </a:r>
            <a:b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</a:b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  <a:t>GraphDB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  <a:t> </a:t>
            </a:r>
            <a:endParaRPr lang="aa-ET" sz="2800" b="1" dirty="0">
              <a:solidFill>
                <a:schemeClr val="bg1"/>
              </a:solidFill>
              <a:latin typeface="Avenir Next LT Pro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8A0EABF-38E7-4836-BB60-6F44B8EFF5BA}"/>
              </a:ext>
            </a:extLst>
          </p:cNvPr>
          <p:cNvSpPr/>
          <p:nvPr/>
        </p:nvSpPr>
        <p:spPr>
          <a:xfrm>
            <a:off x="8736124" y="5809509"/>
            <a:ext cx="2198576" cy="318977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6674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FAAFC9-5DF9-4584-A6CF-033565997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900" y="273271"/>
            <a:ext cx="75819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graph_url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"http://localhost:7200/</a:t>
            </a:r>
            <a:r>
              <a:rPr lang="nl-NL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repositories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NL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OpenSmartHomeRepository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sparql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SPARQLWrapper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graph_url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</a:p>
          <a:p>
            <a:pPr marL="0" indent="0">
              <a:buNone/>
            </a:pP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sparql.setQuery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"""PREFIX </a:t>
            </a:r>
            <a:r>
              <a:rPr lang="nl-NL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&lt;https://w3id.org/props#&gt;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sz="16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quantitykind</a:t>
            </a:r>
            <a:r>
              <a:rPr lang="nl-NL" sz="16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: &lt;http://qudt.org/vocab/quantitykind/&gt;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sz="1600" b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bot: &lt;https://w3id.org/bot#&gt;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bop: &lt;https://w3id.org/bop#&gt;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: &lt;https://research.tue.nl/nl/persons/alex-ja-donkers#&gt;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?property ?datapoint ?database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{ 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?room </a:t>
            </a:r>
            <a:r>
              <a:rPr lang="nl-NL" sz="1600" b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bop:hasSimplePropertyState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"</a:t>
            </a:r>
            <a:r>
              <a:rPr lang="nl-NL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Bedroom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 ;</a:t>
            </a:r>
            <a:endParaRPr lang="nl-NL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nl-NL" sz="1600" b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bot:containsElement</a:t>
            </a:r>
            <a:r>
              <a:rPr lang="nl-NL" sz="1600" b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?sensor .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?sensor </a:t>
            </a:r>
            <a:r>
              <a:rPr lang="nl-NL" sz="1600" b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bop:observes</a:t>
            </a:r>
            <a:r>
              <a:rPr lang="nl-NL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?property .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?property a </a:t>
            </a:r>
            <a:r>
              <a:rPr lang="nl-NL" sz="16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quantitykind:Temperature</a:t>
            </a:r>
            <a:r>
              <a:rPr lang="nl-NL" sz="16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nl-NL" sz="1600" b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bop:hasPropertyState</a:t>
            </a:r>
            <a:r>
              <a:rPr lang="nl-NL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?datapoint .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?datapoint </a:t>
            </a:r>
            <a:r>
              <a:rPr lang="nl-NL" sz="1600" dirty="0" err="1">
                <a:solidFill>
                  <a:schemeClr val="accent6"/>
                </a:solidFill>
                <a:latin typeface="Consolas" panose="020B0609020204030204" pitchFamily="49" charset="0"/>
              </a:rPr>
              <a:t>bop:isDataPointOf</a:t>
            </a:r>
            <a:r>
              <a:rPr lang="nl-NL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CE9178"/>
                </a:solidFill>
                <a:latin typeface="Consolas" panose="020B0609020204030204" pitchFamily="49" charset="0"/>
              </a:rPr>
              <a:t>?database .</a:t>
            </a: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 """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nl-NL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x-none" sz="16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70CB4DD-77B9-42E7-A348-DF3E5A4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  <a:t>TEMPERATURE</a:t>
            </a:r>
            <a:b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</a:b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  <a:t>GraphDB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  <a:t> </a:t>
            </a:r>
            <a:endParaRPr lang="aa-ET" sz="2800" b="1" dirty="0">
              <a:solidFill>
                <a:schemeClr val="bg1"/>
              </a:solidFill>
              <a:latin typeface="Avenir Next LT Pro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852827E-D3F4-4B4D-9F4C-9DB62247D2FD}"/>
              </a:ext>
            </a:extLst>
          </p:cNvPr>
          <p:cNvSpPr/>
          <p:nvPr/>
        </p:nvSpPr>
        <p:spPr>
          <a:xfrm>
            <a:off x="4746848" y="3269510"/>
            <a:ext cx="914400" cy="318977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D1CD5CD-73C9-4F66-BCD8-00BB44D79764}"/>
              </a:ext>
            </a:extLst>
          </p:cNvPr>
          <p:cNvSpPr/>
          <p:nvPr/>
        </p:nvSpPr>
        <p:spPr>
          <a:xfrm>
            <a:off x="5851748" y="3269510"/>
            <a:ext cx="1006252" cy="318977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3C5C575-4246-403F-B0C8-FB3107015D65}"/>
              </a:ext>
            </a:extLst>
          </p:cNvPr>
          <p:cNvSpPr/>
          <p:nvPr/>
        </p:nvSpPr>
        <p:spPr>
          <a:xfrm>
            <a:off x="7059724" y="3269509"/>
            <a:ext cx="914400" cy="318977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576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FAAFC9-5DF9-4584-A6CF-033565997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900" y="273271"/>
            <a:ext cx="75819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client = </a:t>
            </a: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InfluxDBClient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localhost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l-NL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8086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client.switch_database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resultset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client.query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‘ </a:t>
            </a:r>
            <a:r>
              <a:rPr lang="nl-NL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’ FROM ’ </a:t>
            </a:r>
            <a:r>
              <a:rPr lang="nl-NL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datapoint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‘ WHERE time &lt;= ‘ </a:t>
            </a:r>
            <a:r>
              <a:rPr lang="nl-NL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nl-NL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maxTime</a:t>
            </a:r>
            <a:r>
              <a:rPr lang="nl-NL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 AND time &gt; ‘ </a:t>
            </a:r>
            <a:r>
              <a:rPr lang="nl-NL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nl-NL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minTime</a:t>
            </a:r>
            <a:r>
              <a:rPr lang="nl-NL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 ORDER BY time DESC LIMIT 1’</a:t>
            </a:r>
            <a:r>
              <a:rPr lang="nl-NL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l-NL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resultset.get_points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datapoint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l-NL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l-NL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l-NL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NL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br>
              <a:rPr lang="nl-NL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l-NL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453D535-3712-4493-A26A-B74E7FD82A94}"/>
              </a:ext>
            </a:extLst>
          </p:cNvPr>
          <p:cNvSpPr/>
          <p:nvPr/>
        </p:nvSpPr>
        <p:spPr>
          <a:xfrm>
            <a:off x="6397848" y="818708"/>
            <a:ext cx="914400" cy="318977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49736C9-9FEE-4399-A8F7-53E94DCE79D8}"/>
              </a:ext>
            </a:extLst>
          </p:cNvPr>
          <p:cNvSpPr/>
          <p:nvPr/>
        </p:nvSpPr>
        <p:spPr>
          <a:xfrm>
            <a:off x="5181600" y="1514033"/>
            <a:ext cx="914400" cy="318977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0930C5D-D1EC-4A28-BBA3-23892097316A}"/>
              </a:ext>
            </a:extLst>
          </p:cNvPr>
          <p:cNvSpPr/>
          <p:nvPr/>
        </p:nvSpPr>
        <p:spPr>
          <a:xfrm>
            <a:off x="7619999" y="1514033"/>
            <a:ext cx="1028477" cy="318977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1D340C2-2932-4522-8CCB-DBD59BCF4C60}"/>
              </a:ext>
            </a:extLst>
          </p:cNvPr>
          <p:cNvSpPr/>
          <p:nvPr/>
        </p:nvSpPr>
        <p:spPr>
          <a:xfrm>
            <a:off x="9096597" y="2499740"/>
            <a:ext cx="1028477" cy="318977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EC564D-A5E6-4AA3-95D5-37A146BC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  <a:t>TEMPERATURE</a:t>
            </a:r>
            <a:b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</a:b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  <a:t>InfluxDB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  <a:t> </a:t>
            </a:r>
            <a:endParaRPr lang="aa-ET" sz="2800" b="1" dirty="0">
              <a:solidFill>
                <a:schemeClr val="bg1"/>
              </a:solidFill>
              <a:latin typeface="Avenir Next LT Pro" panose="020B05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13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2AB7D6-07B2-42E0-A78C-81F660DB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Results: PMV and PPD</a:t>
            </a:r>
            <a:endParaRPr lang="x-none" dirty="0">
              <a:latin typeface="Georgia" panose="02040502050405020303" pitchFamily="18" charset="0"/>
            </a:endParaRP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31E6215-B625-4548-A0C0-1E53A3CFD4E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830" y="1825625"/>
            <a:ext cx="8018340" cy="4351338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F1449B89-DCFA-44C1-8714-9EECC19D84F5}"/>
              </a:ext>
            </a:extLst>
          </p:cNvPr>
          <p:cNvSpPr/>
          <p:nvPr/>
        </p:nvSpPr>
        <p:spPr>
          <a:xfrm>
            <a:off x="3606799" y="3098801"/>
            <a:ext cx="342901" cy="800100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AA397E4-C49F-4050-9D0B-D54EA28AD974}"/>
              </a:ext>
            </a:extLst>
          </p:cNvPr>
          <p:cNvSpPr/>
          <p:nvPr/>
        </p:nvSpPr>
        <p:spPr>
          <a:xfrm>
            <a:off x="9774969" y="2984501"/>
            <a:ext cx="342901" cy="635000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090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5DDF4-C194-4876-9AAD-5A7D863F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4" name="Afbeelding 3" descr="Afbeelding met binnen, tafel, venster, gebouw&#10;&#10;Automatisch gegenereerde beschrijving">
            <a:extLst>
              <a:ext uri="{FF2B5EF4-FFF2-40B4-BE49-F238E27FC236}">
                <a16:creationId xmlns:a16="http://schemas.microsoft.com/office/drawing/2014/main" id="{5F16EEED-3525-46AC-B75E-E94B2E9FAF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r="83" b="1568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grpSp>
        <p:nvGrpSpPr>
          <p:cNvPr id="171" name="Groep 170">
            <a:extLst>
              <a:ext uri="{FF2B5EF4-FFF2-40B4-BE49-F238E27FC236}">
                <a16:creationId xmlns:a16="http://schemas.microsoft.com/office/drawing/2014/main" id="{68874202-DFDF-4B03-B5CC-EF7395697810}"/>
              </a:ext>
            </a:extLst>
          </p:cNvPr>
          <p:cNvGrpSpPr/>
          <p:nvPr/>
        </p:nvGrpSpPr>
        <p:grpSpPr>
          <a:xfrm>
            <a:off x="11291993" y="3180190"/>
            <a:ext cx="668101" cy="411177"/>
            <a:chOff x="6625125" y="2832766"/>
            <a:chExt cx="558737" cy="343870"/>
          </a:xfrm>
        </p:grpSpPr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76761CE3-091D-43B9-B094-DEB298C379A5}"/>
                </a:ext>
              </a:extLst>
            </p:cNvPr>
            <p:cNvGrpSpPr/>
            <p:nvPr/>
          </p:nvGrpSpPr>
          <p:grpSpPr>
            <a:xfrm>
              <a:off x="6625125" y="2832766"/>
              <a:ext cx="558737" cy="343870"/>
              <a:chOff x="6324600" y="1982610"/>
              <a:chExt cx="957263" cy="589140"/>
            </a:xfrm>
          </p:grpSpPr>
          <p:cxnSp>
            <p:nvCxnSpPr>
              <p:cNvPr id="183" name="Rechte verbindingslijn 182">
                <a:extLst>
                  <a:ext uri="{FF2B5EF4-FFF2-40B4-BE49-F238E27FC236}">
                    <a16:creationId xmlns:a16="http://schemas.microsoft.com/office/drawing/2014/main" id="{606A62A3-B85F-4669-B73E-15598277BEF7}"/>
                  </a:ext>
                </a:extLst>
              </p:cNvPr>
              <p:cNvCxnSpPr/>
              <p:nvPr/>
            </p:nvCxnSpPr>
            <p:spPr>
              <a:xfrm>
                <a:off x="6324600" y="1982610"/>
                <a:ext cx="0" cy="58914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4" name="Rechte verbindingslijn 183">
                <a:extLst>
                  <a:ext uri="{FF2B5EF4-FFF2-40B4-BE49-F238E27FC236}">
                    <a16:creationId xmlns:a16="http://schemas.microsoft.com/office/drawing/2014/main" id="{3B2BDE83-38BD-4C20-8EE0-33B052A37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24600" y="2571750"/>
                <a:ext cx="95726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0504464E-C65B-4725-BA63-D4F2DAC85AA3}"/>
                </a:ext>
              </a:extLst>
            </p:cNvPr>
            <p:cNvSpPr/>
            <p:nvPr/>
          </p:nvSpPr>
          <p:spPr>
            <a:xfrm>
              <a:off x="6662738" y="2917294"/>
              <a:ext cx="45719" cy="2569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FC773A2-B378-4C71-8462-C530BDDE27EB}"/>
                </a:ext>
              </a:extLst>
            </p:cNvPr>
            <p:cNvSpPr/>
            <p:nvPr/>
          </p:nvSpPr>
          <p:spPr>
            <a:xfrm>
              <a:off x="6738758" y="2945606"/>
              <a:ext cx="45719" cy="228599"/>
            </a:xfrm>
            <a:prstGeom prst="rect">
              <a:avLst/>
            </a:prstGeom>
            <a:solidFill>
              <a:srgbClr val="FFFF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BE62590C-2A71-4E93-97D0-94418C0D1C3F}"/>
                </a:ext>
              </a:extLst>
            </p:cNvPr>
            <p:cNvSpPr/>
            <p:nvPr/>
          </p:nvSpPr>
          <p:spPr>
            <a:xfrm>
              <a:off x="6815824" y="2986088"/>
              <a:ext cx="45719" cy="188117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2CD77A7A-AEAB-4CB8-9B2F-F21FE899D75D}"/>
                </a:ext>
              </a:extLst>
            </p:cNvPr>
            <p:cNvSpPr/>
            <p:nvPr/>
          </p:nvSpPr>
          <p:spPr>
            <a:xfrm>
              <a:off x="6892890" y="2893310"/>
              <a:ext cx="45719" cy="28089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28E5AE66-0140-4552-8F66-7CF7699879BE}"/>
                </a:ext>
              </a:extLst>
            </p:cNvPr>
            <p:cNvSpPr/>
            <p:nvPr/>
          </p:nvSpPr>
          <p:spPr>
            <a:xfrm>
              <a:off x="6972407" y="2917294"/>
              <a:ext cx="45719" cy="256912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74B5C0B-DFE9-40EB-A9AA-641482912208}"/>
                </a:ext>
              </a:extLst>
            </p:cNvPr>
            <p:cNvSpPr/>
            <p:nvPr/>
          </p:nvSpPr>
          <p:spPr>
            <a:xfrm>
              <a:off x="7051924" y="2945606"/>
              <a:ext cx="45719" cy="229922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01BEEB3C-1535-40C7-AC4E-7EE768F8A35C}"/>
              </a:ext>
            </a:extLst>
          </p:cNvPr>
          <p:cNvGrpSpPr/>
          <p:nvPr/>
        </p:nvGrpSpPr>
        <p:grpSpPr>
          <a:xfrm>
            <a:off x="7179957" y="971549"/>
            <a:ext cx="771038" cy="1112045"/>
            <a:chOff x="7179957" y="971549"/>
            <a:chExt cx="771038" cy="1112045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09D16F49-D86E-4375-B33A-8A4ACBFA17E9}"/>
                </a:ext>
              </a:extLst>
            </p:cNvPr>
            <p:cNvGrpSpPr/>
            <p:nvPr/>
          </p:nvGrpSpPr>
          <p:grpSpPr>
            <a:xfrm>
              <a:off x="7481888" y="1469233"/>
              <a:ext cx="176212" cy="197642"/>
              <a:chOff x="7481888" y="1469233"/>
              <a:chExt cx="176212" cy="197642"/>
            </a:xfrm>
          </p:grpSpPr>
          <p:cxnSp>
            <p:nvCxnSpPr>
              <p:cNvPr id="7" name="Rechte verbindingslijn 6">
                <a:extLst>
                  <a:ext uri="{FF2B5EF4-FFF2-40B4-BE49-F238E27FC236}">
                    <a16:creationId xmlns:a16="http://schemas.microsoft.com/office/drawing/2014/main" id="{D612A90E-E44D-49DF-9C86-E8C323E4AD94}"/>
                  </a:ext>
                </a:extLst>
              </p:cNvPr>
              <p:cNvCxnSpPr/>
              <p:nvPr/>
            </p:nvCxnSpPr>
            <p:spPr>
              <a:xfrm>
                <a:off x="7634288" y="1481138"/>
                <a:ext cx="23812" cy="185737"/>
              </a:xfrm>
              <a:prstGeom prst="line">
                <a:avLst/>
              </a:prstGeom>
              <a:ln w="635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E2025A63-8494-4930-88DB-2ECB9E5F54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81888" y="1485900"/>
                <a:ext cx="16670" cy="180975"/>
              </a:xfrm>
              <a:prstGeom prst="line">
                <a:avLst/>
              </a:prstGeom>
              <a:ln w="635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Boog 14">
                <a:extLst>
                  <a:ext uri="{FF2B5EF4-FFF2-40B4-BE49-F238E27FC236}">
                    <a16:creationId xmlns:a16="http://schemas.microsoft.com/office/drawing/2014/main" id="{7BD0751A-FE98-4DFD-A4CB-E17804CA7EAC}"/>
                  </a:ext>
                </a:extLst>
              </p:cNvPr>
              <p:cNvSpPr/>
              <p:nvPr/>
            </p:nvSpPr>
            <p:spPr>
              <a:xfrm>
                <a:off x="7498558" y="1469233"/>
                <a:ext cx="135730" cy="45719"/>
              </a:xfrm>
              <a:prstGeom prst="arc">
                <a:avLst>
                  <a:gd name="adj1" fmla="val 10781909"/>
                  <a:gd name="adj2" fmla="val 0"/>
                </a:avLst>
              </a:prstGeom>
              <a:ln w="635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DF6FAB11-8367-4EA1-9A91-B6556D71A2EE}"/>
                </a:ext>
              </a:extLst>
            </p:cNvPr>
            <p:cNvSpPr/>
            <p:nvPr/>
          </p:nvSpPr>
          <p:spPr>
            <a:xfrm>
              <a:off x="7569994" y="1667670"/>
              <a:ext cx="152399" cy="79376"/>
            </a:xfrm>
            <a:prstGeom prst="arc">
              <a:avLst>
                <a:gd name="adj1" fmla="val 17186449"/>
                <a:gd name="adj2" fmla="val 0"/>
              </a:avLst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8" name="Boog 17">
              <a:extLst>
                <a:ext uri="{FF2B5EF4-FFF2-40B4-BE49-F238E27FC236}">
                  <a16:creationId xmlns:a16="http://schemas.microsoft.com/office/drawing/2014/main" id="{E5400F35-A9D7-41E7-B713-A1FE1C6EEE8F}"/>
                </a:ext>
              </a:extLst>
            </p:cNvPr>
            <p:cNvSpPr/>
            <p:nvPr/>
          </p:nvSpPr>
          <p:spPr>
            <a:xfrm flipV="1">
              <a:off x="7179957" y="1829114"/>
              <a:ext cx="771037" cy="137797"/>
            </a:xfrm>
            <a:prstGeom prst="arc">
              <a:avLst>
                <a:gd name="adj1" fmla="val 10781909"/>
                <a:gd name="adj2" fmla="val 0"/>
              </a:avLst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9" name="Boog 18">
              <a:extLst>
                <a:ext uri="{FF2B5EF4-FFF2-40B4-BE49-F238E27FC236}">
                  <a16:creationId xmlns:a16="http://schemas.microsoft.com/office/drawing/2014/main" id="{C3733156-4C75-4933-B700-8CFFB3DFF5AE}"/>
                </a:ext>
              </a:extLst>
            </p:cNvPr>
            <p:cNvSpPr/>
            <p:nvPr/>
          </p:nvSpPr>
          <p:spPr>
            <a:xfrm rot="10800000" flipV="1">
              <a:off x="7179958" y="1814829"/>
              <a:ext cx="771036" cy="167781"/>
            </a:xfrm>
            <a:prstGeom prst="arc">
              <a:avLst>
                <a:gd name="adj1" fmla="val 10781909"/>
                <a:gd name="adj2" fmla="val 0"/>
              </a:avLst>
            </a:prstGeom>
            <a:solidFill>
              <a:srgbClr val="FFC000">
                <a:alpha val="30196"/>
              </a:srgbClr>
            </a:solidFill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0" name="Boog 19">
              <a:extLst>
                <a:ext uri="{FF2B5EF4-FFF2-40B4-BE49-F238E27FC236}">
                  <a16:creationId xmlns:a16="http://schemas.microsoft.com/office/drawing/2014/main" id="{59A16127-37AF-4E3E-B299-F536B6A2C1E9}"/>
                </a:ext>
              </a:extLst>
            </p:cNvPr>
            <p:cNvSpPr/>
            <p:nvPr/>
          </p:nvSpPr>
          <p:spPr>
            <a:xfrm>
              <a:off x="7317582" y="1702594"/>
              <a:ext cx="633413" cy="381000"/>
            </a:xfrm>
            <a:prstGeom prst="arc">
              <a:avLst>
                <a:gd name="adj1" fmla="val 17701550"/>
                <a:gd name="adj2" fmla="val 0"/>
              </a:avLst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1" name="Boog 20">
              <a:extLst>
                <a:ext uri="{FF2B5EF4-FFF2-40B4-BE49-F238E27FC236}">
                  <a16:creationId xmlns:a16="http://schemas.microsoft.com/office/drawing/2014/main" id="{7875E695-39B6-4797-9ED0-845D08CB3DD8}"/>
                </a:ext>
              </a:extLst>
            </p:cNvPr>
            <p:cNvSpPr/>
            <p:nvPr/>
          </p:nvSpPr>
          <p:spPr>
            <a:xfrm flipH="1">
              <a:off x="7418785" y="1670367"/>
              <a:ext cx="152400" cy="79376"/>
            </a:xfrm>
            <a:prstGeom prst="arc">
              <a:avLst>
                <a:gd name="adj1" fmla="val 17186449"/>
                <a:gd name="adj2" fmla="val 0"/>
              </a:avLst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2" name="Boog 21">
              <a:extLst>
                <a:ext uri="{FF2B5EF4-FFF2-40B4-BE49-F238E27FC236}">
                  <a16:creationId xmlns:a16="http://schemas.microsoft.com/office/drawing/2014/main" id="{6E441602-2D1E-40EA-A65F-FDADDCF99888}"/>
                </a:ext>
              </a:extLst>
            </p:cNvPr>
            <p:cNvSpPr/>
            <p:nvPr/>
          </p:nvSpPr>
          <p:spPr>
            <a:xfrm flipH="1">
              <a:off x="7179958" y="1702594"/>
              <a:ext cx="656736" cy="381000"/>
            </a:xfrm>
            <a:prstGeom prst="arc">
              <a:avLst>
                <a:gd name="adj1" fmla="val 17701550"/>
                <a:gd name="adj2" fmla="val 0"/>
              </a:avLst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28924531-A03A-4709-A819-5AE707214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994" y="971549"/>
              <a:ext cx="0" cy="496271"/>
            </a:xfrm>
            <a:prstGeom prst="line">
              <a:avLst/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Parallellogram 26">
            <a:extLst>
              <a:ext uri="{FF2B5EF4-FFF2-40B4-BE49-F238E27FC236}">
                <a16:creationId xmlns:a16="http://schemas.microsoft.com/office/drawing/2014/main" id="{12A916D7-7412-40EA-B691-DB29A53B174D}"/>
              </a:ext>
            </a:extLst>
          </p:cNvPr>
          <p:cNvSpPr/>
          <p:nvPr/>
        </p:nvSpPr>
        <p:spPr>
          <a:xfrm rot="5400000" flipV="1">
            <a:off x="6326362" y="2940156"/>
            <a:ext cx="6977065" cy="2458828"/>
          </a:xfrm>
          <a:prstGeom prst="parallelogram">
            <a:avLst>
              <a:gd name="adj" fmla="val 12530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32" name="Groep 31">
            <a:extLst>
              <a:ext uri="{FF2B5EF4-FFF2-40B4-BE49-F238E27FC236}">
                <a16:creationId xmlns:a16="http://schemas.microsoft.com/office/drawing/2014/main" id="{D9C34D1F-1226-4FE2-BB33-281AFA8C6742}"/>
              </a:ext>
            </a:extLst>
          </p:cNvPr>
          <p:cNvGrpSpPr/>
          <p:nvPr/>
        </p:nvGrpSpPr>
        <p:grpSpPr>
          <a:xfrm rot="853249">
            <a:off x="9551194" y="2913754"/>
            <a:ext cx="372665" cy="183356"/>
            <a:chOff x="9455944" y="2083594"/>
            <a:chExt cx="372665" cy="183356"/>
          </a:xfrm>
        </p:grpSpPr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04AA9F0F-0BB4-4745-8C9B-C45FC7AF35B1}"/>
                </a:ext>
              </a:extLst>
            </p:cNvPr>
            <p:cNvCxnSpPr/>
            <p:nvPr/>
          </p:nvCxnSpPr>
          <p:spPr>
            <a:xfrm flipH="1">
              <a:off x="9455944" y="2083594"/>
              <a:ext cx="183356" cy="18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93059D5B-78B2-4FBF-A090-38F2BDEE5DED}"/>
                </a:ext>
              </a:extLst>
            </p:cNvPr>
            <p:cNvCxnSpPr/>
            <p:nvPr/>
          </p:nvCxnSpPr>
          <p:spPr>
            <a:xfrm flipH="1">
              <a:off x="9547622" y="2083594"/>
              <a:ext cx="183356" cy="18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CE4E73D5-E0CA-4156-A54F-CCBFA403C57A}"/>
                </a:ext>
              </a:extLst>
            </p:cNvPr>
            <p:cNvCxnSpPr/>
            <p:nvPr/>
          </p:nvCxnSpPr>
          <p:spPr>
            <a:xfrm flipH="1">
              <a:off x="9645253" y="2083594"/>
              <a:ext cx="183356" cy="18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B0222CE3-B347-4334-A8E4-5E725D30FF66}"/>
              </a:ext>
            </a:extLst>
          </p:cNvPr>
          <p:cNvGrpSpPr/>
          <p:nvPr/>
        </p:nvGrpSpPr>
        <p:grpSpPr>
          <a:xfrm>
            <a:off x="8155930" y="1702596"/>
            <a:ext cx="361194" cy="136363"/>
            <a:chOff x="8155930" y="1702596"/>
            <a:chExt cx="361194" cy="136363"/>
          </a:xfrm>
        </p:grpSpPr>
        <p:sp>
          <p:nvSpPr>
            <p:cNvPr id="38" name="Parallellogram 37">
              <a:extLst>
                <a:ext uri="{FF2B5EF4-FFF2-40B4-BE49-F238E27FC236}">
                  <a16:creationId xmlns:a16="http://schemas.microsoft.com/office/drawing/2014/main" id="{5ACCB5C1-BCF3-4452-B468-A651AA4AAD0C}"/>
                </a:ext>
              </a:extLst>
            </p:cNvPr>
            <p:cNvSpPr/>
            <p:nvPr/>
          </p:nvSpPr>
          <p:spPr>
            <a:xfrm rot="5400000" flipV="1">
              <a:off x="8268835" y="1632292"/>
              <a:ext cx="76204" cy="216811"/>
            </a:xfrm>
            <a:prstGeom prst="parallelogram">
              <a:avLst>
                <a:gd name="adj" fmla="val 13311"/>
              </a:avLst>
            </a:prstGeom>
            <a:noFill/>
            <a:ln w="63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39" name="Parallellogram 38">
              <a:extLst>
                <a:ext uri="{FF2B5EF4-FFF2-40B4-BE49-F238E27FC236}">
                  <a16:creationId xmlns:a16="http://schemas.microsoft.com/office/drawing/2014/main" id="{E853255D-5C38-4F9F-ACB2-B0A405E52A20}"/>
                </a:ext>
              </a:extLst>
            </p:cNvPr>
            <p:cNvSpPr/>
            <p:nvPr/>
          </p:nvSpPr>
          <p:spPr>
            <a:xfrm rot="10642479" flipV="1">
              <a:off x="8155930" y="1793240"/>
              <a:ext cx="361194" cy="45719"/>
            </a:xfrm>
            <a:prstGeom prst="parallelogram">
              <a:avLst>
                <a:gd name="adj" fmla="val 258339"/>
              </a:avLst>
            </a:prstGeom>
            <a:noFill/>
            <a:ln w="63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40" name="Parallellogram 39">
              <a:extLst>
                <a:ext uri="{FF2B5EF4-FFF2-40B4-BE49-F238E27FC236}">
                  <a16:creationId xmlns:a16="http://schemas.microsoft.com/office/drawing/2014/main" id="{3DE3AA1B-09DB-4E7F-869D-D2F53F8D5587}"/>
                </a:ext>
              </a:extLst>
            </p:cNvPr>
            <p:cNvSpPr/>
            <p:nvPr/>
          </p:nvSpPr>
          <p:spPr>
            <a:xfrm rot="16200000">
              <a:off x="8409596" y="1707807"/>
              <a:ext cx="94303" cy="88636"/>
            </a:xfrm>
            <a:prstGeom prst="parallelogram">
              <a:avLst>
                <a:gd name="adj" fmla="val 37736"/>
              </a:avLst>
            </a:prstGeom>
            <a:noFill/>
            <a:ln w="63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5F13087B-70D7-463A-AE2B-FCEE58910FDD}"/>
              </a:ext>
            </a:extLst>
          </p:cNvPr>
          <p:cNvGrpSpPr/>
          <p:nvPr/>
        </p:nvGrpSpPr>
        <p:grpSpPr>
          <a:xfrm>
            <a:off x="6376688" y="2124228"/>
            <a:ext cx="806366" cy="496271"/>
            <a:chOff x="6348889" y="1993259"/>
            <a:chExt cx="957263" cy="589140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8F5AC94F-9195-4DA3-9528-8976DAE88874}"/>
                </a:ext>
              </a:extLst>
            </p:cNvPr>
            <p:cNvGrpSpPr/>
            <p:nvPr/>
          </p:nvGrpSpPr>
          <p:grpSpPr>
            <a:xfrm>
              <a:off x="6348889" y="1993259"/>
              <a:ext cx="957263" cy="589140"/>
              <a:chOff x="6324600" y="1982610"/>
              <a:chExt cx="957263" cy="589140"/>
            </a:xfrm>
          </p:grpSpPr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AFCD5EEC-470B-4FAB-8CEC-4BF528A2CBD9}"/>
                  </a:ext>
                </a:extLst>
              </p:cNvPr>
              <p:cNvCxnSpPr/>
              <p:nvPr/>
            </p:nvCxnSpPr>
            <p:spPr>
              <a:xfrm>
                <a:off x="6324600" y="1982610"/>
                <a:ext cx="0" cy="589140"/>
              </a:xfrm>
              <a:prstGeom prst="line">
                <a:avLst/>
              </a:prstGeom>
              <a:ln w="63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CB35DA16-5188-474E-8DCC-751E683E3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24600" y="2571750"/>
                <a:ext cx="957263" cy="0"/>
              </a:xfrm>
              <a:prstGeom prst="line">
                <a:avLst/>
              </a:prstGeom>
              <a:ln w="63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73" name="Vrije vorm: vorm 72">
              <a:extLst>
                <a:ext uri="{FF2B5EF4-FFF2-40B4-BE49-F238E27FC236}">
                  <a16:creationId xmlns:a16="http://schemas.microsoft.com/office/drawing/2014/main" id="{C41F7DD3-E2DC-405F-BADC-4BF3A3FD0949}"/>
                </a:ext>
              </a:extLst>
            </p:cNvPr>
            <p:cNvSpPr/>
            <p:nvPr/>
          </p:nvSpPr>
          <p:spPr>
            <a:xfrm>
              <a:off x="6350794" y="2209800"/>
              <a:ext cx="950119" cy="190500"/>
            </a:xfrm>
            <a:custGeom>
              <a:avLst/>
              <a:gdLst>
                <a:gd name="connsiteX0" fmla="*/ 0 w 950119"/>
                <a:gd name="connsiteY0" fmla="*/ 190500 h 190500"/>
                <a:gd name="connsiteX1" fmla="*/ 150019 w 950119"/>
                <a:gd name="connsiteY1" fmla="*/ 52388 h 190500"/>
                <a:gd name="connsiteX2" fmla="*/ 200025 w 950119"/>
                <a:gd name="connsiteY2" fmla="*/ 150019 h 190500"/>
                <a:gd name="connsiteX3" fmla="*/ 300037 w 950119"/>
                <a:gd name="connsiteY3" fmla="*/ 145256 h 190500"/>
                <a:gd name="connsiteX4" fmla="*/ 366712 w 950119"/>
                <a:gd name="connsiteY4" fmla="*/ 78581 h 190500"/>
                <a:gd name="connsiteX5" fmla="*/ 426244 w 950119"/>
                <a:gd name="connsiteY5" fmla="*/ 35719 h 190500"/>
                <a:gd name="connsiteX6" fmla="*/ 557212 w 950119"/>
                <a:gd name="connsiteY6" fmla="*/ 76200 h 190500"/>
                <a:gd name="connsiteX7" fmla="*/ 609600 w 950119"/>
                <a:gd name="connsiteY7" fmla="*/ 104775 h 190500"/>
                <a:gd name="connsiteX8" fmla="*/ 721519 w 950119"/>
                <a:gd name="connsiteY8" fmla="*/ 61913 h 190500"/>
                <a:gd name="connsiteX9" fmla="*/ 757237 w 950119"/>
                <a:gd name="connsiteY9" fmla="*/ 30956 h 190500"/>
                <a:gd name="connsiteX10" fmla="*/ 909637 w 950119"/>
                <a:gd name="connsiteY10" fmla="*/ 16669 h 190500"/>
                <a:gd name="connsiteX11" fmla="*/ 950119 w 950119"/>
                <a:gd name="connsiteY1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0119" h="190500">
                  <a:moveTo>
                    <a:pt x="0" y="190500"/>
                  </a:moveTo>
                  <a:cubicBezTo>
                    <a:pt x="58341" y="124817"/>
                    <a:pt x="116682" y="59135"/>
                    <a:pt x="150019" y="52388"/>
                  </a:cubicBezTo>
                  <a:cubicBezTo>
                    <a:pt x="183357" y="45641"/>
                    <a:pt x="175022" y="134541"/>
                    <a:pt x="200025" y="150019"/>
                  </a:cubicBezTo>
                  <a:cubicBezTo>
                    <a:pt x="225028" y="165497"/>
                    <a:pt x="272256" y="157162"/>
                    <a:pt x="300037" y="145256"/>
                  </a:cubicBezTo>
                  <a:cubicBezTo>
                    <a:pt x="327818" y="133350"/>
                    <a:pt x="345678" y="96837"/>
                    <a:pt x="366712" y="78581"/>
                  </a:cubicBezTo>
                  <a:cubicBezTo>
                    <a:pt x="387747" y="60325"/>
                    <a:pt x="394494" y="36116"/>
                    <a:pt x="426244" y="35719"/>
                  </a:cubicBezTo>
                  <a:cubicBezTo>
                    <a:pt x="457994" y="35322"/>
                    <a:pt x="526653" y="64691"/>
                    <a:pt x="557212" y="76200"/>
                  </a:cubicBezTo>
                  <a:cubicBezTo>
                    <a:pt x="587771" y="87709"/>
                    <a:pt x="582216" y="107156"/>
                    <a:pt x="609600" y="104775"/>
                  </a:cubicBezTo>
                  <a:cubicBezTo>
                    <a:pt x="636984" y="102394"/>
                    <a:pt x="696913" y="74216"/>
                    <a:pt x="721519" y="61913"/>
                  </a:cubicBezTo>
                  <a:cubicBezTo>
                    <a:pt x="746125" y="49610"/>
                    <a:pt x="725884" y="38497"/>
                    <a:pt x="757237" y="30956"/>
                  </a:cubicBezTo>
                  <a:cubicBezTo>
                    <a:pt x="788590" y="23415"/>
                    <a:pt x="877490" y="21828"/>
                    <a:pt x="909637" y="16669"/>
                  </a:cubicBezTo>
                  <a:cubicBezTo>
                    <a:pt x="941784" y="11510"/>
                    <a:pt x="941388" y="4366"/>
                    <a:pt x="950119" y="0"/>
                  </a:cubicBezTo>
                </a:path>
              </a:pathLst>
            </a:cu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99" name="Groep 98">
            <a:extLst>
              <a:ext uri="{FF2B5EF4-FFF2-40B4-BE49-F238E27FC236}">
                <a16:creationId xmlns:a16="http://schemas.microsoft.com/office/drawing/2014/main" id="{C9F76DCA-ECDF-4B7A-9227-41CABD71230C}"/>
              </a:ext>
            </a:extLst>
          </p:cNvPr>
          <p:cNvGrpSpPr/>
          <p:nvPr/>
        </p:nvGrpSpPr>
        <p:grpSpPr>
          <a:xfrm>
            <a:off x="4074101" y="4630529"/>
            <a:ext cx="1361497" cy="901116"/>
            <a:chOff x="4074101" y="4630529"/>
            <a:chExt cx="1361497" cy="901116"/>
          </a:xfrm>
        </p:grpSpPr>
        <p:sp>
          <p:nvSpPr>
            <p:cNvPr id="90" name="Parallellogram 89">
              <a:extLst>
                <a:ext uri="{FF2B5EF4-FFF2-40B4-BE49-F238E27FC236}">
                  <a16:creationId xmlns:a16="http://schemas.microsoft.com/office/drawing/2014/main" id="{51F37538-AB8A-45D4-9655-5E49AED40655}"/>
                </a:ext>
              </a:extLst>
            </p:cNvPr>
            <p:cNvSpPr/>
            <p:nvPr/>
          </p:nvSpPr>
          <p:spPr>
            <a:xfrm rot="5400000">
              <a:off x="4304292" y="4400338"/>
              <a:ext cx="901116" cy="1361497"/>
            </a:xfrm>
            <a:prstGeom prst="parallelogram">
              <a:avLst>
                <a:gd name="adj" fmla="val 10223"/>
              </a:avLst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2" name="Rechthoek: afgeronde hoeken 91">
              <a:extLst>
                <a:ext uri="{FF2B5EF4-FFF2-40B4-BE49-F238E27FC236}">
                  <a16:creationId xmlns:a16="http://schemas.microsoft.com/office/drawing/2014/main" id="{DDB39EA8-4407-4767-A2B5-D9E1ED9B5F58}"/>
                </a:ext>
              </a:extLst>
            </p:cNvPr>
            <p:cNvSpPr/>
            <p:nvPr/>
          </p:nvSpPr>
          <p:spPr>
            <a:xfrm>
              <a:off x="4178440" y="4732217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3" name="Rechthoek: afgeronde hoeken 92">
              <a:extLst>
                <a:ext uri="{FF2B5EF4-FFF2-40B4-BE49-F238E27FC236}">
                  <a16:creationId xmlns:a16="http://schemas.microsoft.com/office/drawing/2014/main" id="{740A4CA0-3F92-4D9C-AA31-6F5BA3D222BB}"/>
                </a:ext>
              </a:extLst>
            </p:cNvPr>
            <p:cNvSpPr/>
            <p:nvPr/>
          </p:nvSpPr>
          <p:spPr>
            <a:xfrm>
              <a:off x="4358837" y="4744122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4" name="Rechthoek: afgeronde hoeken 93">
              <a:extLst>
                <a:ext uri="{FF2B5EF4-FFF2-40B4-BE49-F238E27FC236}">
                  <a16:creationId xmlns:a16="http://schemas.microsoft.com/office/drawing/2014/main" id="{5BE92F09-55CA-40F1-96B6-97ADB68EED8A}"/>
                </a:ext>
              </a:extLst>
            </p:cNvPr>
            <p:cNvSpPr/>
            <p:nvPr/>
          </p:nvSpPr>
          <p:spPr>
            <a:xfrm>
              <a:off x="4539234" y="4755176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5" name="Rechthoek: afgeronde hoeken 94">
              <a:extLst>
                <a:ext uri="{FF2B5EF4-FFF2-40B4-BE49-F238E27FC236}">
                  <a16:creationId xmlns:a16="http://schemas.microsoft.com/office/drawing/2014/main" id="{3166DDC8-7C3B-448E-8883-3D94A61A07FB}"/>
                </a:ext>
              </a:extLst>
            </p:cNvPr>
            <p:cNvSpPr/>
            <p:nvPr/>
          </p:nvSpPr>
          <p:spPr>
            <a:xfrm>
              <a:off x="4719631" y="4766174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6" name="Rechthoek: afgeronde hoeken 95">
              <a:extLst>
                <a:ext uri="{FF2B5EF4-FFF2-40B4-BE49-F238E27FC236}">
                  <a16:creationId xmlns:a16="http://schemas.microsoft.com/office/drawing/2014/main" id="{F00AAAE4-6F40-4B95-A97E-B4EE1872AC2B}"/>
                </a:ext>
              </a:extLst>
            </p:cNvPr>
            <p:cNvSpPr/>
            <p:nvPr/>
          </p:nvSpPr>
          <p:spPr>
            <a:xfrm>
              <a:off x="4901760" y="4780456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7" name="Rechthoek: afgeronde hoeken 96">
              <a:extLst>
                <a:ext uri="{FF2B5EF4-FFF2-40B4-BE49-F238E27FC236}">
                  <a16:creationId xmlns:a16="http://schemas.microsoft.com/office/drawing/2014/main" id="{6618FFE0-30C7-42B1-93C9-AECB455D3AD0}"/>
                </a:ext>
              </a:extLst>
            </p:cNvPr>
            <p:cNvSpPr/>
            <p:nvPr/>
          </p:nvSpPr>
          <p:spPr>
            <a:xfrm>
              <a:off x="5080425" y="4789982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8" name="Rechthoek: afgeronde hoeken 97">
              <a:extLst>
                <a:ext uri="{FF2B5EF4-FFF2-40B4-BE49-F238E27FC236}">
                  <a16:creationId xmlns:a16="http://schemas.microsoft.com/office/drawing/2014/main" id="{141D3D6D-A305-41FB-9045-9EEC4D8D706C}"/>
                </a:ext>
              </a:extLst>
            </p:cNvPr>
            <p:cNvSpPr/>
            <p:nvPr/>
          </p:nvSpPr>
          <p:spPr>
            <a:xfrm>
              <a:off x="5259090" y="4807453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148" name="Groep 147">
            <a:extLst>
              <a:ext uri="{FF2B5EF4-FFF2-40B4-BE49-F238E27FC236}">
                <a16:creationId xmlns:a16="http://schemas.microsoft.com/office/drawing/2014/main" id="{F75ADABF-3B99-475C-96C7-3B68EA6748C8}"/>
              </a:ext>
            </a:extLst>
          </p:cNvPr>
          <p:cNvGrpSpPr/>
          <p:nvPr/>
        </p:nvGrpSpPr>
        <p:grpSpPr>
          <a:xfrm>
            <a:off x="9084572" y="1262063"/>
            <a:ext cx="795456" cy="489557"/>
            <a:chOff x="6625125" y="2832766"/>
            <a:chExt cx="558737" cy="343870"/>
          </a:xfrm>
        </p:grpSpPr>
        <p:grpSp>
          <p:nvGrpSpPr>
            <p:cNvPr id="107" name="Groep 106">
              <a:extLst>
                <a:ext uri="{FF2B5EF4-FFF2-40B4-BE49-F238E27FC236}">
                  <a16:creationId xmlns:a16="http://schemas.microsoft.com/office/drawing/2014/main" id="{4FFEAAF5-8BC0-45D6-A883-0CF30B038518}"/>
                </a:ext>
              </a:extLst>
            </p:cNvPr>
            <p:cNvGrpSpPr/>
            <p:nvPr/>
          </p:nvGrpSpPr>
          <p:grpSpPr>
            <a:xfrm>
              <a:off x="6625125" y="2832766"/>
              <a:ext cx="558737" cy="343870"/>
              <a:chOff x="6324600" y="1982610"/>
              <a:chExt cx="957263" cy="589140"/>
            </a:xfrm>
          </p:grpSpPr>
          <p:cxnSp>
            <p:nvCxnSpPr>
              <p:cNvPr id="109" name="Rechte verbindingslijn 108">
                <a:extLst>
                  <a:ext uri="{FF2B5EF4-FFF2-40B4-BE49-F238E27FC236}">
                    <a16:creationId xmlns:a16="http://schemas.microsoft.com/office/drawing/2014/main" id="{692A848D-C20D-4304-A450-FBBA819EEC96}"/>
                  </a:ext>
                </a:extLst>
              </p:cNvPr>
              <p:cNvCxnSpPr/>
              <p:nvPr/>
            </p:nvCxnSpPr>
            <p:spPr>
              <a:xfrm>
                <a:off x="6324600" y="1982610"/>
                <a:ext cx="0" cy="58914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0" name="Rechte verbindingslijn 109">
                <a:extLst>
                  <a:ext uri="{FF2B5EF4-FFF2-40B4-BE49-F238E27FC236}">
                    <a16:creationId xmlns:a16="http://schemas.microsoft.com/office/drawing/2014/main" id="{BAD0586F-6C8B-40FB-8704-D2D89FC51A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24600" y="2571750"/>
                <a:ext cx="957263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1996B73A-82FC-4E1C-827B-AD4A83FB8D45}"/>
                </a:ext>
              </a:extLst>
            </p:cNvPr>
            <p:cNvSpPr/>
            <p:nvPr/>
          </p:nvSpPr>
          <p:spPr>
            <a:xfrm>
              <a:off x="6662738" y="2917294"/>
              <a:ext cx="45719" cy="2569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845C4F2A-B182-4F45-9C8F-7B34BD4D50A4}"/>
                </a:ext>
              </a:extLst>
            </p:cNvPr>
            <p:cNvSpPr/>
            <p:nvPr/>
          </p:nvSpPr>
          <p:spPr>
            <a:xfrm>
              <a:off x="6738758" y="2945606"/>
              <a:ext cx="45719" cy="228599"/>
            </a:xfrm>
            <a:prstGeom prst="rect">
              <a:avLst/>
            </a:prstGeom>
            <a:solidFill>
              <a:srgbClr val="70AD47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0CD993FB-93D9-470D-927F-D4361860963B}"/>
                </a:ext>
              </a:extLst>
            </p:cNvPr>
            <p:cNvSpPr/>
            <p:nvPr/>
          </p:nvSpPr>
          <p:spPr>
            <a:xfrm>
              <a:off x="6815824" y="2986088"/>
              <a:ext cx="45719" cy="188117"/>
            </a:xfrm>
            <a:prstGeom prst="rect">
              <a:avLst/>
            </a:prstGeom>
            <a:solidFill>
              <a:srgbClr val="70AD4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A222306B-D357-4862-9953-2A888FD3D8AE}"/>
                </a:ext>
              </a:extLst>
            </p:cNvPr>
            <p:cNvSpPr/>
            <p:nvPr/>
          </p:nvSpPr>
          <p:spPr>
            <a:xfrm>
              <a:off x="6892890" y="2893310"/>
              <a:ext cx="45719" cy="28089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8E9F54FC-4E9A-4E65-97C6-BA943EF87A0D}"/>
                </a:ext>
              </a:extLst>
            </p:cNvPr>
            <p:cNvSpPr/>
            <p:nvPr/>
          </p:nvSpPr>
          <p:spPr>
            <a:xfrm>
              <a:off x="6972407" y="2917294"/>
              <a:ext cx="45719" cy="256912"/>
            </a:xfrm>
            <a:prstGeom prst="rect">
              <a:avLst/>
            </a:prstGeom>
            <a:solidFill>
              <a:srgbClr val="70AD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E96AD7F4-EC04-4292-AAE3-65FDE73FD7F4}"/>
                </a:ext>
              </a:extLst>
            </p:cNvPr>
            <p:cNvSpPr/>
            <p:nvPr/>
          </p:nvSpPr>
          <p:spPr>
            <a:xfrm>
              <a:off x="7051924" y="2945606"/>
              <a:ext cx="45719" cy="229922"/>
            </a:xfrm>
            <a:prstGeom prst="rect">
              <a:avLst/>
            </a:prstGeom>
            <a:solidFill>
              <a:srgbClr val="70AD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41" name="Parallellogram 140">
            <a:extLst>
              <a:ext uri="{FF2B5EF4-FFF2-40B4-BE49-F238E27FC236}">
                <a16:creationId xmlns:a16="http://schemas.microsoft.com/office/drawing/2014/main" id="{B05F1882-A5F4-4D73-B054-BF99386F480D}"/>
              </a:ext>
            </a:extLst>
          </p:cNvPr>
          <p:cNvSpPr/>
          <p:nvPr/>
        </p:nvSpPr>
        <p:spPr>
          <a:xfrm rot="5400000" flipV="1">
            <a:off x="11299856" y="2425890"/>
            <a:ext cx="1630877" cy="2520674"/>
          </a:xfrm>
          <a:prstGeom prst="parallelogram">
            <a:avLst>
              <a:gd name="adj" fmla="val 6093"/>
            </a:avLst>
          </a:prstGeom>
          <a:noFill/>
          <a:ln w="63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9" name="Parallellogram 148">
            <a:extLst>
              <a:ext uri="{FF2B5EF4-FFF2-40B4-BE49-F238E27FC236}">
                <a16:creationId xmlns:a16="http://schemas.microsoft.com/office/drawing/2014/main" id="{C44CA0D2-E517-4576-889A-C23F3ECB7257}"/>
              </a:ext>
            </a:extLst>
          </p:cNvPr>
          <p:cNvSpPr/>
          <p:nvPr/>
        </p:nvSpPr>
        <p:spPr>
          <a:xfrm rot="5400000" flipV="1">
            <a:off x="8948489" y="2769536"/>
            <a:ext cx="6977065" cy="2166440"/>
          </a:xfrm>
          <a:prstGeom prst="parallelogram">
            <a:avLst>
              <a:gd name="adj" fmla="val 12530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0" name="Parallellogram 149">
            <a:extLst>
              <a:ext uri="{FF2B5EF4-FFF2-40B4-BE49-F238E27FC236}">
                <a16:creationId xmlns:a16="http://schemas.microsoft.com/office/drawing/2014/main" id="{9A90F22A-79DF-438B-8D11-929E7D4AEE81}"/>
              </a:ext>
            </a:extLst>
          </p:cNvPr>
          <p:cNvSpPr/>
          <p:nvPr/>
        </p:nvSpPr>
        <p:spPr>
          <a:xfrm rot="5400000" flipV="1">
            <a:off x="9144605" y="-1164630"/>
            <a:ext cx="1331548" cy="2458828"/>
          </a:xfrm>
          <a:prstGeom prst="parallelogram">
            <a:avLst>
              <a:gd name="adj" fmla="val 23682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1" name="Parallellogram 150">
            <a:extLst>
              <a:ext uri="{FF2B5EF4-FFF2-40B4-BE49-F238E27FC236}">
                <a16:creationId xmlns:a16="http://schemas.microsoft.com/office/drawing/2014/main" id="{2D1D218D-9E22-45AE-A740-355ECC0FE55B}"/>
              </a:ext>
            </a:extLst>
          </p:cNvPr>
          <p:cNvSpPr/>
          <p:nvPr/>
        </p:nvSpPr>
        <p:spPr>
          <a:xfrm rot="5400000" flipV="1">
            <a:off x="6493114" y="-715729"/>
            <a:ext cx="1331548" cy="2321938"/>
          </a:xfrm>
          <a:prstGeom prst="parallelogram">
            <a:avLst>
              <a:gd name="adj" fmla="val 23682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2" name="Parallellogram 151">
            <a:extLst>
              <a:ext uri="{FF2B5EF4-FFF2-40B4-BE49-F238E27FC236}">
                <a16:creationId xmlns:a16="http://schemas.microsoft.com/office/drawing/2014/main" id="{AE515C9B-1AF0-4908-B2B2-1DF861B658B6}"/>
              </a:ext>
            </a:extLst>
          </p:cNvPr>
          <p:cNvSpPr/>
          <p:nvPr/>
        </p:nvSpPr>
        <p:spPr>
          <a:xfrm rot="5400000" flipV="1">
            <a:off x="3701466" y="3350851"/>
            <a:ext cx="6914848" cy="2321939"/>
          </a:xfrm>
          <a:prstGeom prst="parallelogram">
            <a:avLst>
              <a:gd name="adj" fmla="val 13876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3" name="Parallellogram 152">
            <a:extLst>
              <a:ext uri="{FF2B5EF4-FFF2-40B4-BE49-F238E27FC236}">
                <a16:creationId xmlns:a16="http://schemas.microsoft.com/office/drawing/2014/main" id="{1FF5785C-C3C8-4238-958D-A888639D5CC7}"/>
              </a:ext>
            </a:extLst>
          </p:cNvPr>
          <p:cNvSpPr/>
          <p:nvPr/>
        </p:nvSpPr>
        <p:spPr>
          <a:xfrm rot="5400000">
            <a:off x="-1493069" y="926824"/>
            <a:ext cx="8258177" cy="6252129"/>
          </a:xfrm>
          <a:prstGeom prst="parallelogram">
            <a:avLst>
              <a:gd name="adj" fmla="val 22478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4" name="Parallellogram 153">
            <a:extLst>
              <a:ext uri="{FF2B5EF4-FFF2-40B4-BE49-F238E27FC236}">
                <a16:creationId xmlns:a16="http://schemas.microsoft.com/office/drawing/2014/main" id="{BE5F2C2C-76E5-49E2-815A-19A53D3905D8}"/>
              </a:ext>
            </a:extLst>
          </p:cNvPr>
          <p:cNvSpPr/>
          <p:nvPr/>
        </p:nvSpPr>
        <p:spPr>
          <a:xfrm rot="5400000">
            <a:off x="2263617" y="-2424051"/>
            <a:ext cx="2053029" cy="4903865"/>
          </a:xfrm>
          <a:prstGeom prst="parallelogram">
            <a:avLst>
              <a:gd name="adj" fmla="val 51865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5" name="Parallellogram 154">
            <a:extLst>
              <a:ext uri="{FF2B5EF4-FFF2-40B4-BE49-F238E27FC236}">
                <a16:creationId xmlns:a16="http://schemas.microsoft.com/office/drawing/2014/main" id="{D639D66E-4DD4-4A3F-8869-A2C105149ED9}"/>
              </a:ext>
            </a:extLst>
          </p:cNvPr>
          <p:cNvSpPr/>
          <p:nvPr/>
        </p:nvSpPr>
        <p:spPr>
          <a:xfrm rot="5400000" flipV="1">
            <a:off x="11912925" y="-1529909"/>
            <a:ext cx="1331548" cy="2458828"/>
          </a:xfrm>
          <a:prstGeom prst="parallelogram">
            <a:avLst>
              <a:gd name="adj" fmla="val 23682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6" name="Ovaal 155">
            <a:extLst>
              <a:ext uri="{FF2B5EF4-FFF2-40B4-BE49-F238E27FC236}">
                <a16:creationId xmlns:a16="http://schemas.microsoft.com/office/drawing/2014/main" id="{E867BAED-F4DA-460B-B870-E9F1BB50BEAD}"/>
              </a:ext>
            </a:extLst>
          </p:cNvPr>
          <p:cNvSpPr/>
          <p:nvPr/>
        </p:nvSpPr>
        <p:spPr>
          <a:xfrm>
            <a:off x="10147402" y="1262063"/>
            <a:ext cx="646804" cy="630110"/>
          </a:xfrm>
          <a:prstGeom prst="ellipse">
            <a:avLst/>
          </a:prstGeom>
          <a:noFill/>
          <a:ln w="63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7" name="Ovaal 156">
            <a:extLst>
              <a:ext uri="{FF2B5EF4-FFF2-40B4-BE49-F238E27FC236}">
                <a16:creationId xmlns:a16="http://schemas.microsoft.com/office/drawing/2014/main" id="{BAB8CB85-5E96-4478-892C-C3672A6EBD9B}"/>
              </a:ext>
            </a:extLst>
          </p:cNvPr>
          <p:cNvSpPr/>
          <p:nvPr/>
        </p:nvSpPr>
        <p:spPr>
          <a:xfrm>
            <a:off x="11697109" y="1801582"/>
            <a:ext cx="571031" cy="556293"/>
          </a:xfrm>
          <a:prstGeom prst="ellipse">
            <a:avLst/>
          </a:prstGeom>
          <a:noFill/>
          <a:ln w="63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356" name="Groep 355">
            <a:extLst>
              <a:ext uri="{FF2B5EF4-FFF2-40B4-BE49-F238E27FC236}">
                <a16:creationId xmlns:a16="http://schemas.microsoft.com/office/drawing/2014/main" id="{9DB731DC-3740-4646-B2A0-7E10C352F38C}"/>
              </a:ext>
            </a:extLst>
          </p:cNvPr>
          <p:cNvGrpSpPr/>
          <p:nvPr/>
        </p:nvGrpSpPr>
        <p:grpSpPr>
          <a:xfrm>
            <a:off x="2757386" y="3335228"/>
            <a:ext cx="2905953" cy="5754293"/>
            <a:chOff x="2757386" y="3335228"/>
            <a:chExt cx="2905953" cy="5754293"/>
          </a:xfrm>
        </p:grpSpPr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AAA716A0-11D8-4693-8340-268CBFE9C01F}"/>
                </a:ext>
              </a:extLst>
            </p:cNvPr>
            <p:cNvGrpSpPr/>
            <p:nvPr/>
          </p:nvGrpSpPr>
          <p:grpSpPr>
            <a:xfrm>
              <a:off x="3535399" y="3335228"/>
              <a:ext cx="2127940" cy="1303139"/>
              <a:chOff x="3535399" y="3335228"/>
              <a:chExt cx="2127940" cy="1303139"/>
            </a:xfrm>
          </p:grpSpPr>
          <p:grpSp>
            <p:nvGrpSpPr>
              <p:cNvPr id="160" name="Groep 159">
                <a:extLst>
                  <a:ext uri="{FF2B5EF4-FFF2-40B4-BE49-F238E27FC236}">
                    <a16:creationId xmlns:a16="http://schemas.microsoft.com/office/drawing/2014/main" id="{69464C02-A083-42D5-AFEE-F79ABB298A25}"/>
                  </a:ext>
                </a:extLst>
              </p:cNvPr>
              <p:cNvGrpSpPr/>
              <p:nvPr/>
            </p:nvGrpSpPr>
            <p:grpSpPr>
              <a:xfrm>
                <a:off x="3535399" y="3428692"/>
                <a:ext cx="2127940" cy="1209675"/>
                <a:chOff x="3535399" y="3428692"/>
                <a:chExt cx="2127940" cy="1209675"/>
              </a:xfrm>
            </p:grpSpPr>
            <p:sp>
              <p:nvSpPr>
                <p:cNvPr id="158" name="Boog 157">
                  <a:extLst>
                    <a:ext uri="{FF2B5EF4-FFF2-40B4-BE49-F238E27FC236}">
                      <a16:creationId xmlns:a16="http://schemas.microsoft.com/office/drawing/2014/main" id="{72C98BA7-A185-4198-A523-ED8109317815}"/>
                    </a:ext>
                  </a:extLst>
                </p:cNvPr>
                <p:cNvSpPr/>
                <p:nvPr/>
              </p:nvSpPr>
              <p:spPr>
                <a:xfrm rot="443422" flipH="1">
                  <a:off x="3535399" y="3428692"/>
                  <a:ext cx="2127940" cy="1209675"/>
                </a:xfrm>
                <a:prstGeom prst="arc">
                  <a:avLst>
                    <a:gd name="adj1" fmla="val 12587677"/>
                    <a:gd name="adj2" fmla="val 1244191"/>
                  </a:avLst>
                </a:prstGeom>
                <a:ln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59" name="Boog 158">
                  <a:extLst>
                    <a:ext uri="{FF2B5EF4-FFF2-40B4-BE49-F238E27FC236}">
                      <a16:creationId xmlns:a16="http://schemas.microsoft.com/office/drawing/2014/main" id="{F4932900-7FB2-40B1-9481-B2941BEA1E3C}"/>
                    </a:ext>
                  </a:extLst>
                </p:cNvPr>
                <p:cNvSpPr/>
                <p:nvPr/>
              </p:nvSpPr>
              <p:spPr>
                <a:xfrm rot="20581959" flipH="1" flipV="1">
                  <a:off x="3613584" y="3601252"/>
                  <a:ext cx="1820584" cy="677878"/>
                </a:xfrm>
                <a:prstGeom prst="arc">
                  <a:avLst>
                    <a:gd name="adj1" fmla="val 10914881"/>
                    <a:gd name="adj2" fmla="val 21405453"/>
                  </a:avLst>
                </a:prstGeom>
                <a:ln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</p:grpSp>
          <p:sp>
            <p:nvSpPr>
              <p:cNvPr id="161" name="Boog 160">
                <a:extLst>
                  <a:ext uri="{FF2B5EF4-FFF2-40B4-BE49-F238E27FC236}">
                    <a16:creationId xmlns:a16="http://schemas.microsoft.com/office/drawing/2014/main" id="{4670135A-2945-47C5-8B63-4D4833E9A7ED}"/>
                  </a:ext>
                </a:extLst>
              </p:cNvPr>
              <p:cNvSpPr/>
              <p:nvPr/>
            </p:nvSpPr>
            <p:spPr>
              <a:xfrm rot="5204685" flipH="1" flipV="1">
                <a:off x="3598426" y="3595877"/>
                <a:ext cx="572190" cy="180698"/>
              </a:xfrm>
              <a:prstGeom prst="arc">
                <a:avLst>
                  <a:gd name="adj1" fmla="val 11293883"/>
                  <a:gd name="adj2" fmla="val 18323629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2" name="Boog 161">
                <a:extLst>
                  <a:ext uri="{FF2B5EF4-FFF2-40B4-BE49-F238E27FC236}">
                    <a16:creationId xmlns:a16="http://schemas.microsoft.com/office/drawing/2014/main" id="{32F9971E-3F8A-4CF5-B51B-2B0469366194}"/>
                  </a:ext>
                </a:extLst>
              </p:cNvPr>
              <p:cNvSpPr/>
              <p:nvPr/>
            </p:nvSpPr>
            <p:spPr>
              <a:xfrm rot="5629013" flipH="1" flipV="1">
                <a:off x="3811324" y="3530974"/>
                <a:ext cx="572190" cy="180698"/>
              </a:xfrm>
              <a:prstGeom prst="arc">
                <a:avLst>
                  <a:gd name="adj1" fmla="val 11293883"/>
                  <a:gd name="adj2" fmla="val 18323629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3" name="Boog 162">
                <a:extLst>
                  <a:ext uri="{FF2B5EF4-FFF2-40B4-BE49-F238E27FC236}">
                    <a16:creationId xmlns:a16="http://schemas.microsoft.com/office/drawing/2014/main" id="{9817082F-A405-46B2-943F-3383B4185B3D}"/>
                  </a:ext>
                </a:extLst>
              </p:cNvPr>
              <p:cNvSpPr/>
              <p:nvPr/>
            </p:nvSpPr>
            <p:spPr>
              <a:xfrm rot="6049589" flipH="1" flipV="1">
                <a:off x="4041478" y="3539519"/>
                <a:ext cx="533266" cy="180698"/>
              </a:xfrm>
              <a:prstGeom prst="arc">
                <a:avLst>
                  <a:gd name="adj1" fmla="val 11293883"/>
                  <a:gd name="adj2" fmla="val 19294057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4" name="Boog 163">
                <a:extLst>
                  <a:ext uri="{FF2B5EF4-FFF2-40B4-BE49-F238E27FC236}">
                    <a16:creationId xmlns:a16="http://schemas.microsoft.com/office/drawing/2014/main" id="{4D6356D2-8830-4D13-B1F2-F7E3E30B149E}"/>
                  </a:ext>
                </a:extLst>
              </p:cNvPr>
              <p:cNvSpPr/>
              <p:nvPr/>
            </p:nvSpPr>
            <p:spPr>
              <a:xfrm rot="6938673" flipH="1" flipV="1">
                <a:off x="4290908" y="3593799"/>
                <a:ext cx="430142" cy="180698"/>
              </a:xfrm>
              <a:prstGeom prst="arc">
                <a:avLst>
                  <a:gd name="adj1" fmla="val 11293883"/>
                  <a:gd name="adj2" fmla="val 20783972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5" name="Boog 164">
                <a:extLst>
                  <a:ext uri="{FF2B5EF4-FFF2-40B4-BE49-F238E27FC236}">
                    <a16:creationId xmlns:a16="http://schemas.microsoft.com/office/drawing/2014/main" id="{3E775071-139E-4F4A-8E6A-2F5D06F6D30F}"/>
                  </a:ext>
                </a:extLst>
              </p:cNvPr>
              <p:cNvSpPr/>
              <p:nvPr/>
            </p:nvSpPr>
            <p:spPr>
              <a:xfrm rot="7538502" flipH="1" flipV="1">
                <a:off x="4480466" y="3636669"/>
                <a:ext cx="438320" cy="180698"/>
              </a:xfrm>
              <a:prstGeom prst="arc">
                <a:avLst>
                  <a:gd name="adj1" fmla="val 11293883"/>
                  <a:gd name="adj2" fmla="val 21009708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6" name="Boog 165">
                <a:extLst>
                  <a:ext uri="{FF2B5EF4-FFF2-40B4-BE49-F238E27FC236}">
                    <a16:creationId xmlns:a16="http://schemas.microsoft.com/office/drawing/2014/main" id="{AA36FAA0-A26B-4312-9A2E-2CCEF69634B5}"/>
                  </a:ext>
                </a:extLst>
              </p:cNvPr>
              <p:cNvSpPr/>
              <p:nvPr/>
            </p:nvSpPr>
            <p:spPr>
              <a:xfrm rot="2218911" flipV="1">
                <a:off x="3892015" y="4104344"/>
                <a:ext cx="465829" cy="180698"/>
              </a:xfrm>
              <a:prstGeom prst="arc">
                <a:avLst>
                  <a:gd name="adj1" fmla="val 11293883"/>
                  <a:gd name="adj2" fmla="val 16738223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8" name="Boog 167">
                <a:extLst>
                  <a:ext uri="{FF2B5EF4-FFF2-40B4-BE49-F238E27FC236}">
                    <a16:creationId xmlns:a16="http://schemas.microsoft.com/office/drawing/2014/main" id="{82BDD939-F845-4CF9-8858-19C812D44D6B}"/>
                  </a:ext>
                </a:extLst>
              </p:cNvPr>
              <p:cNvSpPr/>
              <p:nvPr/>
            </p:nvSpPr>
            <p:spPr>
              <a:xfrm rot="1755681" flipV="1">
                <a:off x="4067457" y="4051384"/>
                <a:ext cx="465829" cy="180698"/>
              </a:xfrm>
              <a:prstGeom prst="arc">
                <a:avLst>
                  <a:gd name="adj1" fmla="val 11293883"/>
                  <a:gd name="adj2" fmla="val 18368754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0" name="Boog 169">
                <a:extLst>
                  <a:ext uri="{FF2B5EF4-FFF2-40B4-BE49-F238E27FC236}">
                    <a16:creationId xmlns:a16="http://schemas.microsoft.com/office/drawing/2014/main" id="{20572303-72E9-47D8-BE7B-0EB025494F2A}"/>
                  </a:ext>
                </a:extLst>
              </p:cNvPr>
              <p:cNvSpPr/>
              <p:nvPr/>
            </p:nvSpPr>
            <p:spPr>
              <a:xfrm rot="1183190" flipV="1">
                <a:off x="4256775" y="3978293"/>
                <a:ext cx="465829" cy="180698"/>
              </a:xfrm>
              <a:prstGeom prst="arc">
                <a:avLst>
                  <a:gd name="adj1" fmla="val 11293883"/>
                  <a:gd name="adj2" fmla="val 19168205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2" name="Boog 171">
                <a:extLst>
                  <a:ext uri="{FF2B5EF4-FFF2-40B4-BE49-F238E27FC236}">
                    <a16:creationId xmlns:a16="http://schemas.microsoft.com/office/drawing/2014/main" id="{5DE32C41-6306-407D-B46B-782E5F94DD92}"/>
                  </a:ext>
                </a:extLst>
              </p:cNvPr>
              <p:cNvSpPr/>
              <p:nvPr/>
            </p:nvSpPr>
            <p:spPr>
              <a:xfrm rot="275723" flipV="1">
                <a:off x="4444420" y="3888276"/>
                <a:ext cx="465829" cy="180698"/>
              </a:xfrm>
              <a:prstGeom prst="arc">
                <a:avLst>
                  <a:gd name="adj1" fmla="val 11293883"/>
                  <a:gd name="adj2" fmla="val 19684727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3" name="Boog 172">
                <a:extLst>
                  <a:ext uri="{FF2B5EF4-FFF2-40B4-BE49-F238E27FC236}">
                    <a16:creationId xmlns:a16="http://schemas.microsoft.com/office/drawing/2014/main" id="{37545D61-4517-4B67-9B37-8B000E461B18}"/>
                  </a:ext>
                </a:extLst>
              </p:cNvPr>
              <p:cNvSpPr/>
              <p:nvPr/>
            </p:nvSpPr>
            <p:spPr>
              <a:xfrm rot="21158927" flipV="1">
                <a:off x="4639757" y="3782930"/>
                <a:ext cx="465829" cy="180698"/>
              </a:xfrm>
              <a:prstGeom prst="arc">
                <a:avLst>
                  <a:gd name="adj1" fmla="val 11293883"/>
                  <a:gd name="adj2" fmla="val 20495575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4" name="Boog 173">
                <a:extLst>
                  <a:ext uri="{FF2B5EF4-FFF2-40B4-BE49-F238E27FC236}">
                    <a16:creationId xmlns:a16="http://schemas.microsoft.com/office/drawing/2014/main" id="{43DCA69E-5D8C-4E47-B046-A0715D0D9CA0}"/>
                  </a:ext>
                </a:extLst>
              </p:cNvPr>
              <p:cNvSpPr/>
              <p:nvPr/>
            </p:nvSpPr>
            <p:spPr>
              <a:xfrm rot="9371768" flipH="1" flipV="1">
                <a:off x="4705561" y="3701192"/>
                <a:ext cx="530003" cy="127856"/>
              </a:xfrm>
              <a:prstGeom prst="arc">
                <a:avLst>
                  <a:gd name="adj1" fmla="val 11136080"/>
                  <a:gd name="adj2" fmla="val 19222183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sp>
          <p:nvSpPr>
            <p:cNvPr id="191" name="Boog 190">
              <a:extLst>
                <a:ext uri="{FF2B5EF4-FFF2-40B4-BE49-F238E27FC236}">
                  <a16:creationId xmlns:a16="http://schemas.microsoft.com/office/drawing/2014/main" id="{8374A943-B470-44E0-8B62-AD090BCE3533}"/>
                </a:ext>
              </a:extLst>
            </p:cNvPr>
            <p:cNvSpPr/>
            <p:nvPr/>
          </p:nvSpPr>
          <p:spPr>
            <a:xfrm rot="1336298" flipH="1">
              <a:off x="2757386" y="3373516"/>
              <a:ext cx="2118460" cy="5716005"/>
            </a:xfrm>
            <a:prstGeom prst="arc">
              <a:avLst>
                <a:gd name="adj1" fmla="val 17719001"/>
                <a:gd name="adj2" fmla="val 0"/>
              </a:avLst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207" name="Parallellogram 206">
            <a:extLst>
              <a:ext uri="{FF2B5EF4-FFF2-40B4-BE49-F238E27FC236}">
                <a16:creationId xmlns:a16="http://schemas.microsoft.com/office/drawing/2014/main" id="{B36CB3D6-B189-4C42-98E2-735DB686EB77}"/>
              </a:ext>
            </a:extLst>
          </p:cNvPr>
          <p:cNvSpPr/>
          <p:nvPr/>
        </p:nvSpPr>
        <p:spPr>
          <a:xfrm rot="5400000">
            <a:off x="2275680" y="3202660"/>
            <a:ext cx="1675607" cy="1407319"/>
          </a:xfrm>
          <a:prstGeom prst="parallelogram">
            <a:avLst>
              <a:gd name="adj" fmla="val 8705"/>
            </a:avLst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281" name="Groep 280">
            <a:extLst>
              <a:ext uri="{FF2B5EF4-FFF2-40B4-BE49-F238E27FC236}">
                <a16:creationId xmlns:a16="http://schemas.microsoft.com/office/drawing/2014/main" id="{A7310F88-7BF1-4F73-BCE6-295BFAE2B4DA}"/>
              </a:ext>
            </a:extLst>
          </p:cNvPr>
          <p:cNvGrpSpPr/>
          <p:nvPr/>
        </p:nvGrpSpPr>
        <p:grpSpPr>
          <a:xfrm>
            <a:off x="2428871" y="3107282"/>
            <a:ext cx="1367651" cy="1601184"/>
            <a:chOff x="2428871" y="3107282"/>
            <a:chExt cx="1390046" cy="1601184"/>
          </a:xfrm>
        </p:grpSpPr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4D6E1708-0D65-4E80-9255-D284FA617462}"/>
                </a:ext>
              </a:extLst>
            </p:cNvPr>
            <p:cNvGrpSpPr/>
            <p:nvPr/>
          </p:nvGrpSpPr>
          <p:grpSpPr>
            <a:xfrm>
              <a:off x="2428871" y="3107282"/>
              <a:ext cx="1385621" cy="593171"/>
              <a:chOff x="2428871" y="3107282"/>
              <a:chExt cx="1385621" cy="593171"/>
            </a:xfrm>
          </p:grpSpPr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624966E6-373F-4F0A-9341-79B868874054}"/>
                  </a:ext>
                </a:extLst>
              </p:cNvPr>
              <p:cNvGrpSpPr/>
              <p:nvPr/>
            </p:nvGrpSpPr>
            <p:grpSpPr>
              <a:xfrm>
                <a:off x="2428871" y="3107282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A67D2B22-BB5A-4D4E-A8A4-EC664B0197F6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1635EE9A-372B-4FC9-9FE4-3117E65313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76FF61D4-45F8-4D34-BC0D-70351C805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0EF6B316-ED7F-47CD-888E-29246407AA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9D84AA58-7DB8-4434-B127-8632D7E5DB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997887EB-D572-42B5-83AF-EB746E2609DF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EE1EF570-F619-442A-9979-7B6B3A5B6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7AADE20A-257F-492A-963E-86F3455C86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49967A56-C479-4EC7-98F0-12349F0D51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8B38B2AB-90A3-4946-99E0-F9A434F6E0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3" name="Groep 222">
                <a:extLst>
                  <a:ext uri="{FF2B5EF4-FFF2-40B4-BE49-F238E27FC236}">
                    <a16:creationId xmlns:a16="http://schemas.microsoft.com/office/drawing/2014/main" id="{79FCE6FB-9E89-4641-8E59-F72574F7F706}"/>
                  </a:ext>
                </a:extLst>
              </p:cNvPr>
              <p:cNvGrpSpPr/>
              <p:nvPr/>
            </p:nvGrpSpPr>
            <p:grpSpPr>
              <a:xfrm>
                <a:off x="2431229" y="3358367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24" name="Groep 223">
                  <a:extLst>
                    <a:ext uri="{FF2B5EF4-FFF2-40B4-BE49-F238E27FC236}">
                      <a16:creationId xmlns:a16="http://schemas.microsoft.com/office/drawing/2014/main" id="{47CA5437-58E6-4F09-8404-1A68383EA065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3635F89F-192E-403D-97BA-B902C793E0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15042480-A273-4083-B2D8-74E98AE07E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Rechte verbindingslijn 231">
                    <a:extLst>
                      <a:ext uri="{FF2B5EF4-FFF2-40B4-BE49-F238E27FC236}">
                        <a16:creationId xmlns:a16="http://schemas.microsoft.com/office/drawing/2014/main" id="{54C02F47-D498-4EED-8F01-498D34DB10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Rechte verbindingslijn 232">
                    <a:extLst>
                      <a:ext uri="{FF2B5EF4-FFF2-40B4-BE49-F238E27FC236}">
                        <a16:creationId xmlns:a16="http://schemas.microsoft.com/office/drawing/2014/main" id="{022F040F-A40E-471A-A28F-CFC16B26B5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E95711D3-521F-4DA7-B0E1-DD648BD64206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26" name="Rechte verbindingslijn 225">
                    <a:extLst>
                      <a:ext uri="{FF2B5EF4-FFF2-40B4-BE49-F238E27FC236}">
                        <a16:creationId xmlns:a16="http://schemas.microsoft.com/office/drawing/2014/main" id="{A06B99D5-087C-41FC-BABF-AB22B29F5A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Rechte verbindingslijn 226">
                    <a:extLst>
                      <a:ext uri="{FF2B5EF4-FFF2-40B4-BE49-F238E27FC236}">
                        <a16:creationId xmlns:a16="http://schemas.microsoft.com/office/drawing/2014/main" id="{4ADAA9FB-CB84-4F0A-A757-6AEA18F6C1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Rechte verbindingslijn 227">
                    <a:extLst>
                      <a:ext uri="{FF2B5EF4-FFF2-40B4-BE49-F238E27FC236}">
                        <a16:creationId xmlns:a16="http://schemas.microsoft.com/office/drawing/2014/main" id="{A136F8E8-6767-494C-B096-18127E5079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4F2FFD29-B2A7-42C3-9CE3-9863593089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5" name="Groep 234">
              <a:extLst>
                <a:ext uri="{FF2B5EF4-FFF2-40B4-BE49-F238E27FC236}">
                  <a16:creationId xmlns:a16="http://schemas.microsoft.com/office/drawing/2014/main" id="{0974C064-A070-413E-A6CD-1BEACE02513F}"/>
                </a:ext>
              </a:extLst>
            </p:cNvPr>
            <p:cNvGrpSpPr/>
            <p:nvPr/>
          </p:nvGrpSpPr>
          <p:grpSpPr>
            <a:xfrm>
              <a:off x="2430939" y="3611458"/>
              <a:ext cx="1385621" cy="593171"/>
              <a:chOff x="2428871" y="3107282"/>
              <a:chExt cx="1385621" cy="593171"/>
            </a:xfrm>
          </p:grpSpPr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E9A934D6-7063-45EB-8321-8A564FDF20CF}"/>
                  </a:ext>
                </a:extLst>
              </p:cNvPr>
              <p:cNvGrpSpPr/>
              <p:nvPr/>
            </p:nvGrpSpPr>
            <p:grpSpPr>
              <a:xfrm>
                <a:off x="2428871" y="3107282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48" name="Groep 247">
                  <a:extLst>
                    <a:ext uri="{FF2B5EF4-FFF2-40B4-BE49-F238E27FC236}">
                      <a16:creationId xmlns:a16="http://schemas.microsoft.com/office/drawing/2014/main" id="{797E33DA-8556-4A5E-A1F2-528849C67109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54" name="Rechte verbindingslijn 253">
                    <a:extLst>
                      <a:ext uri="{FF2B5EF4-FFF2-40B4-BE49-F238E27FC236}">
                        <a16:creationId xmlns:a16="http://schemas.microsoft.com/office/drawing/2014/main" id="{D94B79E3-9874-4854-A3DA-C7651EC93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EB6CDF1C-DD3D-4125-9044-8B90B1807A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957FAC33-81D1-487C-AE75-3A18BA73E6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3C21D351-4ECA-4AEF-99EA-808B941E14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ep 248">
                  <a:extLst>
                    <a:ext uri="{FF2B5EF4-FFF2-40B4-BE49-F238E27FC236}">
                      <a16:creationId xmlns:a16="http://schemas.microsoft.com/office/drawing/2014/main" id="{4A227A2A-4148-4F4B-B7D5-4E7C87A67239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24D611B9-3EC2-4A42-9962-9C083BF74E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14686CCC-5AF0-4FAE-8A3D-764A968F5C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Rechte verbindingslijn 251">
                    <a:extLst>
                      <a:ext uri="{FF2B5EF4-FFF2-40B4-BE49-F238E27FC236}">
                        <a16:creationId xmlns:a16="http://schemas.microsoft.com/office/drawing/2014/main" id="{B6734DFA-A301-45C0-A587-4E1E4734F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Rechte verbindingslijn 252">
                    <a:extLst>
                      <a:ext uri="{FF2B5EF4-FFF2-40B4-BE49-F238E27FC236}">
                        <a16:creationId xmlns:a16="http://schemas.microsoft.com/office/drawing/2014/main" id="{595D60EA-D066-4D50-9F97-0B1C812F3A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D8FCE73E-D27C-423C-92EE-4B0AD5EA8344}"/>
                  </a:ext>
                </a:extLst>
              </p:cNvPr>
              <p:cNvGrpSpPr/>
              <p:nvPr/>
            </p:nvGrpSpPr>
            <p:grpSpPr>
              <a:xfrm>
                <a:off x="2431229" y="3358367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38" name="Groep 237">
                  <a:extLst>
                    <a:ext uri="{FF2B5EF4-FFF2-40B4-BE49-F238E27FC236}">
                      <a16:creationId xmlns:a16="http://schemas.microsoft.com/office/drawing/2014/main" id="{52B6E3CA-2E4B-4E58-A695-5E9977520994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44" name="Rechte verbindingslijn 243">
                    <a:extLst>
                      <a:ext uri="{FF2B5EF4-FFF2-40B4-BE49-F238E27FC236}">
                        <a16:creationId xmlns:a16="http://schemas.microsoft.com/office/drawing/2014/main" id="{79FE3B8F-1087-48B3-A15A-0A42D4E99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Rechte verbindingslijn 244">
                    <a:extLst>
                      <a:ext uri="{FF2B5EF4-FFF2-40B4-BE49-F238E27FC236}">
                        <a16:creationId xmlns:a16="http://schemas.microsoft.com/office/drawing/2014/main" id="{EE10B811-BE77-4037-9A4E-3CC5BD204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Rechte verbindingslijn 245">
                    <a:extLst>
                      <a:ext uri="{FF2B5EF4-FFF2-40B4-BE49-F238E27FC236}">
                        <a16:creationId xmlns:a16="http://schemas.microsoft.com/office/drawing/2014/main" id="{64B0B239-62B6-4341-B342-9F8F02C9D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4C0D4CD8-53AB-46C5-AC17-3D358DBB8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1F84EC40-E04B-4109-83BB-C058744FA9CC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5AEC42ED-38B7-4450-8984-82D82D2821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Rechte verbindingslijn 240">
                    <a:extLst>
                      <a:ext uri="{FF2B5EF4-FFF2-40B4-BE49-F238E27FC236}">
                        <a16:creationId xmlns:a16="http://schemas.microsoft.com/office/drawing/2014/main" id="{D0719AD6-454B-447E-B5BC-483570AA53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Rechte verbindingslijn 241">
                    <a:extLst>
                      <a:ext uri="{FF2B5EF4-FFF2-40B4-BE49-F238E27FC236}">
                        <a16:creationId xmlns:a16="http://schemas.microsoft.com/office/drawing/2014/main" id="{682B0864-E70F-4056-97D7-D2ABAEFA79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Rechte verbindingslijn 242">
                    <a:extLst>
                      <a:ext uri="{FF2B5EF4-FFF2-40B4-BE49-F238E27FC236}">
                        <a16:creationId xmlns:a16="http://schemas.microsoft.com/office/drawing/2014/main" id="{61A54383-FCC6-4F44-A3C8-3DE6FC31F5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58" name="Groep 257">
              <a:extLst>
                <a:ext uri="{FF2B5EF4-FFF2-40B4-BE49-F238E27FC236}">
                  <a16:creationId xmlns:a16="http://schemas.microsoft.com/office/drawing/2014/main" id="{E0A81FEF-4BC6-4A7C-BE88-0AE5762BA582}"/>
                </a:ext>
              </a:extLst>
            </p:cNvPr>
            <p:cNvGrpSpPr/>
            <p:nvPr/>
          </p:nvGrpSpPr>
          <p:grpSpPr>
            <a:xfrm>
              <a:off x="2433296" y="4115295"/>
              <a:ext cx="1385621" cy="593171"/>
              <a:chOff x="2428871" y="3107282"/>
              <a:chExt cx="1385621" cy="593171"/>
            </a:xfrm>
          </p:grpSpPr>
          <p:grpSp>
            <p:nvGrpSpPr>
              <p:cNvPr id="259" name="Groep 258">
                <a:extLst>
                  <a:ext uri="{FF2B5EF4-FFF2-40B4-BE49-F238E27FC236}">
                    <a16:creationId xmlns:a16="http://schemas.microsoft.com/office/drawing/2014/main" id="{DE0C8A31-B682-4440-8D31-6F0880A45693}"/>
                  </a:ext>
                </a:extLst>
              </p:cNvPr>
              <p:cNvGrpSpPr/>
              <p:nvPr/>
            </p:nvGrpSpPr>
            <p:grpSpPr>
              <a:xfrm>
                <a:off x="2428871" y="3107282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4E57EE4D-382C-4256-971A-B952269FDEC6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9F8856E2-B5B4-4DC0-AC87-14AC0523E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C7CD23E2-FFDD-4678-AFEA-C8998D9484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Rechte verbindingslijn 278">
                    <a:extLst>
                      <a:ext uri="{FF2B5EF4-FFF2-40B4-BE49-F238E27FC236}">
                        <a16:creationId xmlns:a16="http://schemas.microsoft.com/office/drawing/2014/main" id="{74EACC04-58EB-4679-93CC-83C69B642B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Rechte verbindingslijn 279">
                    <a:extLst>
                      <a:ext uri="{FF2B5EF4-FFF2-40B4-BE49-F238E27FC236}">
                        <a16:creationId xmlns:a16="http://schemas.microsoft.com/office/drawing/2014/main" id="{60E2E32B-9E77-4524-820C-11347B1898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18F5650-1C16-408A-AA90-D81BD6F83C3B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6751587C-0F4E-47BA-A7DA-1B18AD1D0A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C713A5B0-ED3D-43E0-916E-5D9ED11E77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EE61B5B1-BC2B-422C-B276-716CF50FF2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0AA18643-7842-4910-A190-4DDAF05539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0" name="Groep 259">
                <a:extLst>
                  <a:ext uri="{FF2B5EF4-FFF2-40B4-BE49-F238E27FC236}">
                    <a16:creationId xmlns:a16="http://schemas.microsoft.com/office/drawing/2014/main" id="{9FF44A60-9B1F-477E-9935-5339B5109B31}"/>
                  </a:ext>
                </a:extLst>
              </p:cNvPr>
              <p:cNvGrpSpPr/>
              <p:nvPr/>
            </p:nvGrpSpPr>
            <p:grpSpPr>
              <a:xfrm>
                <a:off x="2431229" y="3358367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61" name="Groep 260">
                  <a:extLst>
                    <a:ext uri="{FF2B5EF4-FFF2-40B4-BE49-F238E27FC236}">
                      <a16:creationId xmlns:a16="http://schemas.microsoft.com/office/drawing/2014/main" id="{E3FE9F47-4200-48CF-9F2D-3B4CB5E3C8B6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67" name="Rechte verbindingslijn 266">
                    <a:extLst>
                      <a:ext uri="{FF2B5EF4-FFF2-40B4-BE49-F238E27FC236}">
                        <a16:creationId xmlns:a16="http://schemas.microsoft.com/office/drawing/2014/main" id="{C837E7A7-7F50-40AD-8B91-3A509C330C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Rechte verbindingslijn 267">
                    <a:extLst>
                      <a:ext uri="{FF2B5EF4-FFF2-40B4-BE49-F238E27FC236}">
                        <a16:creationId xmlns:a16="http://schemas.microsoft.com/office/drawing/2014/main" id="{D966FF44-5300-44C9-B986-D01B5AB0DA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372E8FD5-4333-44DF-945E-68DFB0750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DD18C88D-3A14-4127-933E-6E987F5654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2" name="Groep 261">
                  <a:extLst>
                    <a:ext uri="{FF2B5EF4-FFF2-40B4-BE49-F238E27FC236}">
                      <a16:creationId xmlns:a16="http://schemas.microsoft.com/office/drawing/2014/main" id="{793E5FFD-3238-47A5-9101-A65C0285AAE1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B293EBDA-CEFB-4A33-9901-194ECA3404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F529FFAC-C280-4EFC-9D80-DABDAFA734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CFDA5EE6-A9AD-482C-9791-2D17445FFE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5C6877DB-8FAF-4CB1-9F24-B92E965638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357" name="Parallellogram 356">
            <a:extLst>
              <a:ext uri="{FF2B5EF4-FFF2-40B4-BE49-F238E27FC236}">
                <a16:creationId xmlns:a16="http://schemas.microsoft.com/office/drawing/2014/main" id="{5F561A31-B90C-4852-9A6E-E8506FF41BE9}"/>
              </a:ext>
            </a:extLst>
          </p:cNvPr>
          <p:cNvSpPr/>
          <p:nvPr/>
        </p:nvSpPr>
        <p:spPr>
          <a:xfrm rot="5400000" flipV="1">
            <a:off x="8157795" y="4326643"/>
            <a:ext cx="245269" cy="78858"/>
          </a:xfrm>
          <a:prstGeom prst="parallelogram">
            <a:avLst>
              <a:gd name="adj" fmla="val 6093"/>
            </a:avLst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8" name="Parallellogram 357">
            <a:extLst>
              <a:ext uri="{FF2B5EF4-FFF2-40B4-BE49-F238E27FC236}">
                <a16:creationId xmlns:a16="http://schemas.microsoft.com/office/drawing/2014/main" id="{22953C31-FECC-4FE1-A199-8AAD4EDFB15D}"/>
              </a:ext>
            </a:extLst>
          </p:cNvPr>
          <p:cNvSpPr/>
          <p:nvPr/>
        </p:nvSpPr>
        <p:spPr>
          <a:xfrm rot="5400000" flipV="1">
            <a:off x="8089544" y="4350305"/>
            <a:ext cx="245269" cy="53128"/>
          </a:xfrm>
          <a:prstGeom prst="parallelogram">
            <a:avLst>
              <a:gd name="adj" fmla="val 21189"/>
            </a:avLst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9" name="Trapezium 358">
            <a:extLst>
              <a:ext uri="{FF2B5EF4-FFF2-40B4-BE49-F238E27FC236}">
                <a16:creationId xmlns:a16="http://schemas.microsoft.com/office/drawing/2014/main" id="{28CE3B48-28A8-4992-8308-C4D32A21B529}"/>
              </a:ext>
            </a:extLst>
          </p:cNvPr>
          <p:cNvSpPr/>
          <p:nvPr/>
        </p:nvSpPr>
        <p:spPr>
          <a:xfrm>
            <a:off x="6788941" y="1899764"/>
            <a:ext cx="1555457" cy="1730104"/>
          </a:xfrm>
          <a:prstGeom prst="trapezoid">
            <a:avLst/>
          </a:prstGeom>
          <a:gradFill flip="none" rotWithShape="1">
            <a:gsLst>
              <a:gs pos="0">
                <a:srgbClr val="FFC000">
                  <a:alpha val="30196"/>
                </a:srgbClr>
              </a:gs>
              <a:gs pos="100000">
                <a:srgbClr val="FFC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361" name="Ovaal 360">
            <a:extLst>
              <a:ext uri="{FF2B5EF4-FFF2-40B4-BE49-F238E27FC236}">
                <a16:creationId xmlns:a16="http://schemas.microsoft.com/office/drawing/2014/main" id="{7E768C66-3FE3-45DC-902C-8807E6480512}"/>
              </a:ext>
            </a:extLst>
          </p:cNvPr>
          <p:cNvSpPr/>
          <p:nvPr/>
        </p:nvSpPr>
        <p:spPr>
          <a:xfrm>
            <a:off x="3506844" y="3855635"/>
            <a:ext cx="2559167" cy="2559167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1709678B-63DC-4C78-8C91-468745165F43}"/>
              </a:ext>
            </a:extLst>
          </p:cNvPr>
          <p:cNvGrpSpPr/>
          <p:nvPr/>
        </p:nvGrpSpPr>
        <p:grpSpPr>
          <a:xfrm>
            <a:off x="3300140" y="2426435"/>
            <a:ext cx="866172" cy="866584"/>
            <a:chOff x="3300140" y="2426435"/>
            <a:chExt cx="866172" cy="866584"/>
          </a:xfrm>
        </p:grpSpPr>
        <p:sp>
          <p:nvSpPr>
            <p:cNvPr id="5" name="Blokboog 4">
              <a:extLst>
                <a:ext uri="{FF2B5EF4-FFF2-40B4-BE49-F238E27FC236}">
                  <a16:creationId xmlns:a16="http://schemas.microsoft.com/office/drawing/2014/main" id="{FD8B1053-8E76-4B7A-989D-1E3147939A20}"/>
                </a:ext>
              </a:extLst>
            </p:cNvPr>
            <p:cNvSpPr/>
            <p:nvPr/>
          </p:nvSpPr>
          <p:spPr>
            <a:xfrm>
              <a:off x="3300140" y="2426435"/>
              <a:ext cx="866172" cy="866172"/>
            </a:xfrm>
            <a:prstGeom prst="blockArc">
              <a:avLst/>
            </a:prstGeom>
            <a:solidFill>
              <a:srgbClr val="4472C4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69" name="Blokboog 168">
              <a:extLst>
                <a:ext uri="{FF2B5EF4-FFF2-40B4-BE49-F238E27FC236}">
                  <a16:creationId xmlns:a16="http://schemas.microsoft.com/office/drawing/2014/main" id="{702E0481-6B08-41F2-B387-3637028BB0B8}"/>
                </a:ext>
              </a:extLst>
            </p:cNvPr>
            <p:cNvSpPr/>
            <p:nvPr/>
          </p:nvSpPr>
          <p:spPr>
            <a:xfrm>
              <a:off x="3300140" y="2426847"/>
              <a:ext cx="866172" cy="866172"/>
            </a:xfrm>
            <a:prstGeom prst="blockArc">
              <a:avLst>
                <a:gd name="adj1" fmla="val 10800000"/>
                <a:gd name="adj2" fmla="val 17758347"/>
                <a:gd name="adj3" fmla="val 24720"/>
              </a:avLst>
            </a:prstGeom>
            <a:solidFill>
              <a:srgbClr val="4472C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pic>
        <p:nvPicPr>
          <p:cNvPr id="33" name="Graphic 32" descr="Duim omhoog met effen opvulling">
            <a:extLst>
              <a:ext uri="{FF2B5EF4-FFF2-40B4-BE49-F238E27FC236}">
                <a16:creationId xmlns:a16="http://schemas.microsoft.com/office/drawing/2014/main" id="{3CC5A58C-ABB6-4727-AA9C-9CE9C9422B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7431" y="3764077"/>
            <a:ext cx="456923" cy="456923"/>
          </a:xfrm>
          <a:prstGeom prst="rect">
            <a:avLst/>
          </a:prstGeom>
        </p:spPr>
      </p:pic>
      <p:pic>
        <p:nvPicPr>
          <p:cNvPr id="35" name="Graphic 34" descr="Duim omlaag met effen opvulling">
            <a:extLst>
              <a:ext uri="{FF2B5EF4-FFF2-40B4-BE49-F238E27FC236}">
                <a16:creationId xmlns:a16="http://schemas.microsoft.com/office/drawing/2014/main" id="{3E674284-34C0-46B6-ADBA-4A609E4AC5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8884" y="3865847"/>
            <a:ext cx="456923" cy="45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0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1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207" grpId="0" animBg="1"/>
      <p:bldP spid="357" grpId="0" animBg="1"/>
      <p:bldP spid="358" grpId="0" animBg="1"/>
      <p:bldP spid="359" grpId="0" animBg="1"/>
      <p:bldP spid="3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98D8D-DAC0-405D-88CC-D1D08F9E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Results: PMV and PPD improvements</a:t>
            </a:r>
            <a:endParaRPr lang="x-none" dirty="0">
              <a:latin typeface="Georgia" panose="02040502050405020303" pitchFamily="18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C13AF9C-7E7C-4CE5-95D4-9A1E8DD93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2"/>
          <a:stretch/>
        </p:blipFill>
        <p:spPr>
          <a:xfrm>
            <a:off x="2035101" y="1825626"/>
            <a:ext cx="7308997" cy="435133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A8E3C1E7-5E19-437A-84D1-09F4B0882F66}"/>
              </a:ext>
            </a:extLst>
          </p:cNvPr>
          <p:cNvSpPr/>
          <p:nvPr/>
        </p:nvSpPr>
        <p:spPr>
          <a:xfrm>
            <a:off x="3606799" y="2222501"/>
            <a:ext cx="342901" cy="800100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7CA504E-027A-470D-901A-30F583AD5F37}"/>
              </a:ext>
            </a:extLst>
          </p:cNvPr>
          <p:cNvSpPr/>
          <p:nvPr/>
        </p:nvSpPr>
        <p:spPr>
          <a:xfrm>
            <a:off x="2231169" y="3366294"/>
            <a:ext cx="342901" cy="862805"/>
          </a:xfrm>
          <a:prstGeom prst="rect">
            <a:avLst/>
          </a:prstGeom>
          <a:solidFill>
            <a:srgbClr val="70AD4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189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AB571-720A-45B6-8784-98D861CF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How to </a:t>
            </a:r>
            <a:r>
              <a:rPr lang="en-US" dirty="0">
                <a:solidFill>
                  <a:schemeClr val="accent4"/>
                </a:solidFill>
                <a:latin typeface="Georgia" panose="02040502050405020303" pitchFamily="18" charset="0"/>
              </a:rPr>
              <a:t>integrate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the occupant?</a:t>
            </a:r>
          </a:p>
        </p:txBody>
      </p:sp>
    </p:spTree>
    <p:extLst>
      <p:ext uri="{BB962C8B-B14F-4D97-AF65-F5344CB8AC3E}">
        <p14:creationId xmlns:p14="http://schemas.microsoft.com/office/powerpoint/2010/main" val="206179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>
            <a:extLst>
              <a:ext uri="{FF2B5EF4-FFF2-40B4-BE49-F238E27FC236}">
                <a16:creationId xmlns:a16="http://schemas.microsoft.com/office/drawing/2014/main" id="{CF6F3621-EBE8-421B-B280-9A2B62E23E8B}"/>
              </a:ext>
            </a:extLst>
          </p:cNvPr>
          <p:cNvGrpSpPr/>
          <p:nvPr/>
        </p:nvGrpSpPr>
        <p:grpSpPr>
          <a:xfrm>
            <a:off x="1629745" y="1870107"/>
            <a:ext cx="2133910" cy="3117786"/>
            <a:chOff x="8096871" y="1050957"/>
            <a:chExt cx="2133910" cy="3117786"/>
          </a:xfrm>
        </p:grpSpPr>
        <p:sp>
          <p:nvSpPr>
            <p:cNvPr id="7" name="Rechthoek: afgeronde hoeken 6">
              <a:extLst>
                <a:ext uri="{FF2B5EF4-FFF2-40B4-BE49-F238E27FC236}">
                  <a16:creationId xmlns:a16="http://schemas.microsoft.com/office/drawing/2014/main" id="{330FF3A1-5C5A-46B6-9741-D91D2453C0A8}"/>
                </a:ext>
              </a:extLst>
            </p:cNvPr>
            <p:cNvSpPr/>
            <p:nvPr/>
          </p:nvSpPr>
          <p:spPr>
            <a:xfrm rot="10800000">
              <a:off x="8487395" y="3305175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2DBF3F90-DBFD-4C4B-B110-C69026B30D56}"/>
                </a:ext>
              </a:extLst>
            </p:cNvPr>
            <p:cNvSpPr/>
            <p:nvPr/>
          </p:nvSpPr>
          <p:spPr>
            <a:xfrm>
              <a:off x="8487395" y="1050957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" name="Rechthoek: afgeronde hoeken 8">
              <a:extLst>
                <a:ext uri="{FF2B5EF4-FFF2-40B4-BE49-F238E27FC236}">
                  <a16:creationId xmlns:a16="http://schemas.microsoft.com/office/drawing/2014/main" id="{C42F0913-DE14-470D-9B58-BA8BB1E46544}"/>
                </a:ext>
              </a:extLst>
            </p:cNvPr>
            <p:cNvSpPr/>
            <p:nvPr/>
          </p:nvSpPr>
          <p:spPr>
            <a:xfrm>
              <a:off x="9897096" y="2162175"/>
              <a:ext cx="333685" cy="31401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" name="Rechthoek: afgeronde hoeken 9">
              <a:extLst>
                <a:ext uri="{FF2B5EF4-FFF2-40B4-BE49-F238E27FC236}">
                  <a16:creationId xmlns:a16="http://schemas.microsoft.com/office/drawing/2014/main" id="{0B934240-775B-48CB-858D-C9537ED87A74}"/>
                </a:ext>
              </a:extLst>
            </p:cNvPr>
            <p:cNvSpPr/>
            <p:nvPr/>
          </p:nvSpPr>
          <p:spPr>
            <a:xfrm>
              <a:off x="8096871" y="1571625"/>
              <a:ext cx="2076450" cy="20764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6E07D3BB-05B9-4F89-B538-76B3C670B5AB}"/>
                </a:ext>
              </a:extLst>
            </p:cNvPr>
            <p:cNvSpPr/>
            <p:nvPr/>
          </p:nvSpPr>
          <p:spPr>
            <a:xfrm>
              <a:off x="8154331" y="1629085"/>
              <a:ext cx="1961529" cy="1961529"/>
            </a:xfrm>
            <a:prstGeom prst="roundRect">
              <a:avLst/>
            </a:prstGeom>
            <a:gradFill flip="none" rotWithShape="1">
              <a:gsLst>
                <a:gs pos="4900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ircularStd-Bold" panose="020B0804020101010102" pitchFamily="34" charset="0"/>
                  <a:cs typeface="CircularStd-Bold" panose="020B0804020101010102" pitchFamily="34" charset="0"/>
                </a:rPr>
                <a:t>17:30</a:t>
              </a:r>
              <a:r>
                <a:rPr lang="en-US" sz="1600" dirty="0">
                  <a:latin typeface="CircularStd-Bold" panose="020B0804020101010102" pitchFamily="34" charset="0"/>
                  <a:cs typeface="CircularStd-Bold" panose="020B0804020101010102" pitchFamily="34" charset="0"/>
                </a:rPr>
                <a:t>:22</a:t>
              </a:r>
            </a:p>
            <a:p>
              <a:pPr algn="ctr"/>
              <a:endParaRPr lang="x-none" sz="3200" dirty="0">
                <a:latin typeface="CircularStd-Bold" panose="020B0804020101010102" pitchFamily="34" charset="0"/>
                <a:cs typeface="CircularStd-Bold" panose="020B0804020101010102" pitchFamily="34" charset="0"/>
              </a:endParaRP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472B4813-E43A-4430-AAA1-A77970206565}"/>
              </a:ext>
            </a:extLst>
          </p:cNvPr>
          <p:cNvGrpSpPr/>
          <p:nvPr/>
        </p:nvGrpSpPr>
        <p:grpSpPr>
          <a:xfrm>
            <a:off x="4982545" y="1870107"/>
            <a:ext cx="2133910" cy="3117786"/>
            <a:chOff x="8096871" y="1050957"/>
            <a:chExt cx="2133910" cy="3117786"/>
          </a:xfrm>
        </p:grpSpPr>
        <p:sp>
          <p:nvSpPr>
            <p:cNvPr id="13" name="Rechthoek: afgeronde hoeken 12">
              <a:extLst>
                <a:ext uri="{FF2B5EF4-FFF2-40B4-BE49-F238E27FC236}">
                  <a16:creationId xmlns:a16="http://schemas.microsoft.com/office/drawing/2014/main" id="{68C1E27E-A951-4DB0-9CDC-9FB7B06029DA}"/>
                </a:ext>
              </a:extLst>
            </p:cNvPr>
            <p:cNvSpPr/>
            <p:nvPr/>
          </p:nvSpPr>
          <p:spPr>
            <a:xfrm rot="10800000">
              <a:off x="8487395" y="3305175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4" name="Rechthoek: afgeronde hoeken 13">
              <a:extLst>
                <a:ext uri="{FF2B5EF4-FFF2-40B4-BE49-F238E27FC236}">
                  <a16:creationId xmlns:a16="http://schemas.microsoft.com/office/drawing/2014/main" id="{4EE6D370-D88F-486F-B3B1-B7F85AA0C2D7}"/>
                </a:ext>
              </a:extLst>
            </p:cNvPr>
            <p:cNvSpPr/>
            <p:nvPr/>
          </p:nvSpPr>
          <p:spPr>
            <a:xfrm>
              <a:off x="8487395" y="1050957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5" name="Rechthoek: afgeronde hoeken 14">
              <a:extLst>
                <a:ext uri="{FF2B5EF4-FFF2-40B4-BE49-F238E27FC236}">
                  <a16:creationId xmlns:a16="http://schemas.microsoft.com/office/drawing/2014/main" id="{0BD7E05E-6216-4421-B2F4-C65D19C3B984}"/>
                </a:ext>
              </a:extLst>
            </p:cNvPr>
            <p:cNvSpPr/>
            <p:nvPr/>
          </p:nvSpPr>
          <p:spPr>
            <a:xfrm>
              <a:off x="9897096" y="2162175"/>
              <a:ext cx="333685" cy="31401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6" name="Rechthoek: afgeronde hoeken 15">
              <a:extLst>
                <a:ext uri="{FF2B5EF4-FFF2-40B4-BE49-F238E27FC236}">
                  <a16:creationId xmlns:a16="http://schemas.microsoft.com/office/drawing/2014/main" id="{23C1AB5E-3FB8-4246-99A6-488841AF54D9}"/>
                </a:ext>
              </a:extLst>
            </p:cNvPr>
            <p:cNvSpPr/>
            <p:nvPr/>
          </p:nvSpPr>
          <p:spPr>
            <a:xfrm>
              <a:off x="8096871" y="1571625"/>
              <a:ext cx="2076450" cy="20764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7" name="Rechthoek: afgeronde hoeken 16">
              <a:extLst>
                <a:ext uri="{FF2B5EF4-FFF2-40B4-BE49-F238E27FC236}">
                  <a16:creationId xmlns:a16="http://schemas.microsoft.com/office/drawing/2014/main" id="{B333684B-D66E-4CB5-BC4E-3BE86491C7A0}"/>
                </a:ext>
              </a:extLst>
            </p:cNvPr>
            <p:cNvSpPr/>
            <p:nvPr/>
          </p:nvSpPr>
          <p:spPr>
            <a:xfrm>
              <a:off x="8154331" y="1629085"/>
              <a:ext cx="1961529" cy="1961529"/>
            </a:xfrm>
            <a:prstGeom prst="roundRect">
              <a:avLst/>
            </a:prstGeom>
            <a:gradFill flip="none" rotWithShape="1">
              <a:gsLst>
                <a:gs pos="4900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AF3706E8-7FD3-4903-9725-004A6E616F01}"/>
              </a:ext>
            </a:extLst>
          </p:cNvPr>
          <p:cNvGrpSpPr/>
          <p:nvPr/>
        </p:nvGrpSpPr>
        <p:grpSpPr>
          <a:xfrm>
            <a:off x="8277885" y="1870106"/>
            <a:ext cx="2133910" cy="3117786"/>
            <a:chOff x="8096871" y="1050957"/>
            <a:chExt cx="2133910" cy="3117786"/>
          </a:xfrm>
        </p:grpSpPr>
        <p:sp>
          <p:nvSpPr>
            <p:cNvPr id="19" name="Rechthoek: afgeronde hoeken 18">
              <a:extLst>
                <a:ext uri="{FF2B5EF4-FFF2-40B4-BE49-F238E27FC236}">
                  <a16:creationId xmlns:a16="http://schemas.microsoft.com/office/drawing/2014/main" id="{C95EC430-F7A6-438A-A5E5-F3BAD32A1996}"/>
                </a:ext>
              </a:extLst>
            </p:cNvPr>
            <p:cNvSpPr/>
            <p:nvPr/>
          </p:nvSpPr>
          <p:spPr>
            <a:xfrm rot="10800000">
              <a:off x="8487395" y="3305175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0" name="Rechthoek: afgeronde hoeken 19">
              <a:extLst>
                <a:ext uri="{FF2B5EF4-FFF2-40B4-BE49-F238E27FC236}">
                  <a16:creationId xmlns:a16="http://schemas.microsoft.com/office/drawing/2014/main" id="{7FE6C05E-2429-4149-B1F7-6785A2CA6A84}"/>
                </a:ext>
              </a:extLst>
            </p:cNvPr>
            <p:cNvSpPr/>
            <p:nvPr/>
          </p:nvSpPr>
          <p:spPr>
            <a:xfrm>
              <a:off x="8487395" y="1050957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1" name="Rechthoek: afgeronde hoeken 20">
              <a:extLst>
                <a:ext uri="{FF2B5EF4-FFF2-40B4-BE49-F238E27FC236}">
                  <a16:creationId xmlns:a16="http://schemas.microsoft.com/office/drawing/2014/main" id="{1B5357EA-9076-4290-808A-0E6F1927CBBD}"/>
                </a:ext>
              </a:extLst>
            </p:cNvPr>
            <p:cNvSpPr/>
            <p:nvPr/>
          </p:nvSpPr>
          <p:spPr>
            <a:xfrm>
              <a:off x="9897096" y="2162175"/>
              <a:ext cx="333685" cy="31401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2" name="Rechthoek: afgeronde hoeken 21">
              <a:extLst>
                <a:ext uri="{FF2B5EF4-FFF2-40B4-BE49-F238E27FC236}">
                  <a16:creationId xmlns:a16="http://schemas.microsoft.com/office/drawing/2014/main" id="{46E8B9CC-9B5F-42AF-892F-8605D8838454}"/>
                </a:ext>
              </a:extLst>
            </p:cNvPr>
            <p:cNvSpPr/>
            <p:nvPr/>
          </p:nvSpPr>
          <p:spPr>
            <a:xfrm>
              <a:off x="8096871" y="1571625"/>
              <a:ext cx="2076450" cy="20764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3" name="Rechthoek: afgeronde hoeken 22">
              <a:extLst>
                <a:ext uri="{FF2B5EF4-FFF2-40B4-BE49-F238E27FC236}">
                  <a16:creationId xmlns:a16="http://schemas.microsoft.com/office/drawing/2014/main" id="{75A0FAE6-1787-4C18-A9E0-288430E78FD0}"/>
                </a:ext>
              </a:extLst>
            </p:cNvPr>
            <p:cNvSpPr/>
            <p:nvPr/>
          </p:nvSpPr>
          <p:spPr>
            <a:xfrm>
              <a:off x="8154331" y="1629085"/>
              <a:ext cx="1961529" cy="1961529"/>
            </a:xfrm>
            <a:prstGeom prst="roundRect">
              <a:avLst/>
            </a:prstGeom>
            <a:gradFill flip="none" rotWithShape="1">
              <a:gsLst>
                <a:gs pos="4900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ircularStd-Bold" panose="020B0804020101010102" pitchFamily="34" charset="0"/>
                  <a:cs typeface="CircularStd-Bold" panose="020B0804020101010102" pitchFamily="34" charset="0"/>
                </a:rPr>
                <a:t>Kitchen</a:t>
              </a:r>
            </a:p>
            <a:p>
              <a:pPr algn="ctr"/>
              <a:endParaRPr lang="en-US" dirty="0">
                <a:latin typeface="CircularStd-Bold" panose="020B0804020101010102" pitchFamily="34" charset="0"/>
                <a:cs typeface="CircularStd-Bold" panose="020B0804020101010102" pitchFamily="34" charset="0"/>
              </a:endParaRPr>
            </a:p>
            <a:p>
              <a:pPr algn="ctr"/>
              <a:r>
                <a:rPr lang="en-US" dirty="0" err="1">
                  <a:latin typeface="CircularStd-Bold" panose="020B0804020101010102" pitchFamily="34" charset="0"/>
                  <a:cs typeface="CircularStd-Bold" panose="020B0804020101010102" pitchFamily="34" charset="0"/>
                </a:rPr>
                <a:t>LivingRoom</a:t>
              </a:r>
              <a:endParaRPr lang="en-US" dirty="0">
                <a:latin typeface="CircularStd-Bold" panose="020B0804020101010102" pitchFamily="34" charset="0"/>
                <a:cs typeface="CircularStd-Bold" panose="020B0804020101010102" pitchFamily="34" charset="0"/>
              </a:endParaRPr>
            </a:p>
            <a:p>
              <a:pPr algn="ctr"/>
              <a:endParaRPr lang="en-US" dirty="0">
                <a:latin typeface="CircularStd-Bold" panose="020B0804020101010102" pitchFamily="34" charset="0"/>
                <a:cs typeface="CircularStd-Bold" panose="020B0804020101010102" pitchFamily="34" charset="0"/>
              </a:endParaRPr>
            </a:p>
            <a:p>
              <a:pPr algn="ctr"/>
              <a:r>
                <a:rPr lang="en-US" dirty="0">
                  <a:latin typeface="CircularStd-Bold" panose="020B0804020101010102" pitchFamily="34" charset="0"/>
                  <a:cs typeface="CircularStd-Bold" panose="020B0804020101010102" pitchFamily="34" charset="0"/>
                </a:rPr>
                <a:t>Office</a:t>
              </a:r>
              <a:endParaRPr lang="x-none" dirty="0">
                <a:latin typeface="CircularStd-Bold" panose="020B0804020101010102" pitchFamily="34" charset="0"/>
                <a:cs typeface="CircularStd-Bold" panose="020B0804020101010102" pitchFamily="34" charset="0"/>
              </a:endParaRPr>
            </a:p>
          </p:txBody>
        </p:sp>
      </p:grpSp>
      <p:sp>
        <p:nvSpPr>
          <p:cNvPr id="24" name="Ovaal 23">
            <a:extLst>
              <a:ext uri="{FF2B5EF4-FFF2-40B4-BE49-F238E27FC236}">
                <a16:creationId xmlns:a16="http://schemas.microsoft.com/office/drawing/2014/main" id="{D6C0695D-7AC7-410D-8BC7-1871E10A8334}"/>
              </a:ext>
            </a:extLst>
          </p:cNvPr>
          <p:cNvSpPr/>
          <p:nvPr/>
        </p:nvSpPr>
        <p:spPr>
          <a:xfrm>
            <a:off x="3079749" y="3809203"/>
            <a:ext cx="235919" cy="235919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14A39DA1-B8C9-4E13-9E58-1ECFDCCFD3D1}"/>
              </a:ext>
            </a:extLst>
          </p:cNvPr>
          <p:cNvSpPr/>
          <p:nvPr/>
        </p:nvSpPr>
        <p:spPr>
          <a:xfrm>
            <a:off x="2020268" y="3799937"/>
            <a:ext cx="235919" cy="2359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AE2FDE5E-02B8-4220-9174-D30BAFBC4D55}"/>
              </a:ext>
            </a:extLst>
          </p:cNvPr>
          <p:cNvSpPr/>
          <p:nvPr/>
        </p:nvSpPr>
        <p:spPr>
          <a:xfrm>
            <a:off x="5369912" y="2731431"/>
            <a:ext cx="522912" cy="522912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C4BEFBB9-5A64-4D6F-B329-A51D99B6A80C}"/>
              </a:ext>
            </a:extLst>
          </p:cNvPr>
          <p:cNvSpPr/>
          <p:nvPr/>
        </p:nvSpPr>
        <p:spPr>
          <a:xfrm>
            <a:off x="6142400" y="2731431"/>
            <a:ext cx="522912" cy="52291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93EC1DA1-904E-47D7-89DF-1663373CDB21}"/>
              </a:ext>
            </a:extLst>
          </p:cNvPr>
          <p:cNvSpPr/>
          <p:nvPr/>
        </p:nvSpPr>
        <p:spPr>
          <a:xfrm>
            <a:off x="5369912" y="3601412"/>
            <a:ext cx="522912" cy="52291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44461E00-BEDA-4A8D-BA99-DE4358D2D3A6}"/>
              </a:ext>
            </a:extLst>
          </p:cNvPr>
          <p:cNvSpPr/>
          <p:nvPr/>
        </p:nvSpPr>
        <p:spPr>
          <a:xfrm>
            <a:off x="6142400" y="3601412"/>
            <a:ext cx="522912" cy="52291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37" name="Graphic 36" descr="Thermometer">
            <a:extLst>
              <a:ext uri="{FF2B5EF4-FFF2-40B4-BE49-F238E27FC236}">
                <a16:creationId xmlns:a16="http://schemas.microsoft.com/office/drawing/2014/main" id="{92BD5DD2-5BAF-443E-A84B-D83204CAA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073" y="2779255"/>
            <a:ext cx="426575" cy="426575"/>
          </a:xfrm>
          <a:prstGeom prst="rect">
            <a:avLst/>
          </a:prstGeom>
        </p:spPr>
      </p:pic>
      <p:pic>
        <p:nvPicPr>
          <p:cNvPr id="39" name="Graphic 38" descr="Volume">
            <a:extLst>
              <a:ext uri="{FF2B5EF4-FFF2-40B4-BE49-F238E27FC236}">
                <a16:creationId xmlns:a16="http://schemas.microsoft.com/office/drawing/2014/main" id="{B325DD13-8311-4CB1-9D09-9B8334B2C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1073" y="3649791"/>
            <a:ext cx="428400" cy="428400"/>
          </a:xfrm>
          <a:prstGeom prst="rect">
            <a:avLst/>
          </a:prstGeom>
        </p:spPr>
      </p:pic>
      <p:pic>
        <p:nvPicPr>
          <p:cNvPr id="41" name="Graphic 40" descr="Gloeilamp">
            <a:extLst>
              <a:ext uri="{FF2B5EF4-FFF2-40B4-BE49-F238E27FC236}">
                <a16:creationId xmlns:a16="http://schemas.microsoft.com/office/drawing/2014/main" id="{2E1F741C-A57D-435A-B153-6EEF601A8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0823" y="2767124"/>
            <a:ext cx="428400" cy="428400"/>
          </a:xfrm>
          <a:prstGeom prst="rect">
            <a:avLst/>
          </a:prstGeom>
        </p:spPr>
      </p:pic>
      <p:pic>
        <p:nvPicPr>
          <p:cNvPr id="43" name="Graphic 42" descr="Wolk">
            <a:extLst>
              <a:ext uri="{FF2B5EF4-FFF2-40B4-BE49-F238E27FC236}">
                <a16:creationId xmlns:a16="http://schemas.microsoft.com/office/drawing/2014/main" id="{89D6B0C1-15A6-46E8-88C7-08A3104FD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0823" y="3649791"/>
            <a:ext cx="428400" cy="428400"/>
          </a:xfrm>
          <a:prstGeom prst="rect">
            <a:avLst/>
          </a:prstGeom>
        </p:spPr>
      </p:pic>
      <p:sp>
        <p:nvSpPr>
          <p:cNvPr id="44" name="Tekstvak 120">
            <a:extLst>
              <a:ext uri="{FF2B5EF4-FFF2-40B4-BE49-F238E27FC236}">
                <a16:creationId xmlns:a16="http://schemas.microsoft.com/office/drawing/2014/main" id="{B655C506-BA1B-4B3F-A9A4-1D7ED9B5D1A3}"/>
              </a:ext>
            </a:extLst>
          </p:cNvPr>
          <p:cNvSpPr txBox="1"/>
          <p:nvPr/>
        </p:nvSpPr>
        <p:spPr>
          <a:xfrm>
            <a:off x="5943985" y="3782066"/>
            <a:ext cx="915038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0B050"/>
                </a:solidFill>
                <a:latin typeface="CircularStd-Bold" panose="020B0804020101010102" pitchFamily="34" charset="0"/>
                <a:cs typeface="CircularStd-Bold" panose="020B0804020101010102" pitchFamily="34" charset="0"/>
              </a:rPr>
              <a:t>CO2</a:t>
            </a:r>
            <a:endParaRPr lang="aa-ET" sz="800" b="1" dirty="0">
              <a:solidFill>
                <a:srgbClr val="00B050"/>
              </a:solidFill>
              <a:latin typeface="CircularStd-Bold" panose="020B0804020101010102" pitchFamily="34" charset="0"/>
              <a:cs typeface="CircularStd-Bold" panose="020B0804020101010102" pitchFamily="34" charset="0"/>
            </a:endParaRPr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58D16852-1875-42B6-99CD-F4040EEF9438}"/>
              </a:ext>
            </a:extLst>
          </p:cNvPr>
          <p:cNvSpPr/>
          <p:nvPr/>
        </p:nvSpPr>
        <p:spPr>
          <a:xfrm>
            <a:off x="6474391" y="3713192"/>
            <a:ext cx="55756" cy="5575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7E438918-8ED1-49DC-A9BA-12E7639570CF}"/>
              </a:ext>
            </a:extLst>
          </p:cNvPr>
          <p:cNvSpPr/>
          <p:nvPr/>
        </p:nvSpPr>
        <p:spPr>
          <a:xfrm>
            <a:off x="6232379" y="3754344"/>
            <a:ext cx="55756" cy="5575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468B7EDF-76A7-4A0A-B280-975175BF5F4E}"/>
              </a:ext>
            </a:extLst>
          </p:cNvPr>
          <p:cNvSpPr/>
          <p:nvPr/>
        </p:nvSpPr>
        <p:spPr>
          <a:xfrm>
            <a:off x="6401504" y="3988093"/>
            <a:ext cx="55756" cy="5575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Titel 52">
            <a:extLst>
              <a:ext uri="{FF2B5EF4-FFF2-40B4-BE49-F238E27FC236}">
                <a16:creationId xmlns:a16="http://schemas.microsoft.com/office/drawing/2014/main" id="{7B15E590-2789-482E-B0B9-419C1656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eorgia" panose="02040502050405020303" pitchFamily="18" charset="0"/>
                <a:cs typeface="CircularStd-Bold" panose="020B0804020101010102" pitchFamily="34" charset="0"/>
              </a:rPr>
              <a:t>Mintal</a:t>
            </a:r>
            <a:endParaRPr lang="x-none" dirty="0">
              <a:latin typeface="Georgia" panose="02040502050405020303" pitchFamily="18" charset="0"/>
              <a:cs typeface="CircularStd-Bold" panose="020B0804020101010102" pitchFamily="34" charset="0"/>
            </a:endParaRPr>
          </a:p>
        </p:txBody>
      </p:sp>
      <p:sp>
        <p:nvSpPr>
          <p:cNvPr id="38" name="Tekstvak 120">
            <a:extLst>
              <a:ext uri="{FF2B5EF4-FFF2-40B4-BE49-F238E27FC236}">
                <a16:creationId xmlns:a16="http://schemas.microsoft.com/office/drawing/2014/main" id="{5E9E29B7-950F-4D01-8CBB-C4677DC7A2F2}"/>
              </a:ext>
            </a:extLst>
          </p:cNvPr>
          <p:cNvSpPr txBox="1"/>
          <p:nvPr/>
        </p:nvSpPr>
        <p:spPr>
          <a:xfrm rot="5400000">
            <a:off x="4546193" y="3286275"/>
            <a:ext cx="1295400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CircularStd-Bold" panose="020B0804020101010102" pitchFamily="34" charset="0"/>
              </a:rPr>
              <a:t>v</a:t>
            </a:r>
          </a:p>
        </p:txBody>
      </p:sp>
      <p:sp>
        <p:nvSpPr>
          <p:cNvPr id="40" name="Tekstvak 120">
            <a:extLst>
              <a:ext uri="{FF2B5EF4-FFF2-40B4-BE49-F238E27FC236}">
                <a16:creationId xmlns:a16="http://schemas.microsoft.com/office/drawing/2014/main" id="{3CCDAD56-5503-4CB0-A6F2-D6E407BF421F}"/>
              </a:ext>
            </a:extLst>
          </p:cNvPr>
          <p:cNvSpPr txBox="1"/>
          <p:nvPr/>
        </p:nvSpPr>
        <p:spPr>
          <a:xfrm rot="16200000">
            <a:off x="6198693" y="3296277"/>
            <a:ext cx="1295400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CircularStd-Bold" panose="020B0804020101010102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6192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hthoek 89">
            <a:extLst>
              <a:ext uri="{FF2B5EF4-FFF2-40B4-BE49-F238E27FC236}">
                <a16:creationId xmlns:a16="http://schemas.microsoft.com/office/drawing/2014/main" id="{F4B9F6D6-7C2B-4174-9A3E-BA8AB5B4433F}"/>
              </a:ext>
            </a:extLst>
          </p:cNvPr>
          <p:cNvSpPr/>
          <p:nvPr/>
        </p:nvSpPr>
        <p:spPr>
          <a:xfrm>
            <a:off x="6311728" y="3305167"/>
            <a:ext cx="3472091" cy="1358463"/>
          </a:xfrm>
          <a:custGeom>
            <a:avLst/>
            <a:gdLst>
              <a:gd name="connsiteX0" fmla="*/ 0 w 3472091"/>
              <a:gd name="connsiteY0" fmla="*/ 0 h 1358463"/>
              <a:gd name="connsiteX1" fmla="*/ 694418 w 3472091"/>
              <a:gd name="connsiteY1" fmla="*/ 0 h 1358463"/>
              <a:gd name="connsiteX2" fmla="*/ 1458278 w 3472091"/>
              <a:gd name="connsiteY2" fmla="*/ 0 h 1358463"/>
              <a:gd name="connsiteX3" fmla="*/ 2152696 w 3472091"/>
              <a:gd name="connsiteY3" fmla="*/ 0 h 1358463"/>
              <a:gd name="connsiteX4" fmla="*/ 2812394 w 3472091"/>
              <a:gd name="connsiteY4" fmla="*/ 0 h 1358463"/>
              <a:gd name="connsiteX5" fmla="*/ 3472091 w 3472091"/>
              <a:gd name="connsiteY5" fmla="*/ 0 h 1358463"/>
              <a:gd name="connsiteX6" fmla="*/ 3472091 w 3472091"/>
              <a:gd name="connsiteY6" fmla="*/ 692816 h 1358463"/>
              <a:gd name="connsiteX7" fmla="*/ 3472091 w 3472091"/>
              <a:gd name="connsiteY7" fmla="*/ 1358463 h 1358463"/>
              <a:gd name="connsiteX8" fmla="*/ 2881836 w 3472091"/>
              <a:gd name="connsiteY8" fmla="*/ 1358463 h 1358463"/>
              <a:gd name="connsiteX9" fmla="*/ 2117976 w 3472091"/>
              <a:gd name="connsiteY9" fmla="*/ 1358463 h 1358463"/>
              <a:gd name="connsiteX10" fmla="*/ 1527720 w 3472091"/>
              <a:gd name="connsiteY10" fmla="*/ 1358463 h 1358463"/>
              <a:gd name="connsiteX11" fmla="*/ 763860 w 3472091"/>
              <a:gd name="connsiteY11" fmla="*/ 1358463 h 1358463"/>
              <a:gd name="connsiteX12" fmla="*/ 0 w 3472091"/>
              <a:gd name="connsiteY12" fmla="*/ 1358463 h 1358463"/>
              <a:gd name="connsiteX13" fmla="*/ 0 w 3472091"/>
              <a:gd name="connsiteY13" fmla="*/ 692816 h 1358463"/>
              <a:gd name="connsiteX14" fmla="*/ 0 w 3472091"/>
              <a:gd name="connsiteY14" fmla="*/ 0 h 135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72091" h="1358463" fill="none" extrusionOk="0">
                <a:moveTo>
                  <a:pt x="0" y="0"/>
                </a:moveTo>
                <a:cubicBezTo>
                  <a:pt x="193184" y="24493"/>
                  <a:pt x="347822" y="-18842"/>
                  <a:pt x="694418" y="0"/>
                </a:cubicBezTo>
                <a:cubicBezTo>
                  <a:pt x="1041014" y="18842"/>
                  <a:pt x="1120585" y="-5383"/>
                  <a:pt x="1458278" y="0"/>
                </a:cubicBezTo>
                <a:cubicBezTo>
                  <a:pt x="1795971" y="5383"/>
                  <a:pt x="1830721" y="-6061"/>
                  <a:pt x="2152696" y="0"/>
                </a:cubicBezTo>
                <a:cubicBezTo>
                  <a:pt x="2474671" y="6061"/>
                  <a:pt x="2646782" y="-16098"/>
                  <a:pt x="2812394" y="0"/>
                </a:cubicBezTo>
                <a:cubicBezTo>
                  <a:pt x="2978006" y="16098"/>
                  <a:pt x="3316436" y="21650"/>
                  <a:pt x="3472091" y="0"/>
                </a:cubicBezTo>
                <a:cubicBezTo>
                  <a:pt x="3441569" y="245509"/>
                  <a:pt x="3440042" y="413301"/>
                  <a:pt x="3472091" y="692816"/>
                </a:cubicBezTo>
                <a:cubicBezTo>
                  <a:pt x="3504140" y="972331"/>
                  <a:pt x="3457439" y="1143067"/>
                  <a:pt x="3472091" y="1358463"/>
                </a:cubicBezTo>
                <a:cubicBezTo>
                  <a:pt x="3302278" y="1374576"/>
                  <a:pt x="3109582" y="1335994"/>
                  <a:pt x="2881836" y="1358463"/>
                </a:cubicBezTo>
                <a:cubicBezTo>
                  <a:pt x="2654090" y="1380932"/>
                  <a:pt x="2467162" y="1348501"/>
                  <a:pt x="2117976" y="1358463"/>
                </a:cubicBezTo>
                <a:cubicBezTo>
                  <a:pt x="1768790" y="1368425"/>
                  <a:pt x="1795675" y="1330353"/>
                  <a:pt x="1527720" y="1358463"/>
                </a:cubicBezTo>
                <a:cubicBezTo>
                  <a:pt x="1259765" y="1386573"/>
                  <a:pt x="917914" y="1359423"/>
                  <a:pt x="763860" y="1358463"/>
                </a:cubicBezTo>
                <a:cubicBezTo>
                  <a:pt x="609806" y="1357503"/>
                  <a:pt x="243931" y="1378687"/>
                  <a:pt x="0" y="1358463"/>
                </a:cubicBezTo>
                <a:cubicBezTo>
                  <a:pt x="6728" y="1033894"/>
                  <a:pt x="-31499" y="971908"/>
                  <a:pt x="0" y="692816"/>
                </a:cubicBezTo>
                <a:cubicBezTo>
                  <a:pt x="31499" y="413724"/>
                  <a:pt x="10359" y="216390"/>
                  <a:pt x="0" y="0"/>
                </a:cubicBezTo>
                <a:close/>
              </a:path>
              <a:path w="3472091" h="1358463" stroke="0" extrusionOk="0">
                <a:moveTo>
                  <a:pt x="0" y="0"/>
                </a:moveTo>
                <a:cubicBezTo>
                  <a:pt x="259582" y="6452"/>
                  <a:pt x="353006" y="20713"/>
                  <a:pt x="590255" y="0"/>
                </a:cubicBezTo>
                <a:cubicBezTo>
                  <a:pt x="827504" y="-20713"/>
                  <a:pt x="1043638" y="7749"/>
                  <a:pt x="1180511" y="0"/>
                </a:cubicBezTo>
                <a:cubicBezTo>
                  <a:pt x="1317384" y="-7749"/>
                  <a:pt x="1609673" y="-22338"/>
                  <a:pt x="1874929" y="0"/>
                </a:cubicBezTo>
                <a:cubicBezTo>
                  <a:pt x="2140185" y="22338"/>
                  <a:pt x="2285936" y="10773"/>
                  <a:pt x="2604068" y="0"/>
                </a:cubicBezTo>
                <a:cubicBezTo>
                  <a:pt x="2922200" y="-10773"/>
                  <a:pt x="3056828" y="40605"/>
                  <a:pt x="3472091" y="0"/>
                </a:cubicBezTo>
                <a:cubicBezTo>
                  <a:pt x="3454541" y="244837"/>
                  <a:pt x="3479333" y="322001"/>
                  <a:pt x="3472091" y="638478"/>
                </a:cubicBezTo>
                <a:cubicBezTo>
                  <a:pt x="3464849" y="954955"/>
                  <a:pt x="3496824" y="1199894"/>
                  <a:pt x="3472091" y="1358463"/>
                </a:cubicBezTo>
                <a:cubicBezTo>
                  <a:pt x="3238706" y="1363541"/>
                  <a:pt x="2957226" y="1391197"/>
                  <a:pt x="2742952" y="1358463"/>
                </a:cubicBezTo>
                <a:cubicBezTo>
                  <a:pt x="2528678" y="1325729"/>
                  <a:pt x="2266311" y="1374915"/>
                  <a:pt x="2083255" y="1358463"/>
                </a:cubicBezTo>
                <a:cubicBezTo>
                  <a:pt x="1900199" y="1342011"/>
                  <a:pt x="1602633" y="1387179"/>
                  <a:pt x="1458278" y="1358463"/>
                </a:cubicBezTo>
                <a:cubicBezTo>
                  <a:pt x="1313923" y="1329747"/>
                  <a:pt x="958134" y="1348195"/>
                  <a:pt x="798581" y="1358463"/>
                </a:cubicBezTo>
                <a:cubicBezTo>
                  <a:pt x="639028" y="1368731"/>
                  <a:pt x="366235" y="1346158"/>
                  <a:pt x="0" y="1358463"/>
                </a:cubicBezTo>
                <a:cubicBezTo>
                  <a:pt x="-14763" y="1113929"/>
                  <a:pt x="-23484" y="901470"/>
                  <a:pt x="0" y="706401"/>
                </a:cubicBezTo>
                <a:cubicBezTo>
                  <a:pt x="23484" y="511332"/>
                  <a:pt x="18911" y="243551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B1119D36-99C6-4801-8DC8-E1338E71FA8A}"/>
              </a:ext>
            </a:extLst>
          </p:cNvPr>
          <p:cNvSpPr/>
          <p:nvPr/>
        </p:nvSpPr>
        <p:spPr>
          <a:xfrm>
            <a:off x="2943727" y="5299669"/>
            <a:ext cx="2437596" cy="1113208"/>
          </a:xfrm>
          <a:custGeom>
            <a:avLst/>
            <a:gdLst>
              <a:gd name="connsiteX0" fmla="*/ 0 w 2437596"/>
              <a:gd name="connsiteY0" fmla="*/ 0 h 1113208"/>
              <a:gd name="connsiteX1" fmla="*/ 609399 w 2437596"/>
              <a:gd name="connsiteY1" fmla="*/ 0 h 1113208"/>
              <a:gd name="connsiteX2" fmla="*/ 1145670 w 2437596"/>
              <a:gd name="connsiteY2" fmla="*/ 0 h 1113208"/>
              <a:gd name="connsiteX3" fmla="*/ 1803821 w 2437596"/>
              <a:gd name="connsiteY3" fmla="*/ 0 h 1113208"/>
              <a:gd name="connsiteX4" fmla="*/ 2437596 w 2437596"/>
              <a:gd name="connsiteY4" fmla="*/ 0 h 1113208"/>
              <a:gd name="connsiteX5" fmla="*/ 2437596 w 2437596"/>
              <a:gd name="connsiteY5" fmla="*/ 556604 h 1113208"/>
              <a:gd name="connsiteX6" fmla="*/ 2437596 w 2437596"/>
              <a:gd name="connsiteY6" fmla="*/ 1113208 h 1113208"/>
              <a:gd name="connsiteX7" fmla="*/ 1876949 w 2437596"/>
              <a:gd name="connsiteY7" fmla="*/ 1113208 h 1113208"/>
              <a:gd name="connsiteX8" fmla="*/ 1243174 w 2437596"/>
              <a:gd name="connsiteY8" fmla="*/ 1113208 h 1113208"/>
              <a:gd name="connsiteX9" fmla="*/ 658151 w 2437596"/>
              <a:gd name="connsiteY9" fmla="*/ 1113208 h 1113208"/>
              <a:gd name="connsiteX10" fmla="*/ 0 w 2437596"/>
              <a:gd name="connsiteY10" fmla="*/ 1113208 h 1113208"/>
              <a:gd name="connsiteX11" fmla="*/ 0 w 2437596"/>
              <a:gd name="connsiteY11" fmla="*/ 534340 h 1113208"/>
              <a:gd name="connsiteX12" fmla="*/ 0 w 2437596"/>
              <a:gd name="connsiteY12" fmla="*/ 0 h 11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596" h="1113208" fill="none" extrusionOk="0">
                <a:moveTo>
                  <a:pt x="0" y="0"/>
                </a:moveTo>
                <a:cubicBezTo>
                  <a:pt x="180239" y="26091"/>
                  <a:pt x="439191" y="14328"/>
                  <a:pt x="609399" y="0"/>
                </a:cubicBezTo>
                <a:cubicBezTo>
                  <a:pt x="779607" y="-14328"/>
                  <a:pt x="1018694" y="-5542"/>
                  <a:pt x="1145670" y="0"/>
                </a:cubicBezTo>
                <a:cubicBezTo>
                  <a:pt x="1272646" y="5542"/>
                  <a:pt x="1632388" y="-16891"/>
                  <a:pt x="1803821" y="0"/>
                </a:cubicBezTo>
                <a:cubicBezTo>
                  <a:pt x="1975254" y="16891"/>
                  <a:pt x="2277325" y="-21385"/>
                  <a:pt x="2437596" y="0"/>
                </a:cubicBezTo>
                <a:cubicBezTo>
                  <a:pt x="2453218" y="220782"/>
                  <a:pt x="2410947" y="380958"/>
                  <a:pt x="2437596" y="556604"/>
                </a:cubicBezTo>
                <a:cubicBezTo>
                  <a:pt x="2464245" y="732250"/>
                  <a:pt x="2421012" y="999086"/>
                  <a:pt x="2437596" y="1113208"/>
                </a:cubicBezTo>
                <a:cubicBezTo>
                  <a:pt x="2305077" y="1086942"/>
                  <a:pt x="2116706" y="1121736"/>
                  <a:pt x="1876949" y="1113208"/>
                </a:cubicBezTo>
                <a:cubicBezTo>
                  <a:pt x="1637192" y="1104680"/>
                  <a:pt x="1407697" y="1088716"/>
                  <a:pt x="1243174" y="1113208"/>
                </a:cubicBezTo>
                <a:cubicBezTo>
                  <a:pt x="1078652" y="1137700"/>
                  <a:pt x="842312" y="1116028"/>
                  <a:pt x="658151" y="1113208"/>
                </a:cubicBezTo>
                <a:cubicBezTo>
                  <a:pt x="473990" y="1110388"/>
                  <a:pt x="156690" y="1103980"/>
                  <a:pt x="0" y="1113208"/>
                </a:cubicBezTo>
                <a:cubicBezTo>
                  <a:pt x="-17302" y="947534"/>
                  <a:pt x="-13150" y="788270"/>
                  <a:pt x="0" y="534340"/>
                </a:cubicBezTo>
                <a:cubicBezTo>
                  <a:pt x="13150" y="280410"/>
                  <a:pt x="-20301" y="265084"/>
                  <a:pt x="0" y="0"/>
                </a:cubicBezTo>
                <a:close/>
              </a:path>
              <a:path w="2437596" h="1113208" stroke="0" extrusionOk="0">
                <a:moveTo>
                  <a:pt x="0" y="0"/>
                </a:moveTo>
                <a:cubicBezTo>
                  <a:pt x="151916" y="10036"/>
                  <a:pt x="402249" y="-8552"/>
                  <a:pt x="536271" y="0"/>
                </a:cubicBezTo>
                <a:cubicBezTo>
                  <a:pt x="670293" y="8552"/>
                  <a:pt x="832717" y="14133"/>
                  <a:pt x="1072542" y="0"/>
                </a:cubicBezTo>
                <a:cubicBezTo>
                  <a:pt x="1312367" y="-14133"/>
                  <a:pt x="1378993" y="-8687"/>
                  <a:pt x="1681941" y="0"/>
                </a:cubicBezTo>
                <a:cubicBezTo>
                  <a:pt x="1984889" y="8687"/>
                  <a:pt x="2237050" y="-10578"/>
                  <a:pt x="2437596" y="0"/>
                </a:cubicBezTo>
                <a:cubicBezTo>
                  <a:pt x="2461208" y="253038"/>
                  <a:pt x="2436381" y="358717"/>
                  <a:pt x="2437596" y="567736"/>
                </a:cubicBezTo>
                <a:cubicBezTo>
                  <a:pt x="2438811" y="776755"/>
                  <a:pt x="2420835" y="999755"/>
                  <a:pt x="2437596" y="1113208"/>
                </a:cubicBezTo>
                <a:cubicBezTo>
                  <a:pt x="2276547" y="1109650"/>
                  <a:pt x="2118717" y="1108752"/>
                  <a:pt x="1901325" y="1113208"/>
                </a:cubicBezTo>
                <a:cubicBezTo>
                  <a:pt x="1683933" y="1117664"/>
                  <a:pt x="1584222" y="1144382"/>
                  <a:pt x="1267550" y="1113208"/>
                </a:cubicBezTo>
                <a:cubicBezTo>
                  <a:pt x="950878" y="1082034"/>
                  <a:pt x="944111" y="1105624"/>
                  <a:pt x="682527" y="1113208"/>
                </a:cubicBezTo>
                <a:cubicBezTo>
                  <a:pt x="420943" y="1120792"/>
                  <a:pt x="141493" y="1101202"/>
                  <a:pt x="0" y="1113208"/>
                </a:cubicBezTo>
                <a:cubicBezTo>
                  <a:pt x="6453" y="846534"/>
                  <a:pt x="-19134" y="800582"/>
                  <a:pt x="0" y="567736"/>
                </a:cubicBezTo>
                <a:cubicBezTo>
                  <a:pt x="19134" y="334890"/>
                  <a:pt x="20566" y="11452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FEEDBACK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Complaints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Likes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9FAA44B7-D503-4A10-BFE2-2B7E8F3FEC79}"/>
              </a:ext>
            </a:extLst>
          </p:cNvPr>
          <p:cNvSpPr/>
          <p:nvPr/>
        </p:nvSpPr>
        <p:spPr>
          <a:xfrm>
            <a:off x="6311728" y="4804312"/>
            <a:ext cx="3472091" cy="1598103"/>
          </a:xfrm>
          <a:custGeom>
            <a:avLst/>
            <a:gdLst>
              <a:gd name="connsiteX0" fmla="*/ 0 w 3472091"/>
              <a:gd name="connsiteY0" fmla="*/ 0 h 1598103"/>
              <a:gd name="connsiteX1" fmla="*/ 659697 w 3472091"/>
              <a:gd name="connsiteY1" fmla="*/ 0 h 1598103"/>
              <a:gd name="connsiteX2" fmla="*/ 1319395 w 3472091"/>
              <a:gd name="connsiteY2" fmla="*/ 0 h 1598103"/>
              <a:gd name="connsiteX3" fmla="*/ 1944371 w 3472091"/>
              <a:gd name="connsiteY3" fmla="*/ 0 h 1598103"/>
              <a:gd name="connsiteX4" fmla="*/ 2673510 w 3472091"/>
              <a:gd name="connsiteY4" fmla="*/ 0 h 1598103"/>
              <a:gd name="connsiteX5" fmla="*/ 3472091 w 3472091"/>
              <a:gd name="connsiteY5" fmla="*/ 0 h 1598103"/>
              <a:gd name="connsiteX6" fmla="*/ 3472091 w 3472091"/>
              <a:gd name="connsiteY6" fmla="*/ 516720 h 1598103"/>
              <a:gd name="connsiteX7" fmla="*/ 3472091 w 3472091"/>
              <a:gd name="connsiteY7" fmla="*/ 1001478 h 1598103"/>
              <a:gd name="connsiteX8" fmla="*/ 3472091 w 3472091"/>
              <a:gd name="connsiteY8" fmla="*/ 1598103 h 1598103"/>
              <a:gd name="connsiteX9" fmla="*/ 2708231 w 3472091"/>
              <a:gd name="connsiteY9" fmla="*/ 1598103 h 1598103"/>
              <a:gd name="connsiteX10" fmla="*/ 2117976 w 3472091"/>
              <a:gd name="connsiteY10" fmla="*/ 1598103 h 1598103"/>
              <a:gd name="connsiteX11" fmla="*/ 1458278 w 3472091"/>
              <a:gd name="connsiteY11" fmla="*/ 1598103 h 1598103"/>
              <a:gd name="connsiteX12" fmla="*/ 798581 w 3472091"/>
              <a:gd name="connsiteY12" fmla="*/ 1598103 h 1598103"/>
              <a:gd name="connsiteX13" fmla="*/ 0 w 3472091"/>
              <a:gd name="connsiteY13" fmla="*/ 1598103 h 1598103"/>
              <a:gd name="connsiteX14" fmla="*/ 0 w 3472091"/>
              <a:gd name="connsiteY14" fmla="*/ 1033440 h 1598103"/>
              <a:gd name="connsiteX15" fmla="*/ 0 w 3472091"/>
              <a:gd name="connsiteY15" fmla="*/ 532701 h 1598103"/>
              <a:gd name="connsiteX16" fmla="*/ 0 w 3472091"/>
              <a:gd name="connsiteY16" fmla="*/ 0 h 159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2091" h="1598103" fill="none" extrusionOk="0">
                <a:moveTo>
                  <a:pt x="0" y="0"/>
                </a:moveTo>
                <a:cubicBezTo>
                  <a:pt x="251214" y="25781"/>
                  <a:pt x="500769" y="20208"/>
                  <a:pt x="659697" y="0"/>
                </a:cubicBezTo>
                <a:cubicBezTo>
                  <a:pt x="818625" y="-20208"/>
                  <a:pt x="1153783" y="-16098"/>
                  <a:pt x="1319395" y="0"/>
                </a:cubicBezTo>
                <a:cubicBezTo>
                  <a:pt x="1485007" y="16098"/>
                  <a:pt x="1816088" y="-3981"/>
                  <a:pt x="1944371" y="0"/>
                </a:cubicBezTo>
                <a:cubicBezTo>
                  <a:pt x="2072654" y="3981"/>
                  <a:pt x="2487107" y="27524"/>
                  <a:pt x="2673510" y="0"/>
                </a:cubicBezTo>
                <a:cubicBezTo>
                  <a:pt x="2859913" y="-27524"/>
                  <a:pt x="3223786" y="34921"/>
                  <a:pt x="3472091" y="0"/>
                </a:cubicBezTo>
                <a:cubicBezTo>
                  <a:pt x="3459473" y="176002"/>
                  <a:pt x="3480885" y="297771"/>
                  <a:pt x="3472091" y="516720"/>
                </a:cubicBezTo>
                <a:cubicBezTo>
                  <a:pt x="3463297" y="735669"/>
                  <a:pt x="3483496" y="815107"/>
                  <a:pt x="3472091" y="1001478"/>
                </a:cubicBezTo>
                <a:cubicBezTo>
                  <a:pt x="3460686" y="1187849"/>
                  <a:pt x="3488260" y="1455283"/>
                  <a:pt x="3472091" y="1598103"/>
                </a:cubicBezTo>
                <a:cubicBezTo>
                  <a:pt x="3315654" y="1621561"/>
                  <a:pt x="2862285" y="1599063"/>
                  <a:pt x="2708231" y="1598103"/>
                </a:cubicBezTo>
                <a:cubicBezTo>
                  <a:pt x="2554177" y="1597143"/>
                  <a:pt x="2400103" y="1626461"/>
                  <a:pt x="2117976" y="1598103"/>
                </a:cubicBezTo>
                <a:cubicBezTo>
                  <a:pt x="1835850" y="1569745"/>
                  <a:pt x="1786944" y="1580263"/>
                  <a:pt x="1458278" y="1598103"/>
                </a:cubicBezTo>
                <a:cubicBezTo>
                  <a:pt x="1129612" y="1615943"/>
                  <a:pt x="1064623" y="1583969"/>
                  <a:pt x="798581" y="1598103"/>
                </a:cubicBezTo>
                <a:cubicBezTo>
                  <a:pt x="532539" y="1612237"/>
                  <a:pt x="305125" y="1610713"/>
                  <a:pt x="0" y="1598103"/>
                </a:cubicBezTo>
                <a:cubicBezTo>
                  <a:pt x="-23941" y="1402960"/>
                  <a:pt x="-24128" y="1220150"/>
                  <a:pt x="0" y="1033440"/>
                </a:cubicBezTo>
                <a:cubicBezTo>
                  <a:pt x="24128" y="846730"/>
                  <a:pt x="-15732" y="726680"/>
                  <a:pt x="0" y="532701"/>
                </a:cubicBezTo>
                <a:cubicBezTo>
                  <a:pt x="15732" y="338722"/>
                  <a:pt x="3014" y="136979"/>
                  <a:pt x="0" y="0"/>
                </a:cubicBezTo>
                <a:close/>
              </a:path>
              <a:path w="3472091" h="1598103" stroke="0" extrusionOk="0">
                <a:moveTo>
                  <a:pt x="0" y="0"/>
                </a:moveTo>
                <a:cubicBezTo>
                  <a:pt x="259582" y="6452"/>
                  <a:pt x="353006" y="20713"/>
                  <a:pt x="590255" y="0"/>
                </a:cubicBezTo>
                <a:cubicBezTo>
                  <a:pt x="827504" y="-20713"/>
                  <a:pt x="1043638" y="7749"/>
                  <a:pt x="1180511" y="0"/>
                </a:cubicBezTo>
                <a:cubicBezTo>
                  <a:pt x="1317384" y="-7749"/>
                  <a:pt x="1609673" y="-22338"/>
                  <a:pt x="1874929" y="0"/>
                </a:cubicBezTo>
                <a:cubicBezTo>
                  <a:pt x="2140185" y="22338"/>
                  <a:pt x="2285936" y="10773"/>
                  <a:pt x="2604068" y="0"/>
                </a:cubicBezTo>
                <a:cubicBezTo>
                  <a:pt x="2922200" y="-10773"/>
                  <a:pt x="3056828" y="40605"/>
                  <a:pt x="3472091" y="0"/>
                </a:cubicBezTo>
                <a:cubicBezTo>
                  <a:pt x="3464990" y="126169"/>
                  <a:pt x="3484256" y="387374"/>
                  <a:pt x="3472091" y="484758"/>
                </a:cubicBezTo>
                <a:cubicBezTo>
                  <a:pt x="3459926" y="582142"/>
                  <a:pt x="3449399" y="767818"/>
                  <a:pt x="3472091" y="969516"/>
                </a:cubicBezTo>
                <a:cubicBezTo>
                  <a:pt x="3494783" y="1171214"/>
                  <a:pt x="3470449" y="1460011"/>
                  <a:pt x="3472091" y="1598103"/>
                </a:cubicBezTo>
                <a:cubicBezTo>
                  <a:pt x="3119264" y="1573694"/>
                  <a:pt x="3012809" y="1605197"/>
                  <a:pt x="2742952" y="1598103"/>
                </a:cubicBezTo>
                <a:cubicBezTo>
                  <a:pt x="2473095" y="1591009"/>
                  <a:pt x="2256389" y="1624585"/>
                  <a:pt x="2117976" y="1598103"/>
                </a:cubicBezTo>
                <a:cubicBezTo>
                  <a:pt x="1979563" y="1571621"/>
                  <a:pt x="1623679" y="1592656"/>
                  <a:pt x="1458278" y="1598103"/>
                </a:cubicBezTo>
                <a:cubicBezTo>
                  <a:pt x="1292877" y="1603550"/>
                  <a:pt x="1050615" y="1575351"/>
                  <a:pt x="729139" y="1598103"/>
                </a:cubicBezTo>
                <a:cubicBezTo>
                  <a:pt x="407663" y="1620855"/>
                  <a:pt x="243919" y="1615800"/>
                  <a:pt x="0" y="1598103"/>
                </a:cubicBezTo>
                <a:cubicBezTo>
                  <a:pt x="14143" y="1439589"/>
                  <a:pt x="9783" y="1296577"/>
                  <a:pt x="0" y="1065402"/>
                </a:cubicBezTo>
                <a:cubicBezTo>
                  <a:pt x="-9783" y="834227"/>
                  <a:pt x="-12768" y="756587"/>
                  <a:pt x="0" y="532701"/>
                </a:cubicBezTo>
                <a:cubicBezTo>
                  <a:pt x="12768" y="308815"/>
                  <a:pt x="24972" y="154081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ADD2D19A-066F-49A4-9C32-F6F980F02FF0}"/>
              </a:ext>
            </a:extLst>
          </p:cNvPr>
          <p:cNvSpPr/>
          <p:nvPr/>
        </p:nvSpPr>
        <p:spPr>
          <a:xfrm>
            <a:off x="2943728" y="1949511"/>
            <a:ext cx="2437596" cy="1113208"/>
          </a:xfrm>
          <a:custGeom>
            <a:avLst/>
            <a:gdLst>
              <a:gd name="connsiteX0" fmla="*/ 0 w 2437596"/>
              <a:gd name="connsiteY0" fmla="*/ 0 h 1113208"/>
              <a:gd name="connsiteX1" fmla="*/ 609399 w 2437596"/>
              <a:gd name="connsiteY1" fmla="*/ 0 h 1113208"/>
              <a:gd name="connsiteX2" fmla="*/ 1145670 w 2437596"/>
              <a:gd name="connsiteY2" fmla="*/ 0 h 1113208"/>
              <a:gd name="connsiteX3" fmla="*/ 1803821 w 2437596"/>
              <a:gd name="connsiteY3" fmla="*/ 0 h 1113208"/>
              <a:gd name="connsiteX4" fmla="*/ 2437596 w 2437596"/>
              <a:gd name="connsiteY4" fmla="*/ 0 h 1113208"/>
              <a:gd name="connsiteX5" fmla="*/ 2437596 w 2437596"/>
              <a:gd name="connsiteY5" fmla="*/ 556604 h 1113208"/>
              <a:gd name="connsiteX6" fmla="*/ 2437596 w 2437596"/>
              <a:gd name="connsiteY6" fmla="*/ 1113208 h 1113208"/>
              <a:gd name="connsiteX7" fmla="*/ 1876949 w 2437596"/>
              <a:gd name="connsiteY7" fmla="*/ 1113208 h 1113208"/>
              <a:gd name="connsiteX8" fmla="*/ 1243174 w 2437596"/>
              <a:gd name="connsiteY8" fmla="*/ 1113208 h 1113208"/>
              <a:gd name="connsiteX9" fmla="*/ 658151 w 2437596"/>
              <a:gd name="connsiteY9" fmla="*/ 1113208 h 1113208"/>
              <a:gd name="connsiteX10" fmla="*/ 0 w 2437596"/>
              <a:gd name="connsiteY10" fmla="*/ 1113208 h 1113208"/>
              <a:gd name="connsiteX11" fmla="*/ 0 w 2437596"/>
              <a:gd name="connsiteY11" fmla="*/ 534340 h 1113208"/>
              <a:gd name="connsiteX12" fmla="*/ 0 w 2437596"/>
              <a:gd name="connsiteY12" fmla="*/ 0 h 11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596" h="1113208" fill="none" extrusionOk="0">
                <a:moveTo>
                  <a:pt x="0" y="0"/>
                </a:moveTo>
                <a:cubicBezTo>
                  <a:pt x="180239" y="26091"/>
                  <a:pt x="439191" y="14328"/>
                  <a:pt x="609399" y="0"/>
                </a:cubicBezTo>
                <a:cubicBezTo>
                  <a:pt x="779607" y="-14328"/>
                  <a:pt x="1018694" y="-5542"/>
                  <a:pt x="1145670" y="0"/>
                </a:cubicBezTo>
                <a:cubicBezTo>
                  <a:pt x="1272646" y="5542"/>
                  <a:pt x="1632388" y="-16891"/>
                  <a:pt x="1803821" y="0"/>
                </a:cubicBezTo>
                <a:cubicBezTo>
                  <a:pt x="1975254" y="16891"/>
                  <a:pt x="2277325" y="-21385"/>
                  <a:pt x="2437596" y="0"/>
                </a:cubicBezTo>
                <a:cubicBezTo>
                  <a:pt x="2453218" y="220782"/>
                  <a:pt x="2410947" y="380958"/>
                  <a:pt x="2437596" y="556604"/>
                </a:cubicBezTo>
                <a:cubicBezTo>
                  <a:pt x="2464245" y="732250"/>
                  <a:pt x="2421012" y="999086"/>
                  <a:pt x="2437596" y="1113208"/>
                </a:cubicBezTo>
                <a:cubicBezTo>
                  <a:pt x="2305077" y="1086942"/>
                  <a:pt x="2116706" y="1121736"/>
                  <a:pt x="1876949" y="1113208"/>
                </a:cubicBezTo>
                <a:cubicBezTo>
                  <a:pt x="1637192" y="1104680"/>
                  <a:pt x="1407697" y="1088716"/>
                  <a:pt x="1243174" y="1113208"/>
                </a:cubicBezTo>
                <a:cubicBezTo>
                  <a:pt x="1078652" y="1137700"/>
                  <a:pt x="842312" y="1116028"/>
                  <a:pt x="658151" y="1113208"/>
                </a:cubicBezTo>
                <a:cubicBezTo>
                  <a:pt x="473990" y="1110388"/>
                  <a:pt x="156690" y="1103980"/>
                  <a:pt x="0" y="1113208"/>
                </a:cubicBezTo>
                <a:cubicBezTo>
                  <a:pt x="-17302" y="947534"/>
                  <a:pt x="-13150" y="788270"/>
                  <a:pt x="0" y="534340"/>
                </a:cubicBezTo>
                <a:cubicBezTo>
                  <a:pt x="13150" y="280410"/>
                  <a:pt x="-20301" y="265084"/>
                  <a:pt x="0" y="0"/>
                </a:cubicBezTo>
                <a:close/>
              </a:path>
              <a:path w="2437596" h="1113208" stroke="0" extrusionOk="0">
                <a:moveTo>
                  <a:pt x="0" y="0"/>
                </a:moveTo>
                <a:cubicBezTo>
                  <a:pt x="151916" y="10036"/>
                  <a:pt x="402249" y="-8552"/>
                  <a:pt x="536271" y="0"/>
                </a:cubicBezTo>
                <a:cubicBezTo>
                  <a:pt x="670293" y="8552"/>
                  <a:pt x="832717" y="14133"/>
                  <a:pt x="1072542" y="0"/>
                </a:cubicBezTo>
                <a:cubicBezTo>
                  <a:pt x="1312367" y="-14133"/>
                  <a:pt x="1378993" y="-8687"/>
                  <a:pt x="1681941" y="0"/>
                </a:cubicBezTo>
                <a:cubicBezTo>
                  <a:pt x="1984889" y="8687"/>
                  <a:pt x="2237050" y="-10578"/>
                  <a:pt x="2437596" y="0"/>
                </a:cubicBezTo>
                <a:cubicBezTo>
                  <a:pt x="2461208" y="253038"/>
                  <a:pt x="2436381" y="358717"/>
                  <a:pt x="2437596" y="567736"/>
                </a:cubicBezTo>
                <a:cubicBezTo>
                  <a:pt x="2438811" y="776755"/>
                  <a:pt x="2420835" y="999755"/>
                  <a:pt x="2437596" y="1113208"/>
                </a:cubicBezTo>
                <a:cubicBezTo>
                  <a:pt x="2276547" y="1109650"/>
                  <a:pt x="2118717" y="1108752"/>
                  <a:pt x="1901325" y="1113208"/>
                </a:cubicBezTo>
                <a:cubicBezTo>
                  <a:pt x="1683933" y="1117664"/>
                  <a:pt x="1584222" y="1144382"/>
                  <a:pt x="1267550" y="1113208"/>
                </a:cubicBezTo>
                <a:cubicBezTo>
                  <a:pt x="950878" y="1082034"/>
                  <a:pt x="944111" y="1105624"/>
                  <a:pt x="682527" y="1113208"/>
                </a:cubicBezTo>
                <a:cubicBezTo>
                  <a:pt x="420943" y="1120792"/>
                  <a:pt x="141493" y="1101202"/>
                  <a:pt x="0" y="1113208"/>
                </a:cubicBezTo>
                <a:cubicBezTo>
                  <a:pt x="6453" y="846534"/>
                  <a:pt x="-19134" y="800582"/>
                  <a:pt x="0" y="567736"/>
                </a:cubicBezTo>
                <a:cubicBezTo>
                  <a:pt x="19134" y="334890"/>
                  <a:pt x="20566" y="114522"/>
                  <a:pt x="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OCCUPANT INFO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Name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Birthday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Gender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Height</a:t>
            </a:r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CC48959D-65B9-4DFE-A688-88E265EED63E}"/>
              </a:ext>
            </a:extLst>
          </p:cNvPr>
          <p:cNvSpPr/>
          <p:nvPr/>
        </p:nvSpPr>
        <p:spPr>
          <a:xfrm>
            <a:off x="6311728" y="794166"/>
            <a:ext cx="3472091" cy="2370277"/>
          </a:xfrm>
          <a:custGeom>
            <a:avLst/>
            <a:gdLst>
              <a:gd name="connsiteX0" fmla="*/ 0 w 3472091"/>
              <a:gd name="connsiteY0" fmla="*/ 0 h 2370277"/>
              <a:gd name="connsiteX1" fmla="*/ 729139 w 3472091"/>
              <a:gd name="connsiteY1" fmla="*/ 0 h 2370277"/>
              <a:gd name="connsiteX2" fmla="*/ 1458278 w 3472091"/>
              <a:gd name="connsiteY2" fmla="*/ 0 h 2370277"/>
              <a:gd name="connsiteX3" fmla="*/ 2117976 w 3472091"/>
              <a:gd name="connsiteY3" fmla="*/ 0 h 2370277"/>
              <a:gd name="connsiteX4" fmla="*/ 2777673 w 3472091"/>
              <a:gd name="connsiteY4" fmla="*/ 0 h 2370277"/>
              <a:gd name="connsiteX5" fmla="*/ 3472091 w 3472091"/>
              <a:gd name="connsiteY5" fmla="*/ 0 h 2370277"/>
              <a:gd name="connsiteX6" fmla="*/ 3472091 w 3472091"/>
              <a:gd name="connsiteY6" fmla="*/ 521461 h 2370277"/>
              <a:gd name="connsiteX7" fmla="*/ 3472091 w 3472091"/>
              <a:gd name="connsiteY7" fmla="*/ 1161436 h 2370277"/>
              <a:gd name="connsiteX8" fmla="*/ 3472091 w 3472091"/>
              <a:gd name="connsiteY8" fmla="*/ 1730302 h 2370277"/>
              <a:gd name="connsiteX9" fmla="*/ 3472091 w 3472091"/>
              <a:gd name="connsiteY9" fmla="*/ 2370277 h 2370277"/>
              <a:gd name="connsiteX10" fmla="*/ 2708231 w 3472091"/>
              <a:gd name="connsiteY10" fmla="*/ 2370277 h 2370277"/>
              <a:gd name="connsiteX11" fmla="*/ 2083255 w 3472091"/>
              <a:gd name="connsiteY11" fmla="*/ 2370277 h 2370277"/>
              <a:gd name="connsiteX12" fmla="*/ 1319395 w 3472091"/>
              <a:gd name="connsiteY12" fmla="*/ 2370277 h 2370277"/>
              <a:gd name="connsiteX13" fmla="*/ 624976 w 3472091"/>
              <a:gd name="connsiteY13" fmla="*/ 2370277 h 2370277"/>
              <a:gd name="connsiteX14" fmla="*/ 0 w 3472091"/>
              <a:gd name="connsiteY14" fmla="*/ 2370277 h 2370277"/>
              <a:gd name="connsiteX15" fmla="*/ 0 w 3472091"/>
              <a:gd name="connsiteY15" fmla="*/ 1730302 h 2370277"/>
              <a:gd name="connsiteX16" fmla="*/ 0 w 3472091"/>
              <a:gd name="connsiteY16" fmla="*/ 1208841 h 2370277"/>
              <a:gd name="connsiteX17" fmla="*/ 0 w 3472091"/>
              <a:gd name="connsiteY17" fmla="*/ 639975 h 2370277"/>
              <a:gd name="connsiteX18" fmla="*/ 0 w 3472091"/>
              <a:gd name="connsiteY18" fmla="*/ 0 h 237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72091" h="2370277" fill="none" extrusionOk="0">
                <a:moveTo>
                  <a:pt x="0" y="0"/>
                </a:moveTo>
                <a:cubicBezTo>
                  <a:pt x="199186" y="-2711"/>
                  <a:pt x="549873" y="-20718"/>
                  <a:pt x="729139" y="0"/>
                </a:cubicBezTo>
                <a:cubicBezTo>
                  <a:pt x="908405" y="20718"/>
                  <a:pt x="1271875" y="27524"/>
                  <a:pt x="1458278" y="0"/>
                </a:cubicBezTo>
                <a:cubicBezTo>
                  <a:pt x="1644681" y="-27524"/>
                  <a:pt x="1938279" y="14031"/>
                  <a:pt x="2117976" y="0"/>
                </a:cubicBezTo>
                <a:cubicBezTo>
                  <a:pt x="2297673" y="-14031"/>
                  <a:pt x="2616604" y="24634"/>
                  <a:pt x="2777673" y="0"/>
                </a:cubicBezTo>
                <a:cubicBezTo>
                  <a:pt x="2938742" y="-24634"/>
                  <a:pt x="3216570" y="2160"/>
                  <a:pt x="3472091" y="0"/>
                </a:cubicBezTo>
                <a:cubicBezTo>
                  <a:pt x="3460989" y="186018"/>
                  <a:pt x="3462396" y="349999"/>
                  <a:pt x="3472091" y="521461"/>
                </a:cubicBezTo>
                <a:cubicBezTo>
                  <a:pt x="3481786" y="692923"/>
                  <a:pt x="3492265" y="1019159"/>
                  <a:pt x="3472091" y="1161436"/>
                </a:cubicBezTo>
                <a:cubicBezTo>
                  <a:pt x="3451917" y="1303713"/>
                  <a:pt x="3483229" y="1586740"/>
                  <a:pt x="3472091" y="1730302"/>
                </a:cubicBezTo>
                <a:cubicBezTo>
                  <a:pt x="3460953" y="1873864"/>
                  <a:pt x="3495803" y="2166723"/>
                  <a:pt x="3472091" y="2370277"/>
                </a:cubicBezTo>
                <a:cubicBezTo>
                  <a:pt x="3304032" y="2396954"/>
                  <a:pt x="3005447" y="2333960"/>
                  <a:pt x="2708231" y="2370277"/>
                </a:cubicBezTo>
                <a:cubicBezTo>
                  <a:pt x="2411015" y="2406594"/>
                  <a:pt x="2260525" y="2388662"/>
                  <a:pt x="2083255" y="2370277"/>
                </a:cubicBezTo>
                <a:cubicBezTo>
                  <a:pt x="1905985" y="2351892"/>
                  <a:pt x="1494845" y="2376264"/>
                  <a:pt x="1319395" y="2370277"/>
                </a:cubicBezTo>
                <a:cubicBezTo>
                  <a:pt x="1143945" y="2364290"/>
                  <a:pt x="925133" y="2398887"/>
                  <a:pt x="624976" y="2370277"/>
                </a:cubicBezTo>
                <a:cubicBezTo>
                  <a:pt x="324819" y="2341667"/>
                  <a:pt x="186437" y="2379781"/>
                  <a:pt x="0" y="2370277"/>
                </a:cubicBezTo>
                <a:cubicBezTo>
                  <a:pt x="9417" y="2109342"/>
                  <a:pt x="-4680" y="1996376"/>
                  <a:pt x="0" y="1730302"/>
                </a:cubicBezTo>
                <a:cubicBezTo>
                  <a:pt x="4680" y="1464229"/>
                  <a:pt x="4468" y="1458164"/>
                  <a:pt x="0" y="1208841"/>
                </a:cubicBezTo>
                <a:cubicBezTo>
                  <a:pt x="-4468" y="959518"/>
                  <a:pt x="-6379" y="880752"/>
                  <a:pt x="0" y="639975"/>
                </a:cubicBezTo>
                <a:cubicBezTo>
                  <a:pt x="6379" y="399198"/>
                  <a:pt x="11277" y="134337"/>
                  <a:pt x="0" y="0"/>
                </a:cubicBezTo>
                <a:close/>
              </a:path>
              <a:path w="3472091" h="2370277" stroke="0" extrusionOk="0">
                <a:moveTo>
                  <a:pt x="0" y="0"/>
                </a:moveTo>
                <a:cubicBezTo>
                  <a:pt x="259582" y="6452"/>
                  <a:pt x="353006" y="20713"/>
                  <a:pt x="590255" y="0"/>
                </a:cubicBezTo>
                <a:cubicBezTo>
                  <a:pt x="827504" y="-20713"/>
                  <a:pt x="1043638" y="7749"/>
                  <a:pt x="1180511" y="0"/>
                </a:cubicBezTo>
                <a:cubicBezTo>
                  <a:pt x="1317384" y="-7749"/>
                  <a:pt x="1609673" y="-22338"/>
                  <a:pt x="1874929" y="0"/>
                </a:cubicBezTo>
                <a:cubicBezTo>
                  <a:pt x="2140185" y="22338"/>
                  <a:pt x="2285936" y="10773"/>
                  <a:pt x="2604068" y="0"/>
                </a:cubicBezTo>
                <a:cubicBezTo>
                  <a:pt x="2922200" y="-10773"/>
                  <a:pt x="3056828" y="40605"/>
                  <a:pt x="3472091" y="0"/>
                </a:cubicBezTo>
                <a:cubicBezTo>
                  <a:pt x="3494888" y="244334"/>
                  <a:pt x="3496178" y="262136"/>
                  <a:pt x="3472091" y="521461"/>
                </a:cubicBezTo>
                <a:cubicBezTo>
                  <a:pt x="3448004" y="780786"/>
                  <a:pt x="3449518" y="905054"/>
                  <a:pt x="3472091" y="1042922"/>
                </a:cubicBezTo>
                <a:cubicBezTo>
                  <a:pt x="3494664" y="1180790"/>
                  <a:pt x="3492415" y="1422711"/>
                  <a:pt x="3472091" y="1659194"/>
                </a:cubicBezTo>
                <a:cubicBezTo>
                  <a:pt x="3451767" y="1895677"/>
                  <a:pt x="3483856" y="2160884"/>
                  <a:pt x="3472091" y="2370277"/>
                </a:cubicBezTo>
                <a:cubicBezTo>
                  <a:pt x="3301346" y="2396912"/>
                  <a:pt x="3013771" y="2360039"/>
                  <a:pt x="2881836" y="2370277"/>
                </a:cubicBezTo>
                <a:cubicBezTo>
                  <a:pt x="2749901" y="2380515"/>
                  <a:pt x="2387539" y="2364830"/>
                  <a:pt x="2222138" y="2370277"/>
                </a:cubicBezTo>
                <a:cubicBezTo>
                  <a:pt x="2056737" y="2375724"/>
                  <a:pt x="1814475" y="2347525"/>
                  <a:pt x="1492999" y="2370277"/>
                </a:cubicBezTo>
                <a:cubicBezTo>
                  <a:pt x="1171523" y="2393029"/>
                  <a:pt x="1091950" y="2371886"/>
                  <a:pt x="868023" y="2370277"/>
                </a:cubicBezTo>
                <a:cubicBezTo>
                  <a:pt x="644096" y="2368668"/>
                  <a:pt x="361738" y="2353081"/>
                  <a:pt x="0" y="2370277"/>
                </a:cubicBezTo>
                <a:cubicBezTo>
                  <a:pt x="173" y="2239525"/>
                  <a:pt x="-24852" y="1907045"/>
                  <a:pt x="0" y="1754005"/>
                </a:cubicBezTo>
                <a:cubicBezTo>
                  <a:pt x="24852" y="1600965"/>
                  <a:pt x="-1473" y="1325650"/>
                  <a:pt x="0" y="1161436"/>
                </a:cubicBezTo>
                <a:cubicBezTo>
                  <a:pt x="1473" y="997222"/>
                  <a:pt x="2607" y="753697"/>
                  <a:pt x="0" y="592569"/>
                </a:cubicBezTo>
                <a:cubicBezTo>
                  <a:pt x="-2607" y="431441"/>
                  <a:pt x="8545" y="154041"/>
                  <a:pt x="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tx1"/>
              </a:solidFill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A494082-48C6-49DC-B4B5-D6AC7FF5C31E}"/>
              </a:ext>
            </a:extLst>
          </p:cNvPr>
          <p:cNvGrpSpPr/>
          <p:nvPr/>
        </p:nvGrpSpPr>
        <p:grpSpPr>
          <a:xfrm>
            <a:off x="162895" y="2550094"/>
            <a:ext cx="2133910" cy="3117786"/>
            <a:chOff x="8096871" y="1050957"/>
            <a:chExt cx="2133910" cy="3117786"/>
          </a:xfrm>
        </p:grpSpPr>
        <p:sp>
          <p:nvSpPr>
            <p:cNvPr id="7" name="Rechthoek: afgeronde hoeken 6">
              <a:extLst>
                <a:ext uri="{FF2B5EF4-FFF2-40B4-BE49-F238E27FC236}">
                  <a16:creationId xmlns:a16="http://schemas.microsoft.com/office/drawing/2014/main" id="{94DDC71D-FEF0-441F-879C-E7DD00224385}"/>
                </a:ext>
              </a:extLst>
            </p:cNvPr>
            <p:cNvSpPr/>
            <p:nvPr/>
          </p:nvSpPr>
          <p:spPr>
            <a:xfrm rot="10800000">
              <a:off x="8487395" y="3305175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99D16D16-5204-48E3-9204-9F68A14F394E}"/>
                </a:ext>
              </a:extLst>
            </p:cNvPr>
            <p:cNvSpPr/>
            <p:nvPr/>
          </p:nvSpPr>
          <p:spPr>
            <a:xfrm>
              <a:off x="8487395" y="1050957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" name="Rechthoek: afgeronde hoeken 8">
              <a:extLst>
                <a:ext uri="{FF2B5EF4-FFF2-40B4-BE49-F238E27FC236}">
                  <a16:creationId xmlns:a16="http://schemas.microsoft.com/office/drawing/2014/main" id="{7833927B-D313-4344-B708-5A574070975D}"/>
                </a:ext>
              </a:extLst>
            </p:cNvPr>
            <p:cNvSpPr/>
            <p:nvPr/>
          </p:nvSpPr>
          <p:spPr>
            <a:xfrm>
              <a:off x="9897096" y="2162175"/>
              <a:ext cx="333685" cy="31401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" name="Rechthoek: afgeronde hoeken 9">
              <a:extLst>
                <a:ext uri="{FF2B5EF4-FFF2-40B4-BE49-F238E27FC236}">
                  <a16:creationId xmlns:a16="http://schemas.microsoft.com/office/drawing/2014/main" id="{B7FF3C88-9008-413D-B9BC-63734E03DA99}"/>
                </a:ext>
              </a:extLst>
            </p:cNvPr>
            <p:cNvSpPr/>
            <p:nvPr/>
          </p:nvSpPr>
          <p:spPr>
            <a:xfrm>
              <a:off x="8096871" y="1571625"/>
              <a:ext cx="2076450" cy="20764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9013140D-95B6-4CE1-ABDB-9B6ED39810B7}"/>
                </a:ext>
              </a:extLst>
            </p:cNvPr>
            <p:cNvSpPr/>
            <p:nvPr/>
          </p:nvSpPr>
          <p:spPr>
            <a:xfrm>
              <a:off x="8154331" y="1629085"/>
              <a:ext cx="1961529" cy="1961529"/>
            </a:xfrm>
            <a:prstGeom prst="roundRect">
              <a:avLst/>
            </a:prstGeom>
            <a:gradFill flip="none" rotWithShape="1">
              <a:gsLst>
                <a:gs pos="4900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3" name="Rechthoek 12">
            <a:extLst>
              <a:ext uri="{FF2B5EF4-FFF2-40B4-BE49-F238E27FC236}">
                <a16:creationId xmlns:a16="http://schemas.microsoft.com/office/drawing/2014/main" id="{7D1DD63F-5898-4437-9517-473EE3541DF5}"/>
              </a:ext>
            </a:extLst>
          </p:cNvPr>
          <p:cNvSpPr/>
          <p:nvPr/>
        </p:nvSpPr>
        <p:spPr>
          <a:xfrm>
            <a:off x="2943728" y="3624590"/>
            <a:ext cx="2437596" cy="1113208"/>
          </a:xfrm>
          <a:custGeom>
            <a:avLst/>
            <a:gdLst>
              <a:gd name="connsiteX0" fmla="*/ 0 w 2437596"/>
              <a:gd name="connsiteY0" fmla="*/ 0 h 1113208"/>
              <a:gd name="connsiteX1" fmla="*/ 609399 w 2437596"/>
              <a:gd name="connsiteY1" fmla="*/ 0 h 1113208"/>
              <a:gd name="connsiteX2" fmla="*/ 1145670 w 2437596"/>
              <a:gd name="connsiteY2" fmla="*/ 0 h 1113208"/>
              <a:gd name="connsiteX3" fmla="*/ 1803821 w 2437596"/>
              <a:gd name="connsiteY3" fmla="*/ 0 h 1113208"/>
              <a:gd name="connsiteX4" fmla="*/ 2437596 w 2437596"/>
              <a:gd name="connsiteY4" fmla="*/ 0 h 1113208"/>
              <a:gd name="connsiteX5" fmla="*/ 2437596 w 2437596"/>
              <a:gd name="connsiteY5" fmla="*/ 556604 h 1113208"/>
              <a:gd name="connsiteX6" fmla="*/ 2437596 w 2437596"/>
              <a:gd name="connsiteY6" fmla="*/ 1113208 h 1113208"/>
              <a:gd name="connsiteX7" fmla="*/ 1876949 w 2437596"/>
              <a:gd name="connsiteY7" fmla="*/ 1113208 h 1113208"/>
              <a:gd name="connsiteX8" fmla="*/ 1243174 w 2437596"/>
              <a:gd name="connsiteY8" fmla="*/ 1113208 h 1113208"/>
              <a:gd name="connsiteX9" fmla="*/ 658151 w 2437596"/>
              <a:gd name="connsiteY9" fmla="*/ 1113208 h 1113208"/>
              <a:gd name="connsiteX10" fmla="*/ 0 w 2437596"/>
              <a:gd name="connsiteY10" fmla="*/ 1113208 h 1113208"/>
              <a:gd name="connsiteX11" fmla="*/ 0 w 2437596"/>
              <a:gd name="connsiteY11" fmla="*/ 534340 h 1113208"/>
              <a:gd name="connsiteX12" fmla="*/ 0 w 2437596"/>
              <a:gd name="connsiteY12" fmla="*/ 0 h 11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596" h="1113208" fill="none" extrusionOk="0">
                <a:moveTo>
                  <a:pt x="0" y="0"/>
                </a:moveTo>
                <a:cubicBezTo>
                  <a:pt x="180239" y="26091"/>
                  <a:pt x="439191" y="14328"/>
                  <a:pt x="609399" y="0"/>
                </a:cubicBezTo>
                <a:cubicBezTo>
                  <a:pt x="779607" y="-14328"/>
                  <a:pt x="1018694" y="-5542"/>
                  <a:pt x="1145670" y="0"/>
                </a:cubicBezTo>
                <a:cubicBezTo>
                  <a:pt x="1272646" y="5542"/>
                  <a:pt x="1632388" y="-16891"/>
                  <a:pt x="1803821" y="0"/>
                </a:cubicBezTo>
                <a:cubicBezTo>
                  <a:pt x="1975254" y="16891"/>
                  <a:pt x="2277325" y="-21385"/>
                  <a:pt x="2437596" y="0"/>
                </a:cubicBezTo>
                <a:cubicBezTo>
                  <a:pt x="2453218" y="220782"/>
                  <a:pt x="2410947" y="380958"/>
                  <a:pt x="2437596" y="556604"/>
                </a:cubicBezTo>
                <a:cubicBezTo>
                  <a:pt x="2464245" y="732250"/>
                  <a:pt x="2421012" y="999086"/>
                  <a:pt x="2437596" y="1113208"/>
                </a:cubicBezTo>
                <a:cubicBezTo>
                  <a:pt x="2305077" y="1086942"/>
                  <a:pt x="2116706" y="1121736"/>
                  <a:pt x="1876949" y="1113208"/>
                </a:cubicBezTo>
                <a:cubicBezTo>
                  <a:pt x="1637192" y="1104680"/>
                  <a:pt x="1407697" y="1088716"/>
                  <a:pt x="1243174" y="1113208"/>
                </a:cubicBezTo>
                <a:cubicBezTo>
                  <a:pt x="1078652" y="1137700"/>
                  <a:pt x="842312" y="1116028"/>
                  <a:pt x="658151" y="1113208"/>
                </a:cubicBezTo>
                <a:cubicBezTo>
                  <a:pt x="473990" y="1110388"/>
                  <a:pt x="156690" y="1103980"/>
                  <a:pt x="0" y="1113208"/>
                </a:cubicBezTo>
                <a:cubicBezTo>
                  <a:pt x="-17302" y="947534"/>
                  <a:pt x="-13150" y="788270"/>
                  <a:pt x="0" y="534340"/>
                </a:cubicBezTo>
                <a:cubicBezTo>
                  <a:pt x="13150" y="280410"/>
                  <a:pt x="-20301" y="265084"/>
                  <a:pt x="0" y="0"/>
                </a:cubicBezTo>
                <a:close/>
              </a:path>
              <a:path w="2437596" h="1113208" stroke="0" extrusionOk="0">
                <a:moveTo>
                  <a:pt x="0" y="0"/>
                </a:moveTo>
                <a:cubicBezTo>
                  <a:pt x="151916" y="10036"/>
                  <a:pt x="402249" y="-8552"/>
                  <a:pt x="536271" y="0"/>
                </a:cubicBezTo>
                <a:cubicBezTo>
                  <a:pt x="670293" y="8552"/>
                  <a:pt x="832717" y="14133"/>
                  <a:pt x="1072542" y="0"/>
                </a:cubicBezTo>
                <a:cubicBezTo>
                  <a:pt x="1312367" y="-14133"/>
                  <a:pt x="1378993" y="-8687"/>
                  <a:pt x="1681941" y="0"/>
                </a:cubicBezTo>
                <a:cubicBezTo>
                  <a:pt x="1984889" y="8687"/>
                  <a:pt x="2237050" y="-10578"/>
                  <a:pt x="2437596" y="0"/>
                </a:cubicBezTo>
                <a:cubicBezTo>
                  <a:pt x="2461208" y="253038"/>
                  <a:pt x="2436381" y="358717"/>
                  <a:pt x="2437596" y="567736"/>
                </a:cubicBezTo>
                <a:cubicBezTo>
                  <a:pt x="2438811" y="776755"/>
                  <a:pt x="2420835" y="999755"/>
                  <a:pt x="2437596" y="1113208"/>
                </a:cubicBezTo>
                <a:cubicBezTo>
                  <a:pt x="2276547" y="1109650"/>
                  <a:pt x="2118717" y="1108752"/>
                  <a:pt x="1901325" y="1113208"/>
                </a:cubicBezTo>
                <a:cubicBezTo>
                  <a:pt x="1683933" y="1117664"/>
                  <a:pt x="1584222" y="1144382"/>
                  <a:pt x="1267550" y="1113208"/>
                </a:cubicBezTo>
                <a:cubicBezTo>
                  <a:pt x="950878" y="1082034"/>
                  <a:pt x="944111" y="1105624"/>
                  <a:pt x="682527" y="1113208"/>
                </a:cubicBezTo>
                <a:cubicBezTo>
                  <a:pt x="420943" y="1120792"/>
                  <a:pt x="141493" y="1101202"/>
                  <a:pt x="0" y="1113208"/>
                </a:cubicBezTo>
                <a:cubicBezTo>
                  <a:pt x="6453" y="846534"/>
                  <a:pt x="-19134" y="800582"/>
                  <a:pt x="0" y="567736"/>
                </a:cubicBezTo>
                <a:cubicBezTo>
                  <a:pt x="19134" y="334890"/>
                  <a:pt x="20566" y="11452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MEDICAL DATA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Sensor data measured by smartwatch</a:t>
            </a:r>
            <a:endParaRPr lang="x-none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5" name="Verbindingslijn: gekromd 14">
            <a:extLst>
              <a:ext uri="{FF2B5EF4-FFF2-40B4-BE49-F238E27FC236}">
                <a16:creationId xmlns:a16="http://schemas.microsoft.com/office/drawing/2014/main" id="{22E05BC7-13F9-4630-9429-478D4ADA963D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2296805" y="2506115"/>
            <a:ext cx="646923" cy="131220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ingslijn: gekromd 18">
            <a:extLst>
              <a:ext uri="{FF2B5EF4-FFF2-40B4-BE49-F238E27FC236}">
                <a16:creationId xmlns:a16="http://schemas.microsoft.com/office/drawing/2014/main" id="{94C5FD16-81D1-4426-971B-95B769337816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296805" y="3818319"/>
            <a:ext cx="646922" cy="203795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kromd 21">
            <a:extLst>
              <a:ext uri="{FF2B5EF4-FFF2-40B4-BE49-F238E27FC236}">
                <a16:creationId xmlns:a16="http://schemas.microsoft.com/office/drawing/2014/main" id="{579FE85C-5D9F-47B0-A4FD-2D552011FC8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2296805" y="3818319"/>
            <a:ext cx="646923" cy="3628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F4C9D87D-FB9E-48A9-98BF-81B7FD247BE6}"/>
              </a:ext>
            </a:extLst>
          </p:cNvPr>
          <p:cNvSpPr/>
          <p:nvPr/>
        </p:nvSpPr>
        <p:spPr>
          <a:xfrm>
            <a:off x="8133633" y="2307753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4"/>
              </a:gs>
            </a:gsLst>
            <a:lin ang="5400000" scaled="1"/>
            <a:tileRect/>
          </a:gradFill>
          <a:ln w="63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FitbitOfJohnDoe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ofo:Smartwatch</a:t>
            </a:r>
            <a:endParaRPr lang="en-US" sz="800" dirty="0"/>
          </a:p>
        </p:txBody>
      </p:sp>
      <p:cxnSp>
        <p:nvCxnSpPr>
          <p:cNvPr id="29" name="Verbindingslijn: gekromd 28">
            <a:extLst>
              <a:ext uri="{FF2B5EF4-FFF2-40B4-BE49-F238E27FC236}">
                <a16:creationId xmlns:a16="http://schemas.microsoft.com/office/drawing/2014/main" id="{67E60FD5-CE61-4442-8786-3C630651A5D1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7922432" y="1841035"/>
            <a:ext cx="211201" cy="6074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48F39B74-ED40-4AFD-ACC4-90E9F9E93B52}"/>
              </a:ext>
            </a:extLst>
          </p:cNvPr>
          <p:cNvSpPr/>
          <p:nvPr/>
        </p:nvSpPr>
        <p:spPr>
          <a:xfrm>
            <a:off x="6703521" y="1630435"/>
            <a:ext cx="1218911" cy="421200"/>
          </a:xfrm>
          <a:prstGeom prst="roundRect">
            <a:avLst/>
          </a:prstGeom>
          <a:gradFill flip="none" rotWithShape="1">
            <a:gsLst>
              <a:gs pos="66000">
                <a:schemeClr val="accent2"/>
              </a:gs>
              <a:gs pos="65000">
                <a:srgbClr val="804040"/>
              </a:gs>
              <a:gs pos="33000">
                <a:schemeClr val="accent1">
                  <a:lumMod val="5000"/>
                  <a:lumOff val="95000"/>
                </a:schemeClr>
              </a:gs>
              <a:gs pos="33000">
                <a:srgbClr val="804040"/>
              </a:gs>
            </a:gsLst>
            <a:lin ang="5400000" scaled="1"/>
            <a:tileRect/>
          </a:gradFill>
          <a:ln w="6350">
            <a:solidFill>
              <a:srgbClr val="80404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ofo:Person</a:t>
            </a:r>
            <a:r>
              <a:rPr lang="en-US" sz="800" dirty="0"/>
              <a:t>, </a:t>
            </a:r>
            <a:r>
              <a:rPr lang="en-US" sz="800" dirty="0" err="1"/>
              <a:t>ofo:FeatureOfInterest</a:t>
            </a:r>
            <a:endParaRPr lang="en-US" sz="800" dirty="0"/>
          </a:p>
        </p:txBody>
      </p:sp>
      <p:sp>
        <p:nvSpPr>
          <p:cNvPr id="31" name="Tekstvak 120">
            <a:extLst>
              <a:ext uri="{FF2B5EF4-FFF2-40B4-BE49-F238E27FC236}">
                <a16:creationId xmlns:a16="http://schemas.microsoft.com/office/drawing/2014/main" id="{E634A29E-7664-4872-BC18-ADC1768FBF04}"/>
              </a:ext>
            </a:extLst>
          </p:cNvPr>
          <p:cNvSpPr txBox="1"/>
          <p:nvPr/>
        </p:nvSpPr>
        <p:spPr>
          <a:xfrm>
            <a:off x="7552927" y="2073704"/>
            <a:ext cx="915038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ofo:wears</a:t>
            </a:r>
            <a:endParaRPr lang="aa-ET" sz="800" dirty="0"/>
          </a:p>
        </p:txBody>
      </p:sp>
      <p:sp>
        <p:nvSpPr>
          <p:cNvPr id="33" name="Rechthoek: afgeronde hoeken 21">
            <a:extLst>
              <a:ext uri="{FF2B5EF4-FFF2-40B4-BE49-F238E27FC236}">
                <a16:creationId xmlns:a16="http://schemas.microsoft.com/office/drawing/2014/main" id="{C687C511-76D2-4B2A-8A25-EC125F3DE093}"/>
              </a:ext>
            </a:extLst>
          </p:cNvPr>
          <p:cNvSpPr/>
          <p:nvPr/>
        </p:nvSpPr>
        <p:spPr>
          <a:xfrm>
            <a:off x="8439294" y="899549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6"/>
                </a:solidFill>
              </a:rPr>
              <a:t>“John Doe”</a:t>
            </a:r>
          </a:p>
        </p:txBody>
      </p:sp>
      <p:sp>
        <p:nvSpPr>
          <p:cNvPr id="34" name="Rechthoek: afgeronde hoeken 21">
            <a:extLst>
              <a:ext uri="{FF2B5EF4-FFF2-40B4-BE49-F238E27FC236}">
                <a16:creationId xmlns:a16="http://schemas.microsoft.com/office/drawing/2014/main" id="{C4759108-8C80-412A-B97B-6FA5BEAB9CF0}"/>
              </a:ext>
            </a:extLst>
          </p:cNvPr>
          <p:cNvSpPr/>
          <p:nvPr/>
        </p:nvSpPr>
        <p:spPr>
          <a:xfrm>
            <a:off x="8439294" y="1223721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6"/>
                </a:solidFill>
              </a:rPr>
              <a:t>“01-12-1994”</a:t>
            </a:r>
          </a:p>
        </p:txBody>
      </p:sp>
      <p:sp>
        <p:nvSpPr>
          <p:cNvPr id="35" name="Rechthoek: afgeronde hoeken 21">
            <a:extLst>
              <a:ext uri="{FF2B5EF4-FFF2-40B4-BE49-F238E27FC236}">
                <a16:creationId xmlns:a16="http://schemas.microsoft.com/office/drawing/2014/main" id="{EE94F29B-79EF-442C-B00D-58A44EB22DF6}"/>
              </a:ext>
            </a:extLst>
          </p:cNvPr>
          <p:cNvSpPr/>
          <p:nvPr/>
        </p:nvSpPr>
        <p:spPr>
          <a:xfrm>
            <a:off x="8439294" y="1547132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6"/>
                </a:solidFill>
              </a:rPr>
              <a:t>“Male”</a:t>
            </a:r>
          </a:p>
        </p:txBody>
      </p:sp>
      <p:sp>
        <p:nvSpPr>
          <p:cNvPr id="36" name="Rechthoek: afgeronde hoeken 21">
            <a:extLst>
              <a:ext uri="{FF2B5EF4-FFF2-40B4-BE49-F238E27FC236}">
                <a16:creationId xmlns:a16="http://schemas.microsoft.com/office/drawing/2014/main" id="{4B56430D-695F-441F-8E0D-7D36E65F7479}"/>
              </a:ext>
            </a:extLst>
          </p:cNvPr>
          <p:cNvSpPr/>
          <p:nvPr/>
        </p:nvSpPr>
        <p:spPr>
          <a:xfrm>
            <a:off x="8439293" y="1870543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6"/>
                </a:solidFill>
              </a:rPr>
              <a:t>“1.78”</a:t>
            </a:r>
          </a:p>
        </p:txBody>
      </p:sp>
      <p:cxnSp>
        <p:nvCxnSpPr>
          <p:cNvPr id="37" name="Verbindingslijn: gebogen 36">
            <a:extLst>
              <a:ext uri="{FF2B5EF4-FFF2-40B4-BE49-F238E27FC236}">
                <a16:creationId xmlns:a16="http://schemas.microsoft.com/office/drawing/2014/main" id="{69507717-EF35-48C9-8DC5-016623B4411D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>
            <a:off x="7922432" y="1841035"/>
            <a:ext cx="516861" cy="9835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ingslijn: gebogen 37">
            <a:extLst>
              <a:ext uri="{FF2B5EF4-FFF2-40B4-BE49-F238E27FC236}">
                <a16:creationId xmlns:a16="http://schemas.microsoft.com/office/drawing/2014/main" id="{10C38C60-10B4-46BA-972D-0F3A10F8A4CF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7922432" y="1615976"/>
            <a:ext cx="516862" cy="2250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Verbindingslijn: gebogen 38">
            <a:extLst>
              <a:ext uri="{FF2B5EF4-FFF2-40B4-BE49-F238E27FC236}">
                <a16:creationId xmlns:a16="http://schemas.microsoft.com/office/drawing/2014/main" id="{0C588D12-E84F-4FED-8BE4-9C854D9AE09D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7922432" y="1292565"/>
            <a:ext cx="516862" cy="54847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ingslijn: gebogen 39">
            <a:extLst>
              <a:ext uri="{FF2B5EF4-FFF2-40B4-BE49-F238E27FC236}">
                <a16:creationId xmlns:a16="http://schemas.microsoft.com/office/drawing/2014/main" id="{59CFD3C3-BA30-49D3-99D4-82DFAC08D736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7922432" y="968393"/>
            <a:ext cx="516862" cy="8726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hoek: afgeronde hoeken 21">
            <a:extLst>
              <a:ext uri="{FF2B5EF4-FFF2-40B4-BE49-F238E27FC236}">
                <a16:creationId xmlns:a16="http://schemas.microsoft.com/office/drawing/2014/main" id="{372E9685-8A29-497F-8F9B-1D033EF2D9CC}"/>
              </a:ext>
            </a:extLst>
          </p:cNvPr>
          <p:cNvSpPr/>
          <p:nvPr/>
        </p:nvSpPr>
        <p:spPr>
          <a:xfrm>
            <a:off x="7010483" y="5519973"/>
            <a:ext cx="1311937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6"/>
              </a:gs>
            </a:gsLst>
            <a:lin ang="5400000" scaled="1"/>
            <a:tileRect/>
          </a:gradFill>
          <a:ln w="635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Kitchen_ThermalComfort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ofo:ThermalComfort</a:t>
            </a:r>
            <a:endParaRPr lang="en-US" sz="800" dirty="0"/>
          </a:p>
        </p:txBody>
      </p:sp>
      <p:sp>
        <p:nvSpPr>
          <p:cNvPr id="46" name="Rechthoek: afgeronde hoeken 21">
            <a:extLst>
              <a:ext uri="{FF2B5EF4-FFF2-40B4-BE49-F238E27FC236}">
                <a16:creationId xmlns:a16="http://schemas.microsoft.com/office/drawing/2014/main" id="{87579136-80DD-4D4E-AF02-36F2A0673502}"/>
              </a:ext>
            </a:extLst>
          </p:cNvPr>
          <p:cNvSpPr/>
          <p:nvPr/>
        </p:nvSpPr>
        <p:spPr>
          <a:xfrm>
            <a:off x="7010483" y="5013864"/>
            <a:ext cx="2221919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rgbClr val="FF00FF"/>
              </a:gs>
            </a:gsLst>
            <a:lin ang="5400000" scaled="1"/>
            <a:tileRect/>
          </a:gradFill>
          <a:ln w="6350">
            <a:solidFill>
              <a:srgbClr val="FF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JohnDoe_Kitchen_ThermalComfort_Feedback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ofo:Feedback</a:t>
            </a:r>
            <a:endParaRPr lang="en-US" sz="800" dirty="0"/>
          </a:p>
        </p:txBody>
      </p:sp>
      <p:cxnSp>
        <p:nvCxnSpPr>
          <p:cNvPr id="47" name="Verbindingslijn: gekromd 46">
            <a:extLst>
              <a:ext uri="{FF2B5EF4-FFF2-40B4-BE49-F238E27FC236}">
                <a16:creationId xmlns:a16="http://schemas.microsoft.com/office/drawing/2014/main" id="{E9B7442E-5C48-4B9A-ACCE-8B7BF8F81ED2}"/>
              </a:ext>
            </a:extLst>
          </p:cNvPr>
          <p:cNvCxnSpPr>
            <a:cxnSpLocks/>
            <a:stCxn id="46" idx="2"/>
            <a:endCxn id="45" idx="1"/>
          </p:cNvCxnSpPr>
          <p:nvPr/>
        </p:nvCxnSpPr>
        <p:spPr>
          <a:xfrm rot="5400000">
            <a:off x="7383249" y="4922461"/>
            <a:ext cx="365428" cy="1110960"/>
          </a:xfrm>
          <a:prstGeom prst="curvedConnector4">
            <a:avLst>
              <a:gd name="adj1" fmla="val 30751"/>
              <a:gd name="adj2" fmla="val 120577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ingslijn: gekromd 47">
            <a:extLst>
              <a:ext uri="{FF2B5EF4-FFF2-40B4-BE49-F238E27FC236}">
                <a16:creationId xmlns:a16="http://schemas.microsoft.com/office/drawing/2014/main" id="{014A19DD-391F-455A-AEF1-5B7AC5BD3A18}"/>
              </a:ext>
            </a:extLst>
          </p:cNvPr>
          <p:cNvCxnSpPr>
            <a:cxnSpLocks/>
            <a:stCxn id="30" idx="1"/>
            <a:endCxn id="46" idx="1"/>
          </p:cNvCxnSpPr>
          <p:nvPr/>
        </p:nvCxnSpPr>
        <p:spPr>
          <a:xfrm rot="10800000" flipH="1" flipV="1">
            <a:off x="6703521" y="1841034"/>
            <a:ext cx="306962" cy="3313511"/>
          </a:xfrm>
          <a:prstGeom prst="curvedConnector3">
            <a:avLst>
              <a:gd name="adj1" fmla="val -74472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vak 120">
            <a:extLst>
              <a:ext uri="{FF2B5EF4-FFF2-40B4-BE49-F238E27FC236}">
                <a16:creationId xmlns:a16="http://schemas.microsoft.com/office/drawing/2014/main" id="{48223087-CE64-4C4C-8363-4E7EE3D143BC}"/>
              </a:ext>
            </a:extLst>
          </p:cNvPr>
          <p:cNvSpPr txBox="1"/>
          <p:nvPr/>
        </p:nvSpPr>
        <p:spPr>
          <a:xfrm>
            <a:off x="6552964" y="4796423"/>
            <a:ext cx="915038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ofo:hasFeedback</a:t>
            </a:r>
            <a:endParaRPr lang="aa-ET" sz="800" dirty="0"/>
          </a:p>
        </p:txBody>
      </p:sp>
      <p:cxnSp>
        <p:nvCxnSpPr>
          <p:cNvPr id="60" name="Verbindingslijn: gekromd 59">
            <a:extLst>
              <a:ext uri="{FF2B5EF4-FFF2-40B4-BE49-F238E27FC236}">
                <a16:creationId xmlns:a16="http://schemas.microsoft.com/office/drawing/2014/main" id="{1561041B-0E6B-4523-B48F-D0E9B0D3BCEF}"/>
              </a:ext>
            </a:extLst>
          </p:cNvPr>
          <p:cNvCxnSpPr>
            <a:cxnSpLocks/>
            <a:stCxn id="3" idx="3"/>
            <a:endCxn id="52" idx="1"/>
          </p:cNvCxnSpPr>
          <p:nvPr/>
        </p:nvCxnSpPr>
        <p:spPr>
          <a:xfrm flipV="1">
            <a:off x="5381324" y="1979305"/>
            <a:ext cx="930404" cy="52681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ingslijn: gekromd 62">
            <a:extLst>
              <a:ext uri="{FF2B5EF4-FFF2-40B4-BE49-F238E27FC236}">
                <a16:creationId xmlns:a16="http://schemas.microsoft.com/office/drawing/2014/main" id="{3AC85905-26E7-40F5-B492-A57C424E6D57}"/>
              </a:ext>
            </a:extLst>
          </p:cNvPr>
          <p:cNvCxnSpPr>
            <a:cxnSpLocks/>
            <a:stCxn id="14" idx="3"/>
            <a:endCxn id="53" idx="1"/>
          </p:cNvCxnSpPr>
          <p:nvPr/>
        </p:nvCxnSpPr>
        <p:spPr>
          <a:xfrm flipV="1">
            <a:off x="5381323" y="5603364"/>
            <a:ext cx="930405" cy="25290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hoek: afgeronde hoeken 21">
            <a:extLst>
              <a:ext uri="{FF2B5EF4-FFF2-40B4-BE49-F238E27FC236}">
                <a16:creationId xmlns:a16="http://schemas.microsoft.com/office/drawing/2014/main" id="{CF80366A-8B34-45A3-83C8-4C159BF107DC}"/>
              </a:ext>
            </a:extLst>
          </p:cNvPr>
          <p:cNvSpPr/>
          <p:nvPr/>
        </p:nvSpPr>
        <p:spPr>
          <a:xfrm>
            <a:off x="6605601" y="3419392"/>
            <a:ext cx="1311937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6"/>
              </a:gs>
            </a:gsLst>
            <a:lin ang="5400000" scaled="1"/>
            <a:tileRect/>
          </a:gradFill>
          <a:ln w="635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JohnDoe_HeartRate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bop:HeartRate</a:t>
            </a:r>
            <a:endParaRPr lang="en-US" sz="800" dirty="0"/>
          </a:p>
        </p:txBody>
      </p:sp>
      <p:sp>
        <p:nvSpPr>
          <p:cNvPr id="67" name="Rechthoek: afgeronde hoeken 21">
            <a:extLst>
              <a:ext uri="{FF2B5EF4-FFF2-40B4-BE49-F238E27FC236}">
                <a16:creationId xmlns:a16="http://schemas.microsoft.com/office/drawing/2014/main" id="{DA5E99EB-B639-49E5-989E-98DBD1405483}"/>
              </a:ext>
            </a:extLst>
          </p:cNvPr>
          <p:cNvSpPr/>
          <p:nvPr/>
        </p:nvSpPr>
        <p:spPr>
          <a:xfrm>
            <a:off x="7451675" y="4249504"/>
            <a:ext cx="1311937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1"/>
              </a:gs>
            </a:gsLst>
            <a:lin ang="5400000" scaled="1"/>
            <a:tileRect/>
          </a:gradFill>
          <a:ln w="635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JohnDoe_HR_DataPoint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ofo:DataPoint</a:t>
            </a:r>
            <a:endParaRPr lang="en-US" sz="800" dirty="0"/>
          </a:p>
        </p:txBody>
      </p:sp>
      <p:sp>
        <p:nvSpPr>
          <p:cNvPr id="68" name="Rechthoek: afgeronde hoeken 21">
            <a:extLst>
              <a:ext uri="{FF2B5EF4-FFF2-40B4-BE49-F238E27FC236}">
                <a16:creationId xmlns:a16="http://schemas.microsoft.com/office/drawing/2014/main" id="{A2480215-7AE0-4850-AF53-C62AD208E759}"/>
              </a:ext>
            </a:extLst>
          </p:cNvPr>
          <p:cNvSpPr/>
          <p:nvPr/>
        </p:nvSpPr>
        <p:spPr>
          <a:xfrm>
            <a:off x="8465026" y="3760115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rgbClr val="7030A0"/>
              </a:gs>
            </a:gsLst>
            <a:lin ang="5400000" scaled="1"/>
            <a:tileRect/>
          </a:gradFill>
          <a:ln w="635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:HZ</a:t>
            </a:r>
          </a:p>
          <a:p>
            <a:pPr algn="ctr"/>
            <a:r>
              <a:rPr lang="en-US" sz="800" dirty="0" err="1"/>
              <a:t>ofo:Unit</a:t>
            </a:r>
            <a:r>
              <a:rPr lang="en-US" sz="800" dirty="0"/>
              <a:t>, </a:t>
            </a:r>
            <a:r>
              <a:rPr lang="en-US" sz="800" dirty="0" err="1"/>
              <a:t>unit:HZ</a:t>
            </a:r>
            <a:endParaRPr lang="en-US" sz="800" dirty="0"/>
          </a:p>
        </p:txBody>
      </p:sp>
      <p:cxnSp>
        <p:nvCxnSpPr>
          <p:cNvPr id="69" name="Verbindingslijn: gekromd 68">
            <a:extLst>
              <a:ext uri="{FF2B5EF4-FFF2-40B4-BE49-F238E27FC236}">
                <a16:creationId xmlns:a16="http://schemas.microsoft.com/office/drawing/2014/main" id="{9C6409C8-7166-4213-B806-F0428F119F2A}"/>
              </a:ext>
            </a:extLst>
          </p:cNvPr>
          <p:cNvCxnSpPr>
            <a:cxnSpLocks/>
            <a:stCxn id="67" idx="0"/>
            <a:endCxn id="68" idx="1"/>
          </p:cNvCxnSpPr>
          <p:nvPr/>
        </p:nvCxnSpPr>
        <p:spPr>
          <a:xfrm rot="5400000" flipH="1" flipV="1">
            <a:off x="8111982" y="3896460"/>
            <a:ext cx="348707" cy="357382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kstvak 120">
            <a:extLst>
              <a:ext uri="{FF2B5EF4-FFF2-40B4-BE49-F238E27FC236}">
                <a16:creationId xmlns:a16="http://schemas.microsoft.com/office/drawing/2014/main" id="{A67ED8AD-E8EA-43C6-B295-A4D49B194C4F}"/>
              </a:ext>
            </a:extLst>
          </p:cNvPr>
          <p:cNvSpPr txBox="1"/>
          <p:nvPr/>
        </p:nvSpPr>
        <p:spPr>
          <a:xfrm>
            <a:off x="8427182" y="4065065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ofo:hasPropertyState</a:t>
            </a:r>
            <a:endParaRPr lang="aa-ET" sz="800" dirty="0"/>
          </a:p>
        </p:txBody>
      </p:sp>
      <p:sp>
        <p:nvSpPr>
          <p:cNvPr id="72" name="Tekstvak 120">
            <a:extLst>
              <a:ext uri="{FF2B5EF4-FFF2-40B4-BE49-F238E27FC236}">
                <a16:creationId xmlns:a16="http://schemas.microsoft.com/office/drawing/2014/main" id="{5AF5F0F8-7E54-4530-A148-1E0CE80DC121}"/>
              </a:ext>
            </a:extLst>
          </p:cNvPr>
          <p:cNvSpPr txBox="1"/>
          <p:nvPr/>
        </p:nvSpPr>
        <p:spPr>
          <a:xfrm>
            <a:off x="7371866" y="3874517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ofo:hasUnit</a:t>
            </a:r>
            <a:endParaRPr lang="aa-ET" sz="800" dirty="0"/>
          </a:p>
        </p:txBody>
      </p:sp>
      <p:cxnSp>
        <p:nvCxnSpPr>
          <p:cNvPr id="91" name="Verbindingslijn: gekromd 90">
            <a:extLst>
              <a:ext uri="{FF2B5EF4-FFF2-40B4-BE49-F238E27FC236}">
                <a16:creationId xmlns:a16="http://schemas.microsoft.com/office/drawing/2014/main" id="{102BA81F-BDA1-4C96-86EC-7616A0DF959D}"/>
              </a:ext>
            </a:extLst>
          </p:cNvPr>
          <p:cNvCxnSpPr>
            <a:cxnSpLocks/>
            <a:stCxn id="13" idx="3"/>
            <a:endCxn id="90" idx="1"/>
          </p:cNvCxnSpPr>
          <p:nvPr/>
        </p:nvCxnSpPr>
        <p:spPr>
          <a:xfrm flipV="1">
            <a:off x="5381324" y="3984399"/>
            <a:ext cx="930404" cy="19679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Verbindingslijn: gekromd 101">
            <a:extLst>
              <a:ext uri="{FF2B5EF4-FFF2-40B4-BE49-F238E27FC236}">
                <a16:creationId xmlns:a16="http://schemas.microsoft.com/office/drawing/2014/main" id="{C2677A1E-D552-4B8F-A6D9-03C4130D25E6}"/>
              </a:ext>
            </a:extLst>
          </p:cNvPr>
          <p:cNvCxnSpPr>
            <a:cxnSpLocks/>
            <a:stCxn id="66" idx="2"/>
            <a:endCxn id="67" idx="1"/>
          </p:cNvCxnSpPr>
          <p:nvPr/>
        </p:nvCxnSpPr>
        <p:spPr>
          <a:xfrm rot="16200000" flipH="1">
            <a:off x="7011907" y="3950417"/>
            <a:ext cx="689431" cy="190105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Verbindingslijn: gekromd 104">
            <a:extLst>
              <a:ext uri="{FF2B5EF4-FFF2-40B4-BE49-F238E27FC236}">
                <a16:creationId xmlns:a16="http://schemas.microsoft.com/office/drawing/2014/main" id="{042F19ED-21FC-4B20-B7F6-42182BA43E82}"/>
              </a:ext>
            </a:extLst>
          </p:cNvPr>
          <p:cNvCxnSpPr>
            <a:cxnSpLocks/>
            <a:stCxn id="66" idx="0"/>
            <a:endCxn id="30" idx="2"/>
          </p:cNvCxnSpPr>
          <p:nvPr/>
        </p:nvCxnSpPr>
        <p:spPr>
          <a:xfrm rot="5400000" flipH="1" flipV="1">
            <a:off x="6603395" y="2709811"/>
            <a:ext cx="1367757" cy="5140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20">
            <a:extLst>
              <a:ext uri="{FF2B5EF4-FFF2-40B4-BE49-F238E27FC236}">
                <a16:creationId xmlns:a16="http://schemas.microsoft.com/office/drawing/2014/main" id="{453C3CF0-D6BA-4F3D-B115-10B224ECC33B}"/>
              </a:ext>
            </a:extLst>
          </p:cNvPr>
          <p:cNvSpPr txBox="1"/>
          <p:nvPr/>
        </p:nvSpPr>
        <p:spPr>
          <a:xfrm>
            <a:off x="7019630" y="2659215"/>
            <a:ext cx="915038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ofo:isPropertyOf</a:t>
            </a:r>
            <a:endParaRPr lang="aa-ET" sz="800" dirty="0"/>
          </a:p>
        </p:txBody>
      </p:sp>
      <p:sp>
        <p:nvSpPr>
          <p:cNvPr id="122" name="Rechthoek: afgeronde hoeken 21">
            <a:extLst>
              <a:ext uri="{FF2B5EF4-FFF2-40B4-BE49-F238E27FC236}">
                <a16:creationId xmlns:a16="http://schemas.microsoft.com/office/drawing/2014/main" id="{5714EA6E-4E97-4006-8F68-FAD2FD880E35}"/>
              </a:ext>
            </a:extLst>
          </p:cNvPr>
          <p:cNvSpPr/>
          <p:nvPr/>
        </p:nvSpPr>
        <p:spPr>
          <a:xfrm>
            <a:off x="7731912" y="5970103"/>
            <a:ext cx="1310400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1"/>
              </a:gs>
            </a:gsLst>
            <a:lin ang="5400000" scaled="1"/>
            <a:tileRect/>
          </a:gradFill>
          <a:ln w="635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JohnDoe_TCF_DataPoint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ofo:DataPoint</a:t>
            </a:r>
            <a:endParaRPr lang="en-US" sz="800" dirty="0"/>
          </a:p>
        </p:txBody>
      </p:sp>
      <p:cxnSp>
        <p:nvCxnSpPr>
          <p:cNvPr id="123" name="Verbindingslijn: gekromd 122">
            <a:extLst>
              <a:ext uri="{FF2B5EF4-FFF2-40B4-BE49-F238E27FC236}">
                <a16:creationId xmlns:a16="http://schemas.microsoft.com/office/drawing/2014/main" id="{9D36C53D-6D95-41A4-A833-98C920654395}"/>
              </a:ext>
            </a:extLst>
          </p:cNvPr>
          <p:cNvCxnSpPr>
            <a:cxnSpLocks/>
            <a:stCxn id="45" idx="2"/>
            <a:endCxn id="122" idx="1"/>
          </p:cNvCxnSpPr>
          <p:nvPr/>
        </p:nvCxnSpPr>
        <p:spPr>
          <a:xfrm rot="16200000" flipH="1">
            <a:off x="7544458" y="5923330"/>
            <a:ext cx="309449" cy="6546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hthoek: afgeronde hoeken 21">
            <a:extLst>
              <a:ext uri="{FF2B5EF4-FFF2-40B4-BE49-F238E27FC236}">
                <a16:creationId xmlns:a16="http://schemas.microsoft.com/office/drawing/2014/main" id="{2698A76A-800D-41D7-ABAE-0ED952659ECE}"/>
              </a:ext>
            </a:extLst>
          </p:cNvPr>
          <p:cNvSpPr/>
          <p:nvPr/>
        </p:nvSpPr>
        <p:spPr>
          <a:xfrm>
            <a:off x="8491441" y="5447730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rgbClr val="7030A0"/>
              </a:gs>
            </a:gsLst>
            <a:lin ang="5400000" scaled="1"/>
            <a:tileRect/>
          </a:gradFill>
          <a:ln w="635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:UNITLESS</a:t>
            </a:r>
          </a:p>
          <a:p>
            <a:pPr algn="ctr"/>
            <a:r>
              <a:rPr lang="en-US" sz="800" dirty="0" err="1"/>
              <a:t>ofo:Unit</a:t>
            </a:r>
            <a:r>
              <a:rPr lang="en-US" sz="800" dirty="0"/>
              <a:t>, </a:t>
            </a:r>
            <a:r>
              <a:rPr lang="en-US" sz="800" dirty="0" err="1"/>
              <a:t>unit:UNITLESS</a:t>
            </a:r>
            <a:endParaRPr lang="en-US" sz="800" dirty="0"/>
          </a:p>
        </p:txBody>
      </p:sp>
      <p:cxnSp>
        <p:nvCxnSpPr>
          <p:cNvPr id="125" name="Verbindingslijn: gekromd 124">
            <a:extLst>
              <a:ext uri="{FF2B5EF4-FFF2-40B4-BE49-F238E27FC236}">
                <a16:creationId xmlns:a16="http://schemas.microsoft.com/office/drawing/2014/main" id="{7A913FC5-C914-4321-B8DF-724B665E5158}"/>
              </a:ext>
            </a:extLst>
          </p:cNvPr>
          <p:cNvCxnSpPr>
            <a:cxnSpLocks/>
            <a:stCxn id="122" idx="0"/>
            <a:endCxn id="124" idx="2"/>
          </p:cNvCxnSpPr>
          <p:nvPr/>
        </p:nvCxnSpPr>
        <p:spPr>
          <a:xfrm rot="5400000" flipH="1" flipV="1">
            <a:off x="8623499" y="5492706"/>
            <a:ext cx="241010" cy="71378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kstvak 120">
            <a:extLst>
              <a:ext uri="{FF2B5EF4-FFF2-40B4-BE49-F238E27FC236}">
                <a16:creationId xmlns:a16="http://schemas.microsoft.com/office/drawing/2014/main" id="{B91B5DBA-CC1A-4291-AE7C-036933DEE06C}"/>
              </a:ext>
            </a:extLst>
          </p:cNvPr>
          <p:cNvSpPr txBox="1"/>
          <p:nvPr/>
        </p:nvSpPr>
        <p:spPr>
          <a:xfrm>
            <a:off x="6576197" y="5861062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ofo:hasPropertyState</a:t>
            </a:r>
            <a:endParaRPr lang="aa-ET" sz="800" dirty="0"/>
          </a:p>
        </p:txBody>
      </p:sp>
      <p:sp>
        <p:nvSpPr>
          <p:cNvPr id="127" name="Tekstvak 120">
            <a:extLst>
              <a:ext uri="{FF2B5EF4-FFF2-40B4-BE49-F238E27FC236}">
                <a16:creationId xmlns:a16="http://schemas.microsoft.com/office/drawing/2014/main" id="{646A0BB6-B0C5-458C-8E56-957D403AD9A9}"/>
              </a:ext>
            </a:extLst>
          </p:cNvPr>
          <p:cNvSpPr txBox="1"/>
          <p:nvPr/>
        </p:nvSpPr>
        <p:spPr>
          <a:xfrm>
            <a:off x="8663329" y="5750560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ofo:hasUnit</a:t>
            </a:r>
            <a:endParaRPr lang="aa-ET" sz="800" dirty="0"/>
          </a:p>
        </p:txBody>
      </p:sp>
      <p:sp>
        <p:nvSpPr>
          <p:cNvPr id="154" name="Tekstvak 120">
            <a:extLst>
              <a:ext uri="{FF2B5EF4-FFF2-40B4-BE49-F238E27FC236}">
                <a16:creationId xmlns:a16="http://schemas.microsoft.com/office/drawing/2014/main" id="{B4C2B7C5-F5A2-46C9-AF1B-D53C8747FE8A}"/>
              </a:ext>
            </a:extLst>
          </p:cNvPr>
          <p:cNvSpPr txBox="1"/>
          <p:nvPr/>
        </p:nvSpPr>
        <p:spPr>
          <a:xfrm>
            <a:off x="6487805" y="3802585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ofo:hasPropertyState</a:t>
            </a:r>
            <a:endParaRPr lang="aa-ET" sz="800" dirty="0"/>
          </a:p>
        </p:txBody>
      </p:sp>
      <p:sp>
        <p:nvSpPr>
          <p:cNvPr id="155" name="Tekstvak 120">
            <a:extLst>
              <a:ext uri="{FF2B5EF4-FFF2-40B4-BE49-F238E27FC236}">
                <a16:creationId xmlns:a16="http://schemas.microsoft.com/office/drawing/2014/main" id="{9B8D75FD-14F2-4C3A-9E7A-A225C25DCEF9}"/>
              </a:ext>
            </a:extLst>
          </p:cNvPr>
          <p:cNvSpPr txBox="1"/>
          <p:nvPr/>
        </p:nvSpPr>
        <p:spPr>
          <a:xfrm>
            <a:off x="6767299" y="5262311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ofo:onProperty</a:t>
            </a:r>
            <a:endParaRPr lang="aa-ET" sz="800" dirty="0"/>
          </a:p>
        </p:txBody>
      </p:sp>
      <p:sp>
        <p:nvSpPr>
          <p:cNvPr id="156" name="Rechthoek 155">
            <a:extLst>
              <a:ext uri="{FF2B5EF4-FFF2-40B4-BE49-F238E27FC236}">
                <a16:creationId xmlns:a16="http://schemas.microsoft.com/office/drawing/2014/main" id="{B183773A-5A9D-4AFD-942B-26357A32C8FB}"/>
              </a:ext>
            </a:extLst>
          </p:cNvPr>
          <p:cNvSpPr/>
          <p:nvPr/>
        </p:nvSpPr>
        <p:spPr>
          <a:xfrm>
            <a:off x="2943727" y="794166"/>
            <a:ext cx="2437596" cy="890654"/>
          </a:xfrm>
          <a:custGeom>
            <a:avLst/>
            <a:gdLst>
              <a:gd name="connsiteX0" fmla="*/ 0 w 2437596"/>
              <a:gd name="connsiteY0" fmla="*/ 0 h 890654"/>
              <a:gd name="connsiteX1" fmla="*/ 609399 w 2437596"/>
              <a:gd name="connsiteY1" fmla="*/ 0 h 890654"/>
              <a:gd name="connsiteX2" fmla="*/ 1145670 w 2437596"/>
              <a:gd name="connsiteY2" fmla="*/ 0 h 890654"/>
              <a:gd name="connsiteX3" fmla="*/ 1803821 w 2437596"/>
              <a:gd name="connsiteY3" fmla="*/ 0 h 890654"/>
              <a:gd name="connsiteX4" fmla="*/ 2437596 w 2437596"/>
              <a:gd name="connsiteY4" fmla="*/ 0 h 890654"/>
              <a:gd name="connsiteX5" fmla="*/ 2437596 w 2437596"/>
              <a:gd name="connsiteY5" fmla="*/ 445327 h 890654"/>
              <a:gd name="connsiteX6" fmla="*/ 2437596 w 2437596"/>
              <a:gd name="connsiteY6" fmla="*/ 890654 h 890654"/>
              <a:gd name="connsiteX7" fmla="*/ 1876949 w 2437596"/>
              <a:gd name="connsiteY7" fmla="*/ 890654 h 890654"/>
              <a:gd name="connsiteX8" fmla="*/ 1243174 w 2437596"/>
              <a:gd name="connsiteY8" fmla="*/ 890654 h 890654"/>
              <a:gd name="connsiteX9" fmla="*/ 658151 w 2437596"/>
              <a:gd name="connsiteY9" fmla="*/ 890654 h 890654"/>
              <a:gd name="connsiteX10" fmla="*/ 0 w 2437596"/>
              <a:gd name="connsiteY10" fmla="*/ 890654 h 890654"/>
              <a:gd name="connsiteX11" fmla="*/ 0 w 2437596"/>
              <a:gd name="connsiteY11" fmla="*/ 427514 h 890654"/>
              <a:gd name="connsiteX12" fmla="*/ 0 w 2437596"/>
              <a:gd name="connsiteY12" fmla="*/ 0 h 8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7596" h="890654" fill="none" extrusionOk="0">
                <a:moveTo>
                  <a:pt x="0" y="0"/>
                </a:moveTo>
                <a:cubicBezTo>
                  <a:pt x="180239" y="26091"/>
                  <a:pt x="439191" y="14328"/>
                  <a:pt x="609399" y="0"/>
                </a:cubicBezTo>
                <a:cubicBezTo>
                  <a:pt x="779607" y="-14328"/>
                  <a:pt x="1018694" y="-5542"/>
                  <a:pt x="1145670" y="0"/>
                </a:cubicBezTo>
                <a:cubicBezTo>
                  <a:pt x="1272646" y="5542"/>
                  <a:pt x="1632388" y="-16891"/>
                  <a:pt x="1803821" y="0"/>
                </a:cubicBezTo>
                <a:cubicBezTo>
                  <a:pt x="1975254" y="16891"/>
                  <a:pt x="2277325" y="-21385"/>
                  <a:pt x="2437596" y="0"/>
                </a:cubicBezTo>
                <a:cubicBezTo>
                  <a:pt x="2417524" y="191523"/>
                  <a:pt x="2423361" y="279730"/>
                  <a:pt x="2437596" y="445327"/>
                </a:cubicBezTo>
                <a:cubicBezTo>
                  <a:pt x="2451831" y="610924"/>
                  <a:pt x="2458367" y="701504"/>
                  <a:pt x="2437596" y="890654"/>
                </a:cubicBezTo>
                <a:cubicBezTo>
                  <a:pt x="2305077" y="864388"/>
                  <a:pt x="2116706" y="899182"/>
                  <a:pt x="1876949" y="890654"/>
                </a:cubicBezTo>
                <a:cubicBezTo>
                  <a:pt x="1637192" y="882126"/>
                  <a:pt x="1407697" y="866162"/>
                  <a:pt x="1243174" y="890654"/>
                </a:cubicBezTo>
                <a:cubicBezTo>
                  <a:pt x="1078652" y="915146"/>
                  <a:pt x="842312" y="893474"/>
                  <a:pt x="658151" y="890654"/>
                </a:cubicBezTo>
                <a:cubicBezTo>
                  <a:pt x="473990" y="887834"/>
                  <a:pt x="156690" y="881426"/>
                  <a:pt x="0" y="890654"/>
                </a:cubicBezTo>
                <a:cubicBezTo>
                  <a:pt x="10016" y="760207"/>
                  <a:pt x="-316" y="603303"/>
                  <a:pt x="0" y="427514"/>
                </a:cubicBezTo>
                <a:cubicBezTo>
                  <a:pt x="316" y="251725"/>
                  <a:pt x="-18692" y="91690"/>
                  <a:pt x="0" y="0"/>
                </a:cubicBezTo>
                <a:close/>
              </a:path>
              <a:path w="2437596" h="890654" stroke="0" extrusionOk="0">
                <a:moveTo>
                  <a:pt x="0" y="0"/>
                </a:moveTo>
                <a:cubicBezTo>
                  <a:pt x="151916" y="10036"/>
                  <a:pt x="402249" y="-8552"/>
                  <a:pt x="536271" y="0"/>
                </a:cubicBezTo>
                <a:cubicBezTo>
                  <a:pt x="670293" y="8552"/>
                  <a:pt x="832717" y="14133"/>
                  <a:pt x="1072542" y="0"/>
                </a:cubicBezTo>
                <a:cubicBezTo>
                  <a:pt x="1312367" y="-14133"/>
                  <a:pt x="1378993" y="-8687"/>
                  <a:pt x="1681941" y="0"/>
                </a:cubicBezTo>
                <a:cubicBezTo>
                  <a:pt x="1984889" y="8687"/>
                  <a:pt x="2237050" y="-10578"/>
                  <a:pt x="2437596" y="0"/>
                </a:cubicBezTo>
                <a:cubicBezTo>
                  <a:pt x="2449230" y="202563"/>
                  <a:pt x="2434511" y="280363"/>
                  <a:pt x="2437596" y="454234"/>
                </a:cubicBezTo>
                <a:cubicBezTo>
                  <a:pt x="2440681" y="628105"/>
                  <a:pt x="2453452" y="712792"/>
                  <a:pt x="2437596" y="890654"/>
                </a:cubicBezTo>
                <a:cubicBezTo>
                  <a:pt x="2276547" y="887096"/>
                  <a:pt x="2118717" y="886198"/>
                  <a:pt x="1901325" y="890654"/>
                </a:cubicBezTo>
                <a:cubicBezTo>
                  <a:pt x="1683933" y="895110"/>
                  <a:pt x="1584222" y="921828"/>
                  <a:pt x="1267550" y="890654"/>
                </a:cubicBezTo>
                <a:cubicBezTo>
                  <a:pt x="950878" y="859480"/>
                  <a:pt x="944111" y="883070"/>
                  <a:pt x="682527" y="890654"/>
                </a:cubicBezTo>
                <a:cubicBezTo>
                  <a:pt x="420943" y="898238"/>
                  <a:pt x="141493" y="878648"/>
                  <a:pt x="0" y="890654"/>
                </a:cubicBezTo>
                <a:cubicBezTo>
                  <a:pt x="-13422" y="797404"/>
                  <a:pt x="6270" y="608964"/>
                  <a:pt x="0" y="454234"/>
                </a:cubicBezTo>
                <a:cubicBezTo>
                  <a:pt x="-6270" y="299504"/>
                  <a:pt x="13022" y="104201"/>
                  <a:pt x="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LOCALIZATION</a:t>
            </a:r>
          </a:p>
        </p:txBody>
      </p:sp>
      <p:cxnSp>
        <p:nvCxnSpPr>
          <p:cNvPr id="157" name="Verbindingslijn: gekromd 156">
            <a:extLst>
              <a:ext uri="{FF2B5EF4-FFF2-40B4-BE49-F238E27FC236}">
                <a16:creationId xmlns:a16="http://schemas.microsoft.com/office/drawing/2014/main" id="{58552E17-D22D-4C6D-9ACE-F0B6B1C9BF35}"/>
              </a:ext>
            </a:extLst>
          </p:cNvPr>
          <p:cNvCxnSpPr>
            <a:cxnSpLocks/>
            <a:stCxn id="9" idx="3"/>
            <a:endCxn id="156" idx="1"/>
          </p:cNvCxnSpPr>
          <p:nvPr/>
        </p:nvCxnSpPr>
        <p:spPr>
          <a:xfrm flipV="1">
            <a:off x="2296805" y="1239493"/>
            <a:ext cx="646922" cy="25788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: afgeronde hoeken 159">
            <a:extLst>
              <a:ext uri="{FF2B5EF4-FFF2-40B4-BE49-F238E27FC236}">
                <a16:creationId xmlns:a16="http://schemas.microsoft.com/office/drawing/2014/main" id="{B8E92D76-B333-4C1F-A625-09083A560C75}"/>
              </a:ext>
            </a:extLst>
          </p:cNvPr>
          <p:cNvSpPr/>
          <p:nvPr/>
        </p:nvSpPr>
        <p:spPr>
          <a:xfrm>
            <a:off x="6698627" y="978424"/>
            <a:ext cx="1218911" cy="421200"/>
          </a:xfrm>
          <a:prstGeom prst="roundRect">
            <a:avLst/>
          </a:prstGeom>
          <a:gradFill flip="none" rotWithShape="1">
            <a:gsLst>
              <a:gs pos="66000">
                <a:schemeClr val="accent2"/>
              </a:gs>
              <a:gs pos="66000">
                <a:srgbClr val="CC9900"/>
              </a:gs>
              <a:gs pos="33000">
                <a:schemeClr val="accent1">
                  <a:lumMod val="5000"/>
                  <a:lumOff val="95000"/>
                </a:schemeClr>
              </a:gs>
              <a:gs pos="33000">
                <a:schemeClr val="accent2"/>
              </a:gs>
            </a:gsLst>
            <a:lin ang="5400000" scaled="1"/>
            <a:tileRect/>
          </a:gradFill>
          <a:ln w="63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:Kitchen</a:t>
            </a:r>
          </a:p>
          <a:p>
            <a:pPr algn="ctr"/>
            <a:r>
              <a:rPr lang="en-US" sz="800" dirty="0" err="1"/>
              <a:t>ofo:FeatureOfInterest</a:t>
            </a:r>
            <a:r>
              <a:rPr lang="en-US" sz="800" dirty="0"/>
              <a:t>,</a:t>
            </a:r>
          </a:p>
          <a:p>
            <a:pPr algn="ctr"/>
            <a:r>
              <a:rPr lang="en-US" sz="800" dirty="0" err="1"/>
              <a:t>ofo:Location</a:t>
            </a:r>
            <a:r>
              <a:rPr lang="en-US" sz="800" dirty="0"/>
              <a:t>, </a:t>
            </a:r>
            <a:r>
              <a:rPr lang="en-US" sz="800" dirty="0" err="1"/>
              <a:t>bot:Space</a:t>
            </a:r>
            <a:endParaRPr lang="en-US" sz="800" dirty="0"/>
          </a:p>
        </p:txBody>
      </p:sp>
      <p:cxnSp>
        <p:nvCxnSpPr>
          <p:cNvPr id="161" name="Verbindingslijn: gekromd 160">
            <a:extLst>
              <a:ext uri="{FF2B5EF4-FFF2-40B4-BE49-F238E27FC236}">
                <a16:creationId xmlns:a16="http://schemas.microsoft.com/office/drawing/2014/main" id="{DE914F4A-CD2C-40FE-8C16-862F63D4799C}"/>
              </a:ext>
            </a:extLst>
          </p:cNvPr>
          <p:cNvCxnSpPr>
            <a:cxnSpLocks/>
            <a:stCxn id="30" idx="0"/>
            <a:endCxn id="160" idx="1"/>
          </p:cNvCxnSpPr>
          <p:nvPr/>
        </p:nvCxnSpPr>
        <p:spPr>
          <a:xfrm rot="16200000" flipV="1">
            <a:off x="6785097" y="1102555"/>
            <a:ext cx="441411" cy="614350"/>
          </a:xfrm>
          <a:prstGeom prst="curvedConnector4">
            <a:avLst>
              <a:gd name="adj1" fmla="val 26145"/>
              <a:gd name="adj2" fmla="val 13721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kstvak 120">
            <a:extLst>
              <a:ext uri="{FF2B5EF4-FFF2-40B4-BE49-F238E27FC236}">
                <a16:creationId xmlns:a16="http://schemas.microsoft.com/office/drawing/2014/main" id="{906B544F-E45B-4CC7-BEDC-7CF476291A25}"/>
              </a:ext>
            </a:extLst>
          </p:cNvPr>
          <p:cNvSpPr txBox="1"/>
          <p:nvPr/>
        </p:nvSpPr>
        <p:spPr>
          <a:xfrm>
            <a:off x="6759810" y="1381927"/>
            <a:ext cx="1434677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ofo:hasLocation</a:t>
            </a:r>
            <a:endParaRPr lang="aa-ET" sz="800" dirty="0"/>
          </a:p>
        </p:txBody>
      </p:sp>
      <p:cxnSp>
        <p:nvCxnSpPr>
          <p:cNvPr id="165" name="Verbindingslijn: gekromd 164">
            <a:extLst>
              <a:ext uri="{FF2B5EF4-FFF2-40B4-BE49-F238E27FC236}">
                <a16:creationId xmlns:a16="http://schemas.microsoft.com/office/drawing/2014/main" id="{810ADAC3-5CEF-4F4C-8453-3CF5CD3EFD26}"/>
              </a:ext>
            </a:extLst>
          </p:cNvPr>
          <p:cNvCxnSpPr>
            <a:cxnSpLocks/>
            <a:stCxn id="156" idx="3"/>
            <a:endCxn id="52" idx="1"/>
          </p:cNvCxnSpPr>
          <p:nvPr/>
        </p:nvCxnSpPr>
        <p:spPr>
          <a:xfrm>
            <a:off x="5381323" y="1239493"/>
            <a:ext cx="930405" cy="739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kstvak 120">
            <a:extLst>
              <a:ext uri="{FF2B5EF4-FFF2-40B4-BE49-F238E27FC236}">
                <a16:creationId xmlns:a16="http://schemas.microsoft.com/office/drawing/2014/main" id="{2E1EE60B-80AD-40EB-A465-0E056232B1BB}"/>
              </a:ext>
            </a:extLst>
          </p:cNvPr>
          <p:cNvSpPr txBox="1"/>
          <p:nvPr/>
        </p:nvSpPr>
        <p:spPr>
          <a:xfrm>
            <a:off x="1906114" y="278752"/>
            <a:ext cx="1218911" cy="43088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venir Next LT Pro" panose="020B0504020202020204" pitchFamily="34" charset="0"/>
              </a:rPr>
              <a:t>In-app data querying</a:t>
            </a:r>
            <a:endParaRPr lang="aa-ET" sz="1100" b="1" dirty="0">
              <a:latin typeface="Avenir Next LT Pro" panose="020B0504020202020204" pitchFamily="34" charset="0"/>
            </a:endParaRPr>
          </a:p>
        </p:txBody>
      </p:sp>
      <p:sp>
        <p:nvSpPr>
          <p:cNvPr id="167" name="Tekstvak 120">
            <a:extLst>
              <a:ext uri="{FF2B5EF4-FFF2-40B4-BE49-F238E27FC236}">
                <a16:creationId xmlns:a16="http://schemas.microsoft.com/office/drawing/2014/main" id="{135243EE-D41C-4ADE-A688-223C97944D3A}"/>
              </a:ext>
            </a:extLst>
          </p:cNvPr>
          <p:cNvSpPr txBox="1"/>
          <p:nvPr/>
        </p:nvSpPr>
        <p:spPr>
          <a:xfrm>
            <a:off x="5237069" y="278752"/>
            <a:ext cx="1218911" cy="43088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venir Next LT Pro" panose="020B0504020202020204" pitchFamily="34" charset="0"/>
              </a:rPr>
              <a:t>In-app RDF converter</a:t>
            </a:r>
            <a:endParaRPr lang="aa-ET" sz="1100" b="1" dirty="0">
              <a:latin typeface="Avenir Next LT Pro" panose="020B0504020202020204" pitchFamily="34" charset="0"/>
            </a:endParaRPr>
          </a:p>
        </p:txBody>
      </p:sp>
      <p:sp>
        <p:nvSpPr>
          <p:cNvPr id="168" name="Rechthoek 167">
            <a:extLst>
              <a:ext uri="{FF2B5EF4-FFF2-40B4-BE49-F238E27FC236}">
                <a16:creationId xmlns:a16="http://schemas.microsoft.com/office/drawing/2014/main" id="{B0C94E12-0D95-4374-996E-04122E41EFAB}"/>
              </a:ext>
            </a:extLst>
          </p:cNvPr>
          <p:cNvSpPr/>
          <p:nvPr/>
        </p:nvSpPr>
        <p:spPr>
          <a:xfrm>
            <a:off x="10164517" y="794165"/>
            <a:ext cx="1621254" cy="5608249"/>
          </a:xfrm>
          <a:custGeom>
            <a:avLst/>
            <a:gdLst>
              <a:gd name="connsiteX0" fmla="*/ 0 w 1621254"/>
              <a:gd name="connsiteY0" fmla="*/ 0 h 5608249"/>
              <a:gd name="connsiteX1" fmla="*/ 524205 w 1621254"/>
              <a:gd name="connsiteY1" fmla="*/ 0 h 5608249"/>
              <a:gd name="connsiteX2" fmla="*/ 1097049 w 1621254"/>
              <a:gd name="connsiteY2" fmla="*/ 0 h 5608249"/>
              <a:gd name="connsiteX3" fmla="*/ 1621254 w 1621254"/>
              <a:gd name="connsiteY3" fmla="*/ 0 h 5608249"/>
              <a:gd name="connsiteX4" fmla="*/ 1621254 w 1621254"/>
              <a:gd name="connsiteY4" fmla="*/ 623139 h 5608249"/>
              <a:gd name="connsiteX5" fmla="*/ 1621254 w 1621254"/>
              <a:gd name="connsiteY5" fmla="*/ 1358443 h 5608249"/>
              <a:gd name="connsiteX6" fmla="*/ 1621254 w 1621254"/>
              <a:gd name="connsiteY6" fmla="*/ 1925499 h 5608249"/>
              <a:gd name="connsiteX7" fmla="*/ 1621254 w 1621254"/>
              <a:gd name="connsiteY7" fmla="*/ 2492555 h 5608249"/>
              <a:gd name="connsiteX8" fmla="*/ 1621254 w 1621254"/>
              <a:gd name="connsiteY8" fmla="*/ 3115694 h 5608249"/>
              <a:gd name="connsiteX9" fmla="*/ 1621254 w 1621254"/>
              <a:gd name="connsiteY9" fmla="*/ 3850998 h 5608249"/>
              <a:gd name="connsiteX10" fmla="*/ 1621254 w 1621254"/>
              <a:gd name="connsiteY10" fmla="*/ 4418054 h 5608249"/>
              <a:gd name="connsiteX11" fmla="*/ 1621254 w 1621254"/>
              <a:gd name="connsiteY11" fmla="*/ 5608249 h 5608249"/>
              <a:gd name="connsiteX12" fmla="*/ 1064623 w 1621254"/>
              <a:gd name="connsiteY12" fmla="*/ 5608249 h 5608249"/>
              <a:gd name="connsiteX13" fmla="*/ 556631 w 1621254"/>
              <a:gd name="connsiteY13" fmla="*/ 5608249 h 5608249"/>
              <a:gd name="connsiteX14" fmla="*/ 0 w 1621254"/>
              <a:gd name="connsiteY14" fmla="*/ 5608249 h 5608249"/>
              <a:gd name="connsiteX15" fmla="*/ 0 w 1621254"/>
              <a:gd name="connsiteY15" fmla="*/ 5097275 h 5608249"/>
              <a:gd name="connsiteX16" fmla="*/ 0 w 1621254"/>
              <a:gd name="connsiteY16" fmla="*/ 4361971 h 5608249"/>
              <a:gd name="connsiteX17" fmla="*/ 0 w 1621254"/>
              <a:gd name="connsiteY17" fmla="*/ 3682750 h 5608249"/>
              <a:gd name="connsiteX18" fmla="*/ 0 w 1621254"/>
              <a:gd name="connsiteY18" fmla="*/ 3227859 h 5608249"/>
              <a:gd name="connsiteX19" fmla="*/ 0 w 1621254"/>
              <a:gd name="connsiteY19" fmla="*/ 2772968 h 5608249"/>
              <a:gd name="connsiteX20" fmla="*/ 0 w 1621254"/>
              <a:gd name="connsiteY20" fmla="*/ 2318076 h 5608249"/>
              <a:gd name="connsiteX21" fmla="*/ 0 w 1621254"/>
              <a:gd name="connsiteY21" fmla="*/ 1582772 h 5608249"/>
              <a:gd name="connsiteX22" fmla="*/ 0 w 1621254"/>
              <a:gd name="connsiteY22" fmla="*/ 959634 h 5608249"/>
              <a:gd name="connsiteX23" fmla="*/ 0 w 1621254"/>
              <a:gd name="connsiteY23" fmla="*/ 0 h 560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21254" h="5608249" fill="none" extrusionOk="0">
                <a:moveTo>
                  <a:pt x="0" y="0"/>
                </a:moveTo>
                <a:cubicBezTo>
                  <a:pt x="184598" y="7730"/>
                  <a:pt x="314040" y="8104"/>
                  <a:pt x="524205" y="0"/>
                </a:cubicBezTo>
                <a:cubicBezTo>
                  <a:pt x="734370" y="-8104"/>
                  <a:pt x="906486" y="-17541"/>
                  <a:pt x="1097049" y="0"/>
                </a:cubicBezTo>
                <a:cubicBezTo>
                  <a:pt x="1287612" y="17541"/>
                  <a:pt x="1471659" y="14809"/>
                  <a:pt x="1621254" y="0"/>
                </a:cubicBezTo>
                <a:cubicBezTo>
                  <a:pt x="1626895" y="175398"/>
                  <a:pt x="1590332" y="381286"/>
                  <a:pt x="1621254" y="623139"/>
                </a:cubicBezTo>
                <a:cubicBezTo>
                  <a:pt x="1652176" y="864992"/>
                  <a:pt x="1640095" y="1199475"/>
                  <a:pt x="1621254" y="1358443"/>
                </a:cubicBezTo>
                <a:cubicBezTo>
                  <a:pt x="1602413" y="1517411"/>
                  <a:pt x="1593879" y="1650989"/>
                  <a:pt x="1621254" y="1925499"/>
                </a:cubicBezTo>
                <a:cubicBezTo>
                  <a:pt x="1648629" y="2200009"/>
                  <a:pt x="1602309" y="2225018"/>
                  <a:pt x="1621254" y="2492555"/>
                </a:cubicBezTo>
                <a:cubicBezTo>
                  <a:pt x="1640199" y="2760092"/>
                  <a:pt x="1628155" y="2966978"/>
                  <a:pt x="1621254" y="3115694"/>
                </a:cubicBezTo>
                <a:cubicBezTo>
                  <a:pt x="1614353" y="3264410"/>
                  <a:pt x="1650048" y="3651549"/>
                  <a:pt x="1621254" y="3850998"/>
                </a:cubicBezTo>
                <a:cubicBezTo>
                  <a:pt x="1592460" y="4050447"/>
                  <a:pt x="1635789" y="4248008"/>
                  <a:pt x="1621254" y="4418054"/>
                </a:cubicBezTo>
                <a:cubicBezTo>
                  <a:pt x="1606719" y="4588100"/>
                  <a:pt x="1638285" y="5039741"/>
                  <a:pt x="1621254" y="5608249"/>
                </a:cubicBezTo>
                <a:cubicBezTo>
                  <a:pt x="1362822" y="5604247"/>
                  <a:pt x="1240481" y="5617853"/>
                  <a:pt x="1064623" y="5608249"/>
                </a:cubicBezTo>
                <a:cubicBezTo>
                  <a:pt x="888765" y="5598645"/>
                  <a:pt x="660863" y="5595311"/>
                  <a:pt x="556631" y="5608249"/>
                </a:cubicBezTo>
                <a:cubicBezTo>
                  <a:pt x="452399" y="5621187"/>
                  <a:pt x="158958" y="5608870"/>
                  <a:pt x="0" y="5608249"/>
                </a:cubicBezTo>
                <a:cubicBezTo>
                  <a:pt x="-12143" y="5416182"/>
                  <a:pt x="12823" y="5348256"/>
                  <a:pt x="0" y="5097275"/>
                </a:cubicBezTo>
                <a:cubicBezTo>
                  <a:pt x="-12823" y="4846294"/>
                  <a:pt x="-13069" y="4558972"/>
                  <a:pt x="0" y="4361971"/>
                </a:cubicBezTo>
                <a:cubicBezTo>
                  <a:pt x="13069" y="4164970"/>
                  <a:pt x="-10637" y="3907204"/>
                  <a:pt x="0" y="3682750"/>
                </a:cubicBezTo>
                <a:cubicBezTo>
                  <a:pt x="10637" y="3458296"/>
                  <a:pt x="15" y="3414657"/>
                  <a:pt x="0" y="3227859"/>
                </a:cubicBezTo>
                <a:cubicBezTo>
                  <a:pt x="-15" y="3041061"/>
                  <a:pt x="-2471" y="2864442"/>
                  <a:pt x="0" y="2772968"/>
                </a:cubicBezTo>
                <a:cubicBezTo>
                  <a:pt x="2471" y="2681494"/>
                  <a:pt x="8748" y="2511484"/>
                  <a:pt x="0" y="2318076"/>
                </a:cubicBezTo>
                <a:cubicBezTo>
                  <a:pt x="-8748" y="2124668"/>
                  <a:pt x="21488" y="1799888"/>
                  <a:pt x="0" y="1582772"/>
                </a:cubicBezTo>
                <a:cubicBezTo>
                  <a:pt x="-21488" y="1365656"/>
                  <a:pt x="-16207" y="1196219"/>
                  <a:pt x="0" y="959634"/>
                </a:cubicBezTo>
                <a:cubicBezTo>
                  <a:pt x="16207" y="723049"/>
                  <a:pt x="18341" y="258419"/>
                  <a:pt x="0" y="0"/>
                </a:cubicBezTo>
                <a:close/>
              </a:path>
              <a:path w="1621254" h="5608249" stroke="0" extrusionOk="0">
                <a:moveTo>
                  <a:pt x="0" y="0"/>
                </a:moveTo>
                <a:cubicBezTo>
                  <a:pt x="230492" y="-2675"/>
                  <a:pt x="314711" y="6847"/>
                  <a:pt x="491780" y="0"/>
                </a:cubicBezTo>
                <a:cubicBezTo>
                  <a:pt x="668849" y="-6847"/>
                  <a:pt x="803916" y="23012"/>
                  <a:pt x="983561" y="0"/>
                </a:cubicBezTo>
                <a:cubicBezTo>
                  <a:pt x="1163206" y="-23012"/>
                  <a:pt x="1429680" y="21479"/>
                  <a:pt x="1621254" y="0"/>
                </a:cubicBezTo>
                <a:cubicBezTo>
                  <a:pt x="1649886" y="186394"/>
                  <a:pt x="1627829" y="421204"/>
                  <a:pt x="1621254" y="679221"/>
                </a:cubicBezTo>
                <a:cubicBezTo>
                  <a:pt x="1614679" y="937238"/>
                  <a:pt x="1628679" y="922932"/>
                  <a:pt x="1621254" y="1134113"/>
                </a:cubicBezTo>
                <a:cubicBezTo>
                  <a:pt x="1613829" y="1345294"/>
                  <a:pt x="1584703" y="1586680"/>
                  <a:pt x="1621254" y="1869416"/>
                </a:cubicBezTo>
                <a:cubicBezTo>
                  <a:pt x="1657805" y="2152152"/>
                  <a:pt x="1631878" y="2229649"/>
                  <a:pt x="1621254" y="2324308"/>
                </a:cubicBezTo>
                <a:cubicBezTo>
                  <a:pt x="1610630" y="2418967"/>
                  <a:pt x="1605500" y="2839291"/>
                  <a:pt x="1621254" y="3003529"/>
                </a:cubicBezTo>
                <a:cubicBezTo>
                  <a:pt x="1637008" y="3167767"/>
                  <a:pt x="1644956" y="3476255"/>
                  <a:pt x="1621254" y="3682750"/>
                </a:cubicBezTo>
                <a:cubicBezTo>
                  <a:pt x="1597552" y="3889245"/>
                  <a:pt x="1631581" y="3928602"/>
                  <a:pt x="1621254" y="4137641"/>
                </a:cubicBezTo>
                <a:cubicBezTo>
                  <a:pt x="1610927" y="4346680"/>
                  <a:pt x="1623743" y="4452701"/>
                  <a:pt x="1621254" y="4704698"/>
                </a:cubicBezTo>
                <a:cubicBezTo>
                  <a:pt x="1618765" y="4956695"/>
                  <a:pt x="1652182" y="5251223"/>
                  <a:pt x="1621254" y="5608249"/>
                </a:cubicBezTo>
                <a:cubicBezTo>
                  <a:pt x="1491915" y="5620113"/>
                  <a:pt x="1348171" y="5604347"/>
                  <a:pt x="1113261" y="5608249"/>
                </a:cubicBezTo>
                <a:cubicBezTo>
                  <a:pt x="878351" y="5612151"/>
                  <a:pt x="793864" y="5587293"/>
                  <a:pt x="572843" y="5608249"/>
                </a:cubicBezTo>
                <a:cubicBezTo>
                  <a:pt x="351822" y="5629205"/>
                  <a:pt x="192536" y="5602147"/>
                  <a:pt x="0" y="5608249"/>
                </a:cubicBezTo>
                <a:cubicBezTo>
                  <a:pt x="-29337" y="5419457"/>
                  <a:pt x="-26054" y="5155744"/>
                  <a:pt x="0" y="4929028"/>
                </a:cubicBezTo>
                <a:cubicBezTo>
                  <a:pt x="26054" y="4702312"/>
                  <a:pt x="-4779" y="4632364"/>
                  <a:pt x="0" y="4361971"/>
                </a:cubicBezTo>
                <a:cubicBezTo>
                  <a:pt x="4779" y="4091578"/>
                  <a:pt x="-5571" y="3976125"/>
                  <a:pt x="0" y="3794915"/>
                </a:cubicBezTo>
                <a:cubicBezTo>
                  <a:pt x="5571" y="3613705"/>
                  <a:pt x="-18727" y="3337423"/>
                  <a:pt x="0" y="3115694"/>
                </a:cubicBezTo>
                <a:cubicBezTo>
                  <a:pt x="18727" y="2893965"/>
                  <a:pt x="33273" y="2732978"/>
                  <a:pt x="0" y="2380390"/>
                </a:cubicBezTo>
                <a:cubicBezTo>
                  <a:pt x="-33273" y="2027802"/>
                  <a:pt x="13672" y="1985473"/>
                  <a:pt x="0" y="1701169"/>
                </a:cubicBezTo>
                <a:cubicBezTo>
                  <a:pt x="-13672" y="1416865"/>
                  <a:pt x="-24817" y="1251255"/>
                  <a:pt x="0" y="1021948"/>
                </a:cubicBezTo>
                <a:cubicBezTo>
                  <a:pt x="24817" y="792641"/>
                  <a:pt x="-38962" y="227982"/>
                  <a:pt x="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12:00 60 Like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12:10 61 Like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12:20 65 Dislike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12:40 65 Like</a:t>
            </a:r>
          </a:p>
        </p:txBody>
      </p:sp>
      <p:sp>
        <p:nvSpPr>
          <p:cNvPr id="169" name="Rechthoek: afgeronde hoeken 21">
            <a:extLst>
              <a:ext uri="{FF2B5EF4-FFF2-40B4-BE49-F238E27FC236}">
                <a16:creationId xmlns:a16="http://schemas.microsoft.com/office/drawing/2014/main" id="{70520ED5-1700-4CFB-BD00-3FA91379E044}"/>
              </a:ext>
            </a:extLst>
          </p:cNvPr>
          <p:cNvSpPr/>
          <p:nvPr/>
        </p:nvSpPr>
        <p:spPr>
          <a:xfrm>
            <a:off x="10329562" y="4837253"/>
            <a:ext cx="1311937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rgbClr val="00B050"/>
              </a:gs>
            </a:gsLst>
            <a:lin ang="5400000" scaled="1"/>
            <a:tileRect/>
          </a:gradFill>
          <a:ln w="6350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JohnDoe_TSDB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ofo:Database</a:t>
            </a:r>
            <a:endParaRPr lang="en-US" sz="800" dirty="0"/>
          </a:p>
        </p:txBody>
      </p:sp>
      <p:pic>
        <p:nvPicPr>
          <p:cNvPr id="170" name="Graphic 169" descr="Database">
            <a:extLst>
              <a:ext uri="{FF2B5EF4-FFF2-40B4-BE49-F238E27FC236}">
                <a16:creationId xmlns:a16="http://schemas.microsoft.com/office/drawing/2014/main" id="{086B6EAE-55CB-41A4-AD33-D6B1E0653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6361" y="809310"/>
            <a:ext cx="724462" cy="724462"/>
          </a:xfrm>
          <a:prstGeom prst="rect">
            <a:avLst/>
          </a:prstGeom>
        </p:spPr>
      </p:pic>
      <p:cxnSp>
        <p:nvCxnSpPr>
          <p:cNvPr id="171" name="Verbindingslijn: gekromd 170">
            <a:extLst>
              <a:ext uri="{FF2B5EF4-FFF2-40B4-BE49-F238E27FC236}">
                <a16:creationId xmlns:a16="http://schemas.microsoft.com/office/drawing/2014/main" id="{B9738348-C5C2-4D77-BA0E-41C8F4D82B7A}"/>
              </a:ext>
            </a:extLst>
          </p:cNvPr>
          <p:cNvCxnSpPr>
            <a:cxnSpLocks/>
            <a:stCxn id="67" idx="3"/>
            <a:endCxn id="169" idx="0"/>
          </p:cNvCxnSpPr>
          <p:nvPr/>
        </p:nvCxnSpPr>
        <p:spPr>
          <a:xfrm>
            <a:off x="8763612" y="4390186"/>
            <a:ext cx="2221919" cy="447067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kstvak 120">
            <a:extLst>
              <a:ext uri="{FF2B5EF4-FFF2-40B4-BE49-F238E27FC236}">
                <a16:creationId xmlns:a16="http://schemas.microsoft.com/office/drawing/2014/main" id="{0877F967-2415-4319-9B08-BA1671CCDBDA}"/>
              </a:ext>
            </a:extLst>
          </p:cNvPr>
          <p:cNvSpPr txBox="1"/>
          <p:nvPr/>
        </p:nvSpPr>
        <p:spPr>
          <a:xfrm>
            <a:off x="9999533" y="4330179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ofo:isDataPointOf</a:t>
            </a:r>
            <a:endParaRPr lang="aa-ET" sz="800" dirty="0"/>
          </a:p>
        </p:txBody>
      </p:sp>
      <p:cxnSp>
        <p:nvCxnSpPr>
          <p:cNvPr id="173" name="Verbindingslijn: gekromd 172">
            <a:extLst>
              <a:ext uri="{FF2B5EF4-FFF2-40B4-BE49-F238E27FC236}">
                <a16:creationId xmlns:a16="http://schemas.microsoft.com/office/drawing/2014/main" id="{1BD4D1B8-2A7F-45A5-B92C-873F1D12A660}"/>
              </a:ext>
            </a:extLst>
          </p:cNvPr>
          <p:cNvCxnSpPr>
            <a:cxnSpLocks/>
            <a:stCxn id="122" idx="3"/>
            <a:endCxn id="169" idx="2"/>
          </p:cNvCxnSpPr>
          <p:nvPr/>
        </p:nvCxnSpPr>
        <p:spPr>
          <a:xfrm flipV="1">
            <a:off x="9042312" y="5118616"/>
            <a:ext cx="1943219" cy="992169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kstvak 120">
            <a:extLst>
              <a:ext uri="{FF2B5EF4-FFF2-40B4-BE49-F238E27FC236}">
                <a16:creationId xmlns:a16="http://schemas.microsoft.com/office/drawing/2014/main" id="{9A0A6601-941A-4908-9B81-2C69FD85F1E9}"/>
              </a:ext>
            </a:extLst>
          </p:cNvPr>
          <p:cNvSpPr txBox="1"/>
          <p:nvPr/>
        </p:nvSpPr>
        <p:spPr>
          <a:xfrm>
            <a:off x="10234695" y="5740616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ofo:isDataPointOf</a:t>
            </a:r>
            <a:endParaRPr lang="aa-ET" sz="800" dirty="0"/>
          </a:p>
        </p:txBody>
      </p:sp>
      <p:sp>
        <p:nvSpPr>
          <p:cNvPr id="175" name="Tekstvak 120">
            <a:extLst>
              <a:ext uri="{FF2B5EF4-FFF2-40B4-BE49-F238E27FC236}">
                <a16:creationId xmlns:a16="http://schemas.microsoft.com/office/drawing/2014/main" id="{BE9A356C-F0CC-4E61-9165-3F2A3DBCFEF9}"/>
              </a:ext>
            </a:extLst>
          </p:cNvPr>
          <p:cNvSpPr txBox="1"/>
          <p:nvPr/>
        </p:nvSpPr>
        <p:spPr>
          <a:xfrm>
            <a:off x="9390077" y="278752"/>
            <a:ext cx="1218911" cy="43088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venir Next LT Pro" panose="020B0504020202020204" pitchFamily="34" charset="0"/>
              </a:rPr>
              <a:t>Store and link to external DB</a:t>
            </a:r>
            <a:endParaRPr lang="aa-ET" sz="1100" b="1" dirty="0">
              <a:latin typeface="Avenir Next LT Pro" panose="020B0504020202020204" pitchFamily="34" charset="0"/>
            </a:endParaRPr>
          </a:p>
        </p:txBody>
      </p:sp>
      <p:sp>
        <p:nvSpPr>
          <p:cNvPr id="70" name="Tekstvak 120">
            <a:extLst>
              <a:ext uri="{FF2B5EF4-FFF2-40B4-BE49-F238E27FC236}">
                <a16:creationId xmlns:a16="http://schemas.microsoft.com/office/drawing/2014/main" id="{DD88E17D-CEE3-4BDD-A217-1D40149ED246}"/>
              </a:ext>
            </a:extLst>
          </p:cNvPr>
          <p:cNvSpPr txBox="1"/>
          <p:nvPr/>
        </p:nvSpPr>
        <p:spPr>
          <a:xfrm>
            <a:off x="6311728" y="6423882"/>
            <a:ext cx="3472090" cy="261610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venir Next LT Pro" panose="020B0504020202020204" pitchFamily="34" charset="0"/>
              </a:rPr>
              <a:t>https://w3id.org/ofo</a:t>
            </a:r>
            <a:endParaRPr lang="aa-ET" sz="11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561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52">
            <a:extLst>
              <a:ext uri="{FF2B5EF4-FFF2-40B4-BE49-F238E27FC236}">
                <a16:creationId xmlns:a16="http://schemas.microsoft.com/office/drawing/2014/main" id="{8C57C05A-2F33-46BC-BAC0-26081BC1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latin typeface="Georgia" panose="02040502050405020303" pitchFamily="18" charset="0"/>
                <a:cs typeface="CircularStd-Bold" panose="020B0804020101010102" pitchFamily="34" charset="0"/>
              </a:rPr>
              <a:t>Mintal</a:t>
            </a:r>
            <a:r>
              <a:rPr lang="en-US" dirty="0">
                <a:latin typeface="Georgia" panose="02040502050405020303" pitchFamily="18" charset="0"/>
                <a:cs typeface="CircularStd-Bold" panose="020B0804020101010102" pitchFamily="34" charset="0"/>
              </a:rPr>
              <a:t> </a:t>
            </a:r>
            <a:r>
              <a:rPr lang="en-US" i="1" dirty="0">
                <a:latin typeface="Georgia" panose="02040502050405020303" pitchFamily="18" charset="0"/>
                <a:cs typeface="CircularStd-Bold" panose="020B0804020101010102" pitchFamily="34" charset="0"/>
              </a:rPr>
              <a:t>resulting data structure</a:t>
            </a:r>
            <a:endParaRPr lang="x-none" i="1" dirty="0">
              <a:latin typeface="Georgia" panose="02040502050405020303" pitchFamily="18" charset="0"/>
              <a:cs typeface="CircularStd-Bold" panose="020B0804020101010102" pitchFamily="34" charset="0"/>
            </a:endParaRPr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FDE8C48F-C21D-40F1-8424-855FE336B8BC}"/>
              </a:ext>
            </a:extLst>
          </p:cNvPr>
          <p:cNvSpPr/>
          <p:nvPr/>
        </p:nvSpPr>
        <p:spPr>
          <a:xfrm rot="18900000">
            <a:off x="5320209" y="2197077"/>
            <a:ext cx="2906250" cy="3018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62" name="Groep 61">
            <a:extLst>
              <a:ext uri="{FF2B5EF4-FFF2-40B4-BE49-F238E27FC236}">
                <a16:creationId xmlns:a16="http://schemas.microsoft.com/office/drawing/2014/main" id="{6C9DBC1F-6CAB-4DF2-B38E-1E979765C3D4}"/>
              </a:ext>
            </a:extLst>
          </p:cNvPr>
          <p:cNvGrpSpPr/>
          <p:nvPr/>
        </p:nvGrpSpPr>
        <p:grpSpPr>
          <a:xfrm rot="2700000">
            <a:off x="5953060" y="2381637"/>
            <a:ext cx="2133910" cy="3117786"/>
            <a:chOff x="8096871" y="1050957"/>
            <a:chExt cx="2133910" cy="3117786"/>
          </a:xfrm>
        </p:grpSpPr>
        <p:sp>
          <p:nvSpPr>
            <p:cNvPr id="104" name="Rechthoek: afgeronde hoeken 103">
              <a:extLst>
                <a:ext uri="{FF2B5EF4-FFF2-40B4-BE49-F238E27FC236}">
                  <a16:creationId xmlns:a16="http://schemas.microsoft.com/office/drawing/2014/main" id="{25D2A864-52A6-4ED7-B8B7-539AA1B6D97A}"/>
                </a:ext>
              </a:extLst>
            </p:cNvPr>
            <p:cNvSpPr/>
            <p:nvPr/>
          </p:nvSpPr>
          <p:spPr>
            <a:xfrm rot="10800000">
              <a:off x="8487395" y="3305175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5" name="Rechthoek: afgeronde hoeken 104">
              <a:extLst>
                <a:ext uri="{FF2B5EF4-FFF2-40B4-BE49-F238E27FC236}">
                  <a16:creationId xmlns:a16="http://schemas.microsoft.com/office/drawing/2014/main" id="{60F515CC-1720-4381-962C-2FA27A0F4612}"/>
                </a:ext>
              </a:extLst>
            </p:cNvPr>
            <p:cNvSpPr/>
            <p:nvPr/>
          </p:nvSpPr>
          <p:spPr>
            <a:xfrm>
              <a:off x="8487395" y="1050957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6" name="Rechthoek: afgeronde hoeken 105">
              <a:extLst>
                <a:ext uri="{FF2B5EF4-FFF2-40B4-BE49-F238E27FC236}">
                  <a16:creationId xmlns:a16="http://schemas.microsoft.com/office/drawing/2014/main" id="{63C4CD7B-A680-475A-B7FC-375F90E89D53}"/>
                </a:ext>
              </a:extLst>
            </p:cNvPr>
            <p:cNvSpPr/>
            <p:nvPr/>
          </p:nvSpPr>
          <p:spPr>
            <a:xfrm>
              <a:off x="9897096" y="2162175"/>
              <a:ext cx="333685" cy="31401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7" name="Rechthoek: afgeronde hoeken 106">
              <a:extLst>
                <a:ext uri="{FF2B5EF4-FFF2-40B4-BE49-F238E27FC236}">
                  <a16:creationId xmlns:a16="http://schemas.microsoft.com/office/drawing/2014/main" id="{8D3E5E24-6EBF-4173-93E0-EBDF00899CD4}"/>
                </a:ext>
              </a:extLst>
            </p:cNvPr>
            <p:cNvSpPr/>
            <p:nvPr/>
          </p:nvSpPr>
          <p:spPr>
            <a:xfrm>
              <a:off x="8096871" y="1571625"/>
              <a:ext cx="2076450" cy="20764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8" name="Rechthoek: afgeronde hoeken 107">
              <a:extLst>
                <a:ext uri="{FF2B5EF4-FFF2-40B4-BE49-F238E27FC236}">
                  <a16:creationId xmlns:a16="http://schemas.microsoft.com/office/drawing/2014/main" id="{CF93A930-BE96-41A8-A5B5-22BE2309718F}"/>
                </a:ext>
              </a:extLst>
            </p:cNvPr>
            <p:cNvSpPr/>
            <p:nvPr/>
          </p:nvSpPr>
          <p:spPr>
            <a:xfrm>
              <a:off x="8154331" y="1629085"/>
              <a:ext cx="1961529" cy="1961529"/>
            </a:xfrm>
            <a:prstGeom prst="roundRect">
              <a:avLst/>
            </a:prstGeom>
            <a:gradFill flip="none" rotWithShape="1">
              <a:gsLst>
                <a:gs pos="4900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63" name="Rechthoek 62">
            <a:extLst>
              <a:ext uri="{FF2B5EF4-FFF2-40B4-BE49-F238E27FC236}">
                <a16:creationId xmlns:a16="http://schemas.microsoft.com/office/drawing/2014/main" id="{1630CAC5-09F1-4D8D-AE9D-0742F86182CC}"/>
              </a:ext>
            </a:extLst>
          </p:cNvPr>
          <p:cNvSpPr/>
          <p:nvPr/>
        </p:nvSpPr>
        <p:spPr>
          <a:xfrm rot="18900000">
            <a:off x="4357949" y="2529778"/>
            <a:ext cx="3136102" cy="7039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4" name="Rechthoek: afgeronde hoeken 63">
            <a:extLst>
              <a:ext uri="{FF2B5EF4-FFF2-40B4-BE49-F238E27FC236}">
                <a16:creationId xmlns:a16="http://schemas.microsoft.com/office/drawing/2014/main" id="{416FDC5A-E34B-4857-89E7-7B9FE31A344A}"/>
              </a:ext>
            </a:extLst>
          </p:cNvPr>
          <p:cNvSpPr/>
          <p:nvPr/>
        </p:nvSpPr>
        <p:spPr>
          <a:xfrm>
            <a:off x="7396948" y="2446548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4"/>
              </a:gs>
            </a:gsLst>
            <a:lin ang="5400000" scaled="1"/>
            <a:tileRect/>
          </a:gradFill>
          <a:ln w="63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JohnDoe_FitbitSense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ofo:Smartwatch</a:t>
            </a:r>
            <a:endParaRPr lang="en-US" sz="800" dirty="0"/>
          </a:p>
        </p:txBody>
      </p:sp>
      <p:cxnSp>
        <p:nvCxnSpPr>
          <p:cNvPr id="65" name="Verbindingslijn: gekromd 64">
            <a:extLst>
              <a:ext uri="{FF2B5EF4-FFF2-40B4-BE49-F238E27FC236}">
                <a16:creationId xmlns:a16="http://schemas.microsoft.com/office/drawing/2014/main" id="{82167EF6-C3EA-498D-AFD3-F54CF0D20FCB}"/>
              </a:ext>
            </a:extLst>
          </p:cNvPr>
          <p:cNvCxnSpPr>
            <a:cxnSpLocks/>
            <a:stCxn id="66" idx="3"/>
            <a:endCxn id="64" idx="1"/>
          </p:cNvCxnSpPr>
          <p:nvPr/>
        </p:nvCxnSpPr>
        <p:spPr>
          <a:xfrm flipV="1">
            <a:off x="6058625" y="2587230"/>
            <a:ext cx="1338323" cy="44189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hoek: afgeronde hoeken 65">
            <a:extLst>
              <a:ext uri="{FF2B5EF4-FFF2-40B4-BE49-F238E27FC236}">
                <a16:creationId xmlns:a16="http://schemas.microsoft.com/office/drawing/2014/main" id="{6EEA2616-EB91-4000-8C00-3847FE02129D}"/>
              </a:ext>
            </a:extLst>
          </p:cNvPr>
          <p:cNvSpPr/>
          <p:nvPr/>
        </p:nvSpPr>
        <p:spPr>
          <a:xfrm>
            <a:off x="4839714" y="2818523"/>
            <a:ext cx="1218911" cy="421200"/>
          </a:xfrm>
          <a:prstGeom prst="roundRect">
            <a:avLst/>
          </a:prstGeom>
          <a:gradFill flip="none" rotWithShape="1">
            <a:gsLst>
              <a:gs pos="66000">
                <a:schemeClr val="accent2"/>
              </a:gs>
              <a:gs pos="65000">
                <a:srgbClr val="804040"/>
              </a:gs>
              <a:gs pos="33000">
                <a:schemeClr val="accent1">
                  <a:lumMod val="5000"/>
                  <a:lumOff val="95000"/>
                </a:schemeClr>
              </a:gs>
              <a:gs pos="33000">
                <a:srgbClr val="804040"/>
              </a:gs>
            </a:gsLst>
            <a:lin ang="5400000" scaled="1"/>
            <a:tileRect/>
          </a:gradFill>
          <a:ln w="6350">
            <a:solidFill>
              <a:srgbClr val="80404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ofo:Person</a:t>
            </a:r>
            <a:r>
              <a:rPr lang="en-US" sz="800" dirty="0"/>
              <a:t>, </a:t>
            </a:r>
            <a:r>
              <a:rPr lang="en-US" sz="800" dirty="0" err="1"/>
              <a:t>ofo:FeatureOfInterest</a:t>
            </a:r>
            <a:endParaRPr lang="en-US" sz="800" dirty="0"/>
          </a:p>
        </p:txBody>
      </p:sp>
      <p:sp>
        <p:nvSpPr>
          <p:cNvPr id="67" name="Rechthoek: afgeronde hoeken 21">
            <a:extLst>
              <a:ext uri="{FF2B5EF4-FFF2-40B4-BE49-F238E27FC236}">
                <a16:creationId xmlns:a16="http://schemas.microsoft.com/office/drawing/2014/main" id="{C2D57D01-E8C5-4702-9126-60A15649D935}"/>
              </a:ext>
            </a:extLst>
          </p:cNvPr>
          <p:cNvSpPr/>
          <p:nvPr/>
        </p:nvSpPr>
        <p:spPr>
          <a:xfrm>
            <a:off x="4808288" y="2175168"/>
            <a:ext cx="1311937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6"/>
              </a:gs>
            </a:gsLst>
            <a:lin ang="5400000" scaled="1"/>
            <a:tileRect/>
          </a:gradFill>
          <a:ln w="635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JohnDoeHeartRate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bop:Property</a:t>
            </a:r>
            <a:endParaRPr lang="en-US" sz="800" dirty="0"/>
          </a:p>
        </p:txBody>
      </p:sp>
      <p:cxnSp>
        <p:nvCxnSpPr>
          <p:cNvPr id="68" name="Verbindingslijn: gekromd 67">
            <a:extLst>
              <a:ext uri="{FF2B5EF4-FFF2-40B4-BE49-F238E27FC236}">
                <a16:creationId xmlns:a16="http://schemas.microsoft.com/office/drawing/2014/main" id="{708D03FF-3D0B-4F6B-B93F-D883B340C5D2}"/>
              </a:ext>
            </a:extLst>
          </p:cNvPr>
          <p:cNvCxnSpPr>
            <a:cxnSpLocks/>
            <a:stCxn id="64" idx="0"/>
            <a:endCxn id="67" idx="3"/>
          </p:cNvCxnSpPr>
          <p:nvPr/>
        </p:nvCxnSpPr>
        <p:spPr>
          <a:xfrm rot="16200000" flipV="1">
            <a:off x="6997966" y="1438109"/>
            <a:ext cx="130698" cy="1886179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hoek: afgeronde hoeken 21">
            <a:extLst>
              <a:ext uri="{FF2B5EF4-FFF2-40B4-BE49-F238E27FC236}">
                <a16:creationId xmlns:a16="http://schemas.microsoft.com/office/drawing/2014/main" id="{6BA069BE-9B20-4925-B635-439835FC7930}"/>
              </a:ext>
            </a:extLst>
          </p:cNvPr>
          <p:cNvSpPr/>
          <p:nvPr/>
        </p:nvSpPr>
        <p:spPr>
          <a:xfrm>
            <a:off x="2113047" y="2900075"/>
            <a:ext cx="1311937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rgbClr val="00B050"/>
              </a:gs>
            </a:gsLst>
            <a:lin ang="5400000" scaled="1"/>
            <a:tileRect/>
          </a:gradFill>
          <a:ln w="6350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JohnDoe_TSDB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ofo:Database</a:t>
            </a:r>
            <a:endParaRPr lang="en-US" sz="800" dirty="0"/>
          </a:p>
        </p:txBody>
      </p:sp>
      <p:pic>
        <p:nvPicPr>
          <p:cNvPr id="70" name="Graphic 69" descr="Database">
            <a:extLst>
              <a:ext uri="{FF2B5EF4-FFF2-40B4-BE49-F238E27FC236}">
                <a16:creationId xmlns:a16="http://schemas.microsoft.com/office/drawing/2014/main" id="{8892B334-7E3F-4767-A439-CBFA6BAA0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9138" y="2678525"/>
            <a:ext cx="724462" cy="724462"/>
          </a:xfrm>
          <a:prstGeom prst="rect">
            <a:avLst/>
          </a:prstGeom>
        </p:spPr>
      </p:pic>
      <p:sp>
        <p:nvSpPr>
          <p:cNvPr id="71" name="Rechthoek: afgeronde hoeken 21">
            <a:extLst>
              <a:ext uri="{FF2B5EF4-FFF2-40B4-BE49-F238E27FC236}">
                <a16:creationId xmlns:a16="http://schemas.microsoft.com/office/drawing/2014/main" id="{73E21F07-49A8-4C63-A2B3-CAFE2E553E07}"/>
              </a:ext>
            </a:extLst>
          </p:cNvPr>
          <p:cNvSpPr/>
          <p:nvPr/>
        </p:nvSpPr>
        <p:spPr>
          <a:xfrm>
            <a:off x="3049283" y="2180077"/>
            <a:ext cx="143356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1"/>
              </a:gs>
            </a:gsLst>
            <a:lin ang="5400000" scaled="1"/>
            <a:tileRect/>
          </a:gradFill>
          <a:ln w="635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JohnDoeHeartRateDataPoint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ofo:DataPoint</a:t>
            </a:r>
            <a:endParaRPr lang="en-US" sz="800" dirty="0"/>
          </a:p>
        </p:txBody>
      </p:sp>
      <p:cxnSp>
        <p:nvCxnSpPr>
          <p:cNvPr id="72" name="Verbindingslijn: gekromd 71">
            <a:extLst>
              <a:ext uri="{FF2B5EF4-FFF2-40B4-BE49-F238E27FC236}">
                <a16:creationId xmlns:a16="http://schemas.microsoft.com/office/drawing/2014/main" id="{3A43FA1B-A438-4F6F-A422-46CBED45E1B0}"/>
              </a:ext>
            </a:extLst>
          </p:cNvPr>
          <p:cNvCxnSpPr>
            <a:cxnSpLocks/>
            <a:stCxn id="71" idx="1"/>
            <a:endCxn id="69" idx="0"/>
          </p:cNvCxnSpPr>
          <p:nvPr/>
        </p:nvCxnSpPr>
        <p:spPr>
          <a:xfrm rot="10800000" flipV="1">
            <a:off x="2769017" y="2320759"/>
            <a:ext cx="280267" cy="579316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hthoek: afgeronde hoeken 21">
            <a:extLst>
              <a:ext uri="{FF2B5EF4-FFF2-40B4-BE49-F238E27FC236}">
                <a16:creationId xmlns:a16="http://schemas.microsoft.com/office/drawing/2014/main" id="{86EA7CB6-62D5-447C-B208-070EB54D6081}"/>
              </a:ext>
            </a:extLst>
          </p:cNvPr>
          <p:cNvSpPr/>
          <p:nvPr/>
        </p:nvSpPr>
        <p:spPr>
          <a:xfrm>
            <a:off x="4062634" y="1690688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rgbClr val="7030A0"/>
              </a:gs>
            </a:gsLst>
            <a:lin ang="5400000" scaled="1"/>
            <a:tileRect/>
          </a:gradFill>
          <a:ln w="635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:HZ</a:t>
            </a:r>
          </a:p>
          <a:p>
            <a:pPr algn="ctr"/>
            <a:r>
              <a:rPr lang="en-US" sz="800" dirty="0" err="1"/>
              <a:t>ofo:Unit</a:t>
            </a:r>
            <a:endParaRPr lang="en-US" sz="800" dirty="0"/>
          </a:p>
        </p:txBody>
      </p:sp>
      <p:cxnSp>
        <p:nvCxnSpPr>
          <p:cNvPr id="74" name="Verbindingslijn: gekromd 73">
            <a:extLst>
              <a:ext uri="{FF2B5EF4-FFF2-40B4-BE49-F238E27FC236}">
                <a16:creationId xmlns:a16="http://schemas.microsoft.com/office/drawing/2014/main" id="{A028AFBE-C7AD-4977-8492-49E803FA08E9}"/>
              </a:ext>
            </a:extLst>
          </p:cNvPr>
          <p:cNvCxnSpPr>
            <a:cxnSpLocks/>
            <a:stCxn id="71" idx="0"/>
            <a:endCxn id="73" idx="1"/>
          </p:cNvCxnSpPr>
          <p:nvPr/>
        </p:nvCxnSpPr>
        <p:spPr>
          <a:xfrm rot="5400000" flipH="1" flipV="1">
            <a:off x="3739996" y="1857439"/>
            <a:ext cx="348707" cy="296570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met pijl 14">
            <a:extLst>
              <a:ext uri="{FF2B5EF4-FFF2-40B4-BE49-F238E27FC236}">
                <a16:creationId xmlns:a16="http://schemas.microsoft.com/office/drawing/2014/main" id="{2544912F-3244-4C00-BF90-308AC5AC7EDA}"/>
              </a:ext>
            </a:extLst>
          </p:cNvPr>
          <p:cNvCxnSpPr>
            <a:cxnSpLocks/>
            <a:stCxn id="67" idx="1"/>
            <a:endCxn id="71" idx="3"/>
          </p:cNvCxnSpPr>
          <p:nvPr/>
        </p:nvCxnSpPr>
        <p:spPr>
          <a:xfrm flipH="1">
            <a:off x="4482844" y="2315850"/>
            <a:ext cx="325444" cy="490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76" name="Verbindingslijn: gekromd 75">
            <a:extLst>
              <a:ext uri="{FF2B5EF4-FFF2-40B4-BE49-F238E27FC236}">
                <a16:creationId xmlns:a16="http://schemas.microsoft.com/office/drawing/2014/main" id="{E15D2310-602D-4D77-A223-5E0CD8B510F1}"/>
              </a:ext>
            </a:extLst>
          </p:cNvPr>
          <p:cNvCxnSpPr>
            <a:cxnSpLocks/>
            <a:stCxn id="67" idx="2"/>
            <a:endCxn id="66" idx="0"/>
          </p:cNvCxnSpPr>
          <p:nvPr/>
        </p:nvCxnSpPr>
        <p:spPr>
          <a:xfrm rot="5400000">
            <a:off x="5275718" y="2629984"/>
            <a:ext cx="361992" cy="1508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hthoek: afgeronde hoeken 76">
            <a:extLst>
              <a:ext uri="{FF2B5EF4-FFF2-40B4-BE49-F238E27FC236}">
                <a16:creationId xmlns:a16="http://schemas.microsoft.com/office/drawing/2014/main" id="{CF326827-2F54-4BDD-A55C-D1C3C674F026}"/>
              </a:ext>
            </a:extLst>
          </p:cNvPr>
          <p:cNvSpPr/>
          <p:nvPr/>
        </p:nvSpPr>
        <p:spPr>
          <a:xfrm>
            <a:off x="8690404" y="3494284"/>
            <a:ext cx="1218911" cy="421200"/>
          </a:xfrm>
          <a:prstGeom prst="roundRect">
            <a:avLst/>
          </a:prstGeom>
          <a:gradFill flip="none" rotWithShape="1">
            <a:gsLst>
              <a:gs pos="66000">
                <a:schemeClr val="accent2"/>
              </a:gs>
              <a:gs pos="66000">
                <a:srgbClr val="CC9900"/>
              </a:gs>
              <a:gs pos="33000">
                <a:schemeClr val="accent1">
                  <a:lumMod val="5000"/>
                  <a:lumOff val="95000"/>
                </a:schemeClr>
              </a:gs>
              <a:gs pos="33000">
                <a:schemeClr val="accent2"/>
              </a:gs>
            </a:gsLst>
            <a:lin ang="5400000" scaled="1"/>
            <a:tileRect/>
          </a:gradFill>
          <a:ln w="63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:Kitchen</a:t>
            </a:r>
          </a:p>
          <a:p>
            <a:pPr algn="ctr"/>
            <a:r>
              <a:rPr lang="en-US" sz="800" dirty="0" err="1"/>
              <a:t>ofo:FeatureOfInterest</a:t>
            </a:r>
            <a:r>
              <a:rPr lang="en-US" sz="800" dirty="0"/>
              <a:t>,</a:t>
            </a:r>
          </a:p>
          <a:p>
            <a:pPr algn="ctr"/>
            <a:r>
              <a:rPr lang="en-US" sz="800" dirty="0" err="1"/>
              <a:t>ofo:Location</a:t>
            </a:r>
            <a:r>
              <a:rPr lang="en-US" sz="800" dirty="0"/>
              <a:t>, </a:t>
            </a:r>
            <a:r>
              <a:rPr lang="en-US" sz="800" dirty="0" err="1"/>
              <a:t>bot:Space</a:t>
            </a:r>
            <a:endParaRPr lang="en-US" sz="800" dirty="0"/>
          </a:p>
        </p:txBody>
      </p:sp>
      <p:cxnSp>
        <p:nvCxnSpPr>
          <p:cNvPr id="78" name="Verbindingslijn: gekromd 77">
            <a:extLst>
              <a:ext uri="{FF2B5EF4-FFF2-40B4-BE49-F238E27FC236}">
                <a16:creationId xmlns:a16="http://schemas.microsoft.com/office/drawing/2014/main" id="{A1081C01-7ACF-48BC-99F7-F326A0AA54CA}"/>
              </a:ext>
            </a:extLst>
          </p:cNvPr>
          <p:cNvCxnSpPr>
            <a:cxnSpLocks/>
            <a:stCxn id="66" idx="3"/>
            <a:endCxn id="77" idx="0"/>
          </p:cNvCxnSpPr>
          <p:nvPr/>
        </p:nvCxnSpPr>
        <p:spPr>
          <a:xfrm>
            <a:off x="6058625" y="3029123"/>
            <a:ext cx="3241235" cy="465161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ingslijn: gekromd 78">
            <a:extLst>
              <a:ext uri="{FF2B5EF4-FFF2-40B4-BE49-F238E27FC236}">
                <a16:creationId xmlns:a16="http://schemas.microsoft.com/office/drawing/2014/main" id="{68FBF272-F918-42B2-B654-4B1993961813}"/>
              </a:ext>
            </a:extLst>
          </p:cNvPr>
          <p:cNvCxnSpPr>
            <a:cxnSpLocks/>
            <a:stCxn id="64" idx="3"/>
            <a:endCxn id="77" idx="0"/>
          </p:cNvCxnSpPr>
          <p:nvPr/>
        </p:nvCxnSpPr>
        <p:spPr>
          <a:xfrm>
            <a:off x="8615859" y="2587230"/>
            <a:ext cx="684001" cy="907054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hoek: afgeronde hoeken 21">
            <a:extLst>
              <a:ext uri="{FF2B5EF4-FFF2-40B4-BE49-F238E27FC236}">
                <a16:creationId xmlns:a16="http://schemas.microsoft.com/office/drawing/2014/main" id="{B951FECA-8BC4-4B67-AA46-8A8799C96C02}"/>
              </a:ext>
            </a:extLst>
          </p:cNvPr>
          <p:cNvSpPr/>
          <p:nvPr/>
        </p:nvSpPr>
        <p:spPr>
          <a:xfrm>
            <a:off x="6006481" y="4710608"/>
            <a:ext cx="2119682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rgbClr val="FF00FF"/>
              </a:gs>
            </a:gsLst>
            <a:lin ang="5400000" scaled="1"/>
            <a:tileRect/>
          </a:gradFill>
          <a:ln w="6350">
            <a:solidFill>
              <a:srgbClr val="FF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JohnDoe_Kitchen_ThermalComfortFeedback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ofo:Feedback</a:t>
            </a:r>
            <a:endParaRPr lang="en-US" sz="800" dirty="0"/>
          </a:p>
        </p:txBody>
      </p:sp>
      <p:cxnSp>
        <p:nvCxnSpPr>
          <p:cNvPr id="81" name="Verbindingslijn: gekromd 80">
            <a:extLst>
              <a:ext uri="{FF2B5EF4-FFF2-40B4-BE49-F238E27FC236}">
                <a16:creationId xmlns:a16="http://schemas.microsoft.com/office/drawing/2014/main" id="{3ED69277-47B7-4CE1-B8A2-D82B4ED98647}"/>
              </a:ext>
            </a:extLst>
          </p:cNvPr>
          <p:cNvCxnSpPr>
            <a:cxnSpLocks/>
            <a:stCxn id="66" idx="2"/>
            <a:endCxn id="80" idx="1"/>
          </p:cNvCxnSpPr>
          <p:nvPr/>
        </p:nvCxnSpPr>
        <p:spPr>
          <a:xfrm rot="16200000" flipH="1">
            <a:off x="4922042" y="3766850"/>
            <a:ext cx="1611567" cy="557311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hthoek: afgeronde hoeken 21">
            <a:extLst>
              <a:ext uri="{FF2B5EF4-FFF2-40B4-BE49-F238E27FC236}">
                <a16:creationId xmlns:a16="http://schemas.microsoft.com/office/drawing/2014/main" id="{5D865461-6904-421A-AE26-8BAB579EE4C4}"/>
              </a:ext>
            </a:extLst>
          </p:cNvPr>
          <p:cNvSpPr/>
          <p:nvPr/>
        </p:nvSpPr>
        <p:spPr>
          <a:xfrm>
            <a:off x="3436342" y="4590325"/>
            <a:ext cx="209300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chemeClr val="accent1"/>
              </a:gs>
            </a:gsLst>
            <a:lin ang="5400000" scaled="1"/>
            <a:tileRect/>
          </a:gradFill>
          <a:ln w="635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</a:t>
            </a:r>
            <a:r>
              <a:rPr lang="en-US" sz="800" dirty="0" err="1">
                <a:solidFill>
                  <a:schemeClr val="tx1"/>
                </a:solidFill>
              </a:rPr>
              <a:t>JohnDoe_Kitchen_TCF_DataPoint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 err="1"/>
              <a:t>ofo:DataPoint</a:t>
            </a:r>
            <a:endParaRPr lang="en-US" sz="800" dirty="0"/>
          </a:p>
        </p:txBody>
      </p:sp>
      <p:cxnSp>
        <p:nvCxnSpPr>
          <p:cNvPr id="83" name="Verbindingslijn: gekromd 82">
            <a:extLst>
              <a:ext uri="{FF2B5EF4-FFF2-40B4-BE49-F238E27FC236}">
                <a16:creationId xmlns:a16="http://schemas.microsoft.com/office/drawing/2014/main" id="{F931B060-4678-472B-A0AE-A0C43A19655F}"/>
              </a:ext>
            </a:extLst>
          </p:cNvPr>
          <p:cNvCxnSpPr>
            <a:cxnSpLocks/>
            <a:stCxn id="80" idx="2"/>
            <a:endCxn id="82" idx="2"/>
          </p:cNvCxnSpPr>
          <p:nvPr/>
        </p:nvCxnSpPr>
        <p:spPr>
          <a:xfrm rot="5400000" flipH="1">
            <a:off x="5714441" y="3640091"/>
            <a:ext cx="120283" cy="2583479"/>
          </a:xfrm>
          <a:prstGeom prst="curvedConnector3">
            <a:avLst>
              <a:gd name="adj1" fmla="val -190052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hoek: afgeronde hoeken 21">
            <a:extLst>
              <a:ext uri="{FF2B5EF4-FFF2-40B4-BE49-F238E27FC236}">
                <a16:creationId xmlns:a16="http://schemas.microsoft.com/office/drawing/2014/main" id="{C4656189-8E6F-407F-8C6B-CDE1DE339C15}"/>
              </a:ext>
            </a:extLst>
          </p:cNvPr>
          <p:cNvSpPr/>
          <p:nvPr/>
        </p:nvSpPr>
        <p:spPr>
          <a:xfrm>
            <a:off x="3641175" y="3861112"/>
            <a:ext cx="1218911" cy="281363"/>
          </a:xfrm>
          <a:prstGeom prst="roundRect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</a:schemeClr>
              </a:gs>
              <a:gs pos="50000">
                <a:srgbClr val="7030A0"/>
              </a:gs>
            </a:gsLst>
            <a:lin ang="5400000" scaled="1"/>
            <a:tileRect/>
          </a:gradFill>
          <a:ln w="635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:UNITLESS</a:t>
            </a:r>
          </a:p>
          <a:p>
            <a:pPr algn="ctr"/>
            <a:r>
              <a:rPr lang="en-US" sz="800" dirty="0" err="1"/>
              <a:t>ofo:Unit</a:t>
            </a:r>
            <a:endParaRPr lang="en-US" sz="800" dirty="0"/>
          </a:p>
        </p:txBody>
      </p:sp>
      <p:cxnSp>
        <p:nvCxnSpPr>
          <p:cNvPr id="85" name="Verbindingslijn: gekromd 84">
            <a:extLst>
              <a:ext uri="{FF2B5EF4-FFF2-40B4-BE49-F238E27FC236}">
                <a16:creationId xmlns:a16="http://schemas.microsoft.com/office/drawing/2014/main" id="{BF97105C-EF36-4A8E-932F-4962B8954D77}"/>
              </a:ext>
            </a:extLst>
          </p:cNvPr>
          <p:cNvCxnSpPr>
            <a:cxnSpLocks/>
            <a:stCxn id="82" idx="0"/>
            <a:endCxn id="84" idx="2"/>
          </p:cNvCxnSpPr>
          <p:nvPr/>
        </p:nvCxnSpPr>
        <p:spPr>
          <a:xfrm rot="16200000" flipV="1">
            <a:off x="4142812" y="4250294"/>
            <a:ext cx="447850" cy="2322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Verbindingslijn: gekromd 85">
            <a:extLst>
              <a:ext uri="{FF2B5EF4-FFF2-40B4-BE49-F238E27FC236}">
                <a16:creationId xmlns:a16="http://schemas.microsoft.com/office/drawing/2014/main" id="{2B90C1E0-F7CF-4D00-B5B0-C36D6D5DCFE4}"/>
              </a:ext>
            </a:extLst>
          </p:cNvPr>
          <p:cNvCxnSpPr>
            <a:cxnSpLocks/>
            <a:stCxn id="82" idx="1"/>
            <a:endCxn id="69" idx="2"/>
          </p:cNvCxnSpPr>
          <p:nvPr/>
        </p:nvCxnSpPr>
        <p:spPr>
          <a:xfrm rot="10800000">
            <a:off x="2769016" y="3181439"/>
            <a:ext cx="667326" cy="1549569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86" descr="Verdrietig gezicht met effen opvulling">
            <a:extLst>
              <a:ext uri="{FF2B5EF4-FFF2-40B4-BE49-F238E27FC236}">
                <a16:creationId xmlns:a16="http://schemas.microsoft.com/office/drawing/2014/main" id="{A0109569-2009-4E0E-8470-F38DA7573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269695" y="3864097"/>
            <a:ext cx="471600" cy="471600"/>
          </a:xfrm>
          <a:prstGeom prst="rect">
            <a:avLst/>
          </a:prstGeom>
        </p:spPr>
      </p:pic>
      <p:pic>
        <p:nvPicPr>
          <p:cNvPr id="88" name="Graphic 87" descr="Glimlachend gezicht met effen opvulling">
            <a:extLst>
              <a:ext uri="{FF2B5EF4-FFF2-40B4-BE49-F238E27FC236}">
                <a16:creationId xmlns:a16="http://schemas.microsoft.com/office/drawing/2014/main" id="{8301122E-F81F-48B7-A4D3-13825B484F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628956" y="4214883"/>
            <a:ext cx="470315" cy="470315"/>
          </a:xfrm>
          <a:prstGeom prst="rect">
            <a:avLst/>
          </a:prstGeom>
        </p:spPr>
      </p:pic>
      <p:sp>
        <p:nvSpPr>
          <p:cNvPr id="89" name="Tekstvak 120">
            <a:extLst>
              <a:ext uri="{FF2B5EF4-FFF2-40B4-BE49-F238E27FC236}">
                <a16:creationId xmlns:a16="http://schemas.microsoft.com/office/drawing/2014/main" id="{42E3B879-F9EE-4718-95A5-2CED9013BD8B}"/>
              </a:ext>
            </a:extLst>
          </p:cNvPr>
          <p:cNvSpPr txBox="1"/>
          <p:nvPr/>
        </p:nvSpPr>
        <p:spPr>
          <a:xfrm>
            <a:off x="6522395" y="2082537"/>
            <a:ext cx="1434677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ofo:observes</a:t>
            </a:r>
            <a:endParaRPr lang="aa-ET" sz="800" dirty="0"/>
          </a:p>
        </p:txBody>
      </p:sp>
      <p:sp>
        <p:nvSpPr>
          <p:cNvPr id="90" name="Tekstvak 120">
            <a:extLst>
              <a:ext uri="{FF2B5EF4-FFF2-40B4-BE49-F238E27FC236}">
                <a16:creationId xmlns:a16="http://schemas.microsoft.com/office/drawing/2014/main" id="{3C1C7930-6A81-451D-BFB5-162F660C29C8}"/>
              </a:ext>
            </a:extLst>
          </p:cNvPr>
          <p:cNvSpPr txBox="1"/>
          <p:nvPr/>
        </p:nvSpPr>
        <p:spPr>
          <a:xfrm>
            <a:off x="8644276" y="2661255"/>
            <a:ext cx="1434677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ofo:hasLocation</a:t>
            </a:r>
            <a:endParaRPr lang="aa-ET" sz="800" dirty="0"/>
          </a:p>
        </p:txBody>
      </p:sp>
      <p:sp>
        <p:nvSpPr>
          <p:cNvPr id="91" name="Tekstvak 120">
            <a:extLst>
              <a:ext uri="{FF2B5EF4-FFF2-40B4-BE49-F238E27FC236}">
                <a16:creationId xmlns:a16="http://schemas.microsoft.com/office/drawing/2014/main" id="{F9CDC190-4B8B-40A0-92D9-D2CB5A0BA9DB}"/>
              </a:ext>
            </a:extLst>
          </p:cNvPr>
          <p:cNvSpPr txBox="1"/>
          <p:nvPr/>
        </p:nvSpPr>
        <p:spPr>
          <a:xfrm>
            <a:off x="8126163" y="3249222"/>
            <a:ext cx="1434677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ofo:hasLocation</a:t>
            </a:r>
            <a:endParaRPr lang="aa-ET" sz="800" dirty="0"/>
          </a:p>
        </p:txBody>
      </p:sp>
      <p:sp>
        <p:nvSpPr>
          <p:cNvPr id="92" name="Tekstvak 120">
            <a:extLst>
              <a:ext uri="{FF2B5EF4-FFF2-40B4-BE49-F238E27FC236}">
                <a16:creationId xmlns:a16="http://schemas.microsoft.com/office/drawing/2014/main" id="{5D09FAB3-43BF-41E3-9E8B-A5788C88381A}"/>
              </a:ext>
            </a:extLst>
          </p:cNvPr>
          <p:cNvSpPr txBox="1"/>
          <p:nvPr/>
        </p:nvSpPr>
        <p:spPr>
          <a:xfrm>
            <a:off x="4943013" y="2512142"/>
            <a:ext cx="915038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ofo:isPropertyOf</a:t>
            </a:r>
            <a:endParaRPr lang="aa-ET" sz="800" dirty="0"/>
          </a:p>
        </p:txBody>
      </p:sp>
      <p:sp>
        <p:nvSpPr>
          <p:cNvPr id="93" name="Tekstvak 120">
            <a:extLst>
              <a:ext uri="{FF2B5EF4-FFF2-40B4-BE49-F238E27FC236}">
                <a16:creationId xmlns:a16="http://schemas.microsoft.com/office/drawing/2014/main" id="{81FB9746-B748-41D3-8B3C-4718F9C42987}"/>
              </a:ext>
            </a:extLst>
          </p:cNvPr>
          <p:cNvSpPr txBox="1"/>
          <p:nvPr/>
        </p:nvSpPr>
        <p:spPr>
          <a:xfrm>
            <a:off x="6199068" y="2492760"/>
            <a:ext cx="915038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ofo:wears</a:t>
            </a:r>
            <a:endParaRPr lang="aa-ET" sz="800" dirty="0"/>
          </a:p>
        </p:txBody>
      </p:sp>
      <p:sp>
        <p:nvSpPr>
          <p:cNvPr id="94" name="Tekstvak 120">
            <a:extLst>
              <a:ext uri="{FF2B5EF4-FFF2-40B4-BE49-F238E27FC236}">
                <a16:creationId xmlns:a16="http://schemas.microsoft.com/office/drawing/2014/main" id="{B10C0FFE-0756-4BD4-A6DF-F095FFD66559}"/>
              </a:ext>
            </a:extLst>
          </p:cNvPr>
          <p:cNvSpPr txBox="1"/>
          <p:nvPr/>
        </p:nvSpPr>
        <p:spPr>
          <a:xfrm>
            <a:off x="4926720" y="3665996"/>
            <a:ext cx="933060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ofo:hasFeedback</a:t>
            </a:r>
            <a:endParaRPr lang="aa-ET" sz="800" dirty="0"/>
          </a:p>
        </p:txBody>
      </p:sp>
      <p:sp>
        <p:nvSpPr>
          <p:cNvPr id="95" name="Tekstvak 120">
            <a:extLst>
              <a:ext uri="{FF2B5EF4-FFF2-40B4-BE49-F238E27FC236}">
                <a16:creationId xmlns:a16="http://schemas.microsoft.com/office/drawing/2014/main" id="{9F6CEA6B-9E52-4FF9-8D1A-65CFBA389BBF}"/>
              </a:ext>
            </a:extLst>
          </p:cNvPr>
          <p:cNvSpPr txBox="1"/>
          <p:nvPr/>
        </p:nvSpPr>
        <p:spPr>
          <a:xfrm>
            <a:off x="4024790" y="1995638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ofo:hasPropertyState</a:t>
            </a:r>
            <a:endParaRPr lang="aa-ET" sz="800" dirty="0"/>
          </a:p>
        </p:txBody>
      </p:sp>
      <p:sp>
        <p:nvSpPr>
          <p:cNvPr id="96" name="Tekstvak 120">
            <a:extLst>
              <a:ext uri="{FF2B5EF4-FFF2-40B4-BE49-F238E27FC236}">
                <a16:creationId xmlns:a16="http://schemas.microsoft.com/office/drawing/2014/main" id="{BB21A94B-61D8-4DD0-B9C8-231C2956C161}"/>
              </a:ext>
            </a:extLst>
          </p:cNvPr>
          <p:cNvSpPr txBox="1"/>
          <p:nvPr/>
        </p:nvSpPr>
        <p:spPr>
          <a:xfrm>
            <a:off x="4874933" y="5201043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ofo:hasFeedbackResult</a:t>
            </a:r>
            <a:endParaRPr lang="aa-ET" sz="800" dirty="0"/>
          </a:p>
        </p:txBody>
      </p:sp>
      <p:sp>
        <p:nvSpPr>
          <p:cNvPr id="97" name="Tekstvak 120">
            <a:extLst>
              <a:ext uri="{FF2B5EF4-FFF2-40B4-BE49-F238E27FC236}">
                <a16:creationId xmlns:a16="http://schemas.microsoft.com/office/drawing/2014/main" id="{AAD53A27-90C0-4FD8-9B22-E6474347CF5E}"/>
              </a:ext>
            </a:extLst>
          </p:cNvPr>
          <p:cNvSpPr txBox="1"/>
          <p:nvPr/>
        </p:nvSpPr>
        <p:spPr>
          <a:xfrm>
            <a:off x="2462529" y="2517693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ofo:isDataPointOf</a:t>
            </a:r>
            <a:endParaRPr lang="aa-ET" sz="800" dirty="0"/>
          </a:p>
        </p:txBody>
      </p:sp>
      <p:sp>
        <p:nvSpPr>
          <p:cNvPr id="98" name="Tekstvak 120">
            <a:extLst>
              <a:ext uri="{FF2B5EF4-FFF2-40B4-BE49-F238E27FC236}">
                <a16:creationId xmlns:a16="http://schemas.microsoft.com/office/drawing/2014/main" id="{B17CCB85-AF71-4A8E-B594-6AFC38F36161}"/>
              </a:ext>
            </a:extLst>
          </p:cNvPr>
          <p:cNvSpPr txBox="1"/>
          <p:nvPr/>
        </p:nvSpPr>
        <p:spPr>
          <a:xfrm>
            <a:off x="2502138" y="3515315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ofo:isDataPointOf</a:t>
            </a:r>
            <a:endParaRPr lang="aa-ET" sz="800" dirty="0"/>
          </a:p>
        </p:txBody>
      </p:sp>
      <p:sp>
        <p:nvSpPr>
          <p:cNvPr id="99" name="Tekstvak 120">
            <a:extLst>
              <a:ext uri="{FF2B5EF4-FFF2-40B4-BE49-F238E27FC236}">
                <a16:creationId xmlns:a16="http://schemas.microsoft.com/office/drawing/2014/main" id="{03F64CAA-08B1-4F0D-8B48-D435BAF88C47}"/>
              </a:ext>
            </a:extLst>
          </p:cNvPr>
          <p:cNvSpPr txBox="1"/>
          <p:nvPr/>
        </p:nvSpPr>
        <p:spPr>
          <a:xfrm>
            <a:off x="2969474" y="1805090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ofo:hasUnit</a:t>
            </a:r>
            <a:endParaRPr lang="aa-ET" sz="800" dirty="0"/>
          </a:p>
        </p:txBody>
      </p:sp>
      <p:sp>
        <p:nvSpPr>
          <p:cNvPr id="100" name="Tekstvak 120">
            <a:extLst>
              <a:ext uri="{FF2B5EF4-FFF2-40B4-BE49-F238E27FC236}">
                <a16:creationId xmlns:a16="http://schemas.microsoft.com/office/drawing/2014/main" id="{73447D5C-CD24-4BF3-B64E-91D576EF68AD}"/>
              </a:ext>
            </a:extLst>
          </p:cNvPr>
          <p:cNvSpPr txBox="1"/>
          <p:nvPr/>
        </p:nvSpPr>
        <p:spPr>
          <a:xfrm>
            <a:off x="3484744" y="4277261"/>
            <a:ext cx="1178646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ofo:hasUnit</a:t>
            </a:r>
            <a:endParaRPr lang="aa-ET" sz="800" dirty="0"/>
          </a:p>
        </p:txBody>
      </p:sp>
      <p:sp>
        <p:nvSpPr>
          <p:cNvPr id="101" name="Rechthoek: afgeronde hoeken 21">
            <a:extLst>
              <a:ext uri="{FF2B5EF4-FFF2-40B4-BE49-F238E27FC236}">
                <a16:creationId xmlns:a16="http://schemas.microsoft.com/office/drawing/2014/main" id="{B34FEC26-2872-464C-B82A-7BB08C5BFD4F}"/>
              </a:ext>
            </a:extLst>
          </p:cNvPr>
          <p:cNvSpPr/>
          <p:nvPr/>
        </p:nvSpPr>
        <p:spPr>
          <a:xfrm>
            <a:off x="3873388" y="3389945"/>
            <a:ext cx="1218911" cy="13768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6"/>
                </a:solidFill>
              </a:rPr>
              <a:t>“1.78”</a:t>
            </a:r>
          </a:p>
        </p:txBody>
      </p:sp>
      <p:cxnSp>
        <p:nvCxnSpPr>
          <p:cNvPr id="102" name="Verbindingslijn: gebogen 101">
            <a:extLst>
              <a:ext uri="{FF2B5EF4-FFF2-40B4-BE49-F238E27FC236}">
                <a16:creationId xmlns:a16="http://schemas.microsoft.com/office/drawing/2014/main" id="{3C831450-AE57-484A-B67C-607047EA2078}"/>
              </a:ext>
            </a:extLst>
          </p:cNvPr>
          <p:cNvCxnSpPr>
            <a:cxnSpLocks/>
            <a:stCxn id="66" idx="1"/>
            <a:endCxn id="101" idx="0"/>
          </p:cNvCxnSpPr>
          <p:nvPr/>
        </p:nvCxnSpPr>
        <p:spPr>
          <a:xfrm rot="10800000" flipV="1">
            <a:off x="4482844" y="3029123"/>
            <a:ext cx="356870" cy="360822"/>
          </a:xfrm>
          <a:prstGeom prst="bentConnector2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kstvak 120">
            <a:extLst>
              <a:ext uri="{FF2B5EF4-FFF2-40B4-BE49-F238E27FC236}">
                <a16:creationId xmlns:a16="http://schemas.microsoft.com/office/drawing/2014/main" id="{F0161690-52E3-44D2-A9F5-D7AB5B1E5E6D}"/>
              </a:ext>
            </a:extLst>
          </p:cNvPr>
          <p:cNvSpPr txBox="1"/>
          <p:nvPr/>
        </p:nvSpPr>
        <p:spPr>
          <a:xfrm>
            <a:off x="4041280" y="2746286"/>
            <a:ext cx="915038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ofo:hasHeight</a:t>
            </a:r>
            <a:endParaRPr lang="aa-ET" sz="800" dirty="0"/>
          </a:p>
        </p:txBody>
      </p:sp>
    </p:spTree>
    <p:extLst>
      <p:ext uri="{BB962C8B-B14F-4D97-AF65-F5344CB8AC3E}">
        <p14:creationId xmlns:p14="http://schemas.microsoft.com/office/powerpoint/2010/main" val="161062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7" grpId="0" animBg="1"/>
      <p:bldP spid="69" grpId="0" animBg="1"/>
      <p:bldP spid="71" grpId="0" animBg="1"/>
      <p:bldP spid="73" grpId="0" animBg="1"/>
      <p:bldP spid="77" grpId="0" animBg="1"/>
      <p:bldP spid="80" grpId="0" animBg="1"/>
      <p:bldP spid="82" grpId="0" animBg="1"/>
      <p:bldP spid="84" grpId="0" animBg="1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 animBg="1"/>
      <p:bldP spid="10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52">
            <a:extLst>
              <a:ext uri="{FF2B5EF4-FFF2-40B4-BE49-F238E27FC236}">
                <a16:creationId xmlns:a16="http://schemas.microsoft.com/office/drawing/2014/main" id="{8C57C05A-2F33-46BC-BAC0-26081BC1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cs typeface="CircularStd-Bold" panose="020B0804020101010102" pitchFamily="34" charset="0"/>
              </a:rPr>
              <a:t>Occupant Feedback Ontology (OFO)</a:t>
            </a:r>
            <a:endParaRPr lang="x-none" i="1" dirty="0">
              <a:latin typeface="Georgia" panose="02040502050405020303" pitchFamily="18" charset="0"/>
              <a:cs typeface="CircularStd-Bold" panose="020B080402010101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101EFC-D556-433B-ABD1-0E2052C10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12" y="1690687"/>
            <a:ext cx="9972375" cy="44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79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715F94C-2AE9-4DE7-AC4B-46491DE60F4A}"/>
              </a:ext>
            </a:extLst>
          </p:cNvPr>
          <p:cNvSpPr/>
          <p:nvPr/>
        </p:nvSpPr>
        <p:spPr>
          <a:xfrm>
            <a:off x="838200" y="2292742"/>
            <a:ext cx="10515600" cy="2965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chemeClr val="tx1"/>
                </a:solidFill>
                <a:latin typeface="Avenir Next LT Pro" panose="020B0504020202020204" pitchFamily="34" charset="0"/>
              </a:rPr>
              <a:t>SPARQL</a:t>
            </a: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PREFIX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: &lt;https://w3id.org/ofo#&gt;</a:t>
            </a: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>
                <a:solidFill>
                  <a:schemeClr val="accent6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accent6"/>
                </a:solidFill>
                <a:latin typeface="Consolas" panose="020B0609020204030204" pitchFamily="49" charset="0"/>
              </a:rPr>
              <a:t>comfortProperty</a:t>
            </a:r>
            <a:r>
              <a:rPr lang="nl-NL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>
                <a:solidFill>
                  <a:srgbClr val="FF0072"/>
                </a:solidFill>
                <a:latin typeface="Consolas" panose="020B0609020204030204" pitchFamily="49" charset="0"/>
              </a:rPr>
              <a:t>?feedback</a:t>
            </a:r>
            <a:r>
              <a:rPr lang="nl-NL" sz="2000" dirty="0">
                <a:latin typeface="Consolas" panose="020B0609020204030204" pitchFamily="49" charset="0"/>
              </a:rPr>
              <a:t> </a:t>
            </a:r>
            <a:r>
              <a:rPr lang="nl-NL" sz="2000" dirty="0">
                <a:solidFill>
                  <a:schemeClr val="accent1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dataPoint</a:t>
            </a:r>
            <a:r>
              <a:rPr lang="nl-NL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>
                <a:solidFill>
                  <a:srgbClr val="00B050"/>
                </a:solidFill>
                <a:latin typeface="Consolas" panose="020B0609020204030204" pitchFamily="49" charset="0"/>
              </a:rPr>
              <a:t>?database</a:t>
            </a: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WHERE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JohnDoe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ofo:givesFeedback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?feedback .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?feedback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ofo:hasEvaluatedProperty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comfortProperty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comfortProperty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a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ofo:Property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?feedback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ofo:hasResult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ofo:isDataPointOf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?database . }</a:t>
            </a: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itel 52">
            <a:extLst>
              <a:ext uri="{FF2B5EF4-FFF2-40B4-BE49-F238E27FC236}">
                <a16:creationId xmlns:a16="http://schemas.microsoft.com/office/drawing/2014/main" id="{8C57C05A-2F33-46BC-BAC0-26081BC1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cs typeface="CircularStd-Bold" panose="020B0804020101010102" pitchFamily="34" charset="0"/>
              </a:rPr>
              <a:t>Querying with OFO</a:t>
            </a:r>
            <a:endParaRPr lang="x-none" i="1" dirty="0">
              <a:latin typeface="Georgia" panose="02040502050405020303" pitchFamily="18" charset="0"/>
              <a:cs typeface="CircularStd-Bold" panose="020B0804020101010102" pitchFamily="34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DF35140-9E5A-4DE2-9BE3-F39B32D1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7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 LT Pro" panose="020B0504020202020204" pitchFamily="34" charset="0"/>
              </a:rPr>
              <a:t>CQ1: What active feedback is given by the occupant?</a:t>
            </a:r>
            <a:endParaRPr lang="nl-NL" i="1" dirty="0">
              <a:latin typeface="Avenir Next LT Pro" panose="020B0504020202020204" pitchFamily="34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D478E94-8D6B-446C-AF84-57F087AE44B6}"/>
              </a:ext>
            </a:extLst>
          </p:cNvPr>
          <p:cNvSpPr/>
          <p:nvPr/>
        </p:nvSpPr>
        <p:spPr>
          <a:xfrm>
            <a:off x="838200" y="5362575"/>
            <a:ext cx="10515600" cy="790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InfluxDB</a:t>
            </a:r>
            <a:endParaRPr lang="en-US" sz="1100" i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USE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?database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72"/>
                </a:solidFill>
                <a:latin typeface="Consolas" panose="020B0609020204030204" pitchFamily="49" charset="0"/>
              </a:rPr>
              <a:t>?feedback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?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dataPoint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ORDER BY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time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DESC LIMIT 1</a:t>
            </a:r>
            <a:endParaRPr lang="LID4096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4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715F94C-2AE9-4DE7-AC4B-46491DE60F4A}"/>
              </a:ext>
            </a:extLst>
          </p:cNvPr>
          <p:cNvSpPr/>
          <p:nvPr/>
        </p:nvSpPr>
        <p:spPr>
          <a:xfrm>
            <a:off x="838200" y="2292742"/>
            <a:ext cx="10515600" cy="2965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chemeClr val="tx1"/>
                </a:solidFill>
                <a:latin typeface="Avenir Next LT Pro" panose="020B0504020202020204" pitchFamily="34" charset="0"/>
              </a:rPr>
              <a:t>SPARQL</a:t>
            </a: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PREFIX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: &lt;https://w3id.org/ofo#&gt;</a:t>
            </a: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PREFIX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opt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: &lt;https://alexdonkers.github.io/opt#&gt;</a:t>
            </a: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nl-NL" sz="2000" dirty="0">
                <a:solidFill>
                  <a:schemeClr val="accent6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personalProperty</a:t>
            </a:r>
            <a:r>
              <a:rPr lang="nl-NL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>
                <a:solidFill>
                  <a:schemeClr val="accent1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dataPoint</a:t>
            </a:r>
            <a:r>
              <a:rPr lang="nl-NL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>
                <a:solidFill>
                  <a:srgbClr val="00B050"/>
                </a:solidFill>
                <a:latin typeface="Consolas" panose="020B0609020204030204" pitchFamily="49" charset="0"/>
              </a:rPr>
              <a:t>?database</a:t>
            </a: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WHERE 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JohnsFitbit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ofo:executesOn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personalProperty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personalProperty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a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opt:PersonalProperty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personalProperty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ofo:hasResult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ofo:isDataPointOf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?database . } </a:t>
            </a:r>
            <a:endParaRPr lang="en-US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itel 52">
            <a:extLst>
              <a:ext uri="{FF2B5EF4-FFF2-40B4-BE49-F238E27FC236}">
                <a16:creationId xmlns:a16="http://schemas.microsoft.com/office/drawing/2014/main" id="{8C57C05A-2F33-46BC-BAC0-26081BC1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cs typeface="CircularStd-Bold" panose="020B0804020101010102" pitchFamily="34" charset="0"/>
              </a:rPr>
              <a:t>Querying with OFO</a:t>
            </a:r>
            <a:endParaRPr lang="x-none" i="1" dirty="0">
              <a:latin typeface="Georgia" panose="02040502050405020303" pitchFamily="18" charset="0"/>
              <a:cs typeface="CircularStd-Bold" panose="020B0804020101010102" pitchFamily="34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DF35140-9E5A-4DE2-9BE3-F39B32D1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7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 LT Pro" panose="020B0504020202020204" pitchFamily="34" charset="0"/>
              </a:rPr>
              <a:t>CQ2: What passive feedback is measured by the wearable?</a:t>
            </a:r>
            <a:endParaRPr lang="nl-NL" i="1" dirty="0">
              <a:latin typeface="Avenir Next LT Pro" panose="020B0504020202020204" pitchFamily="34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D478E94-8D6B-446C-AF84-57F087AE44B6}"/>
              </a:ext>
            </a:extLst>
          </p:cNvPr>
          <p:cNvSpPr/>
          <p:nvPr/>
        </p:nvSpPr>
        <p:spPr>
          <a:xfrm>
            <a:off x="838200" y="5362575"/>
            <a:ext cx="10515600" cy="1130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InfluxDB</a:t>
            </a:r>
            <a:endParaRPr lang="en-US" sz="1100" i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USE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?database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?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personalProperty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?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dataPoint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ORDER BY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time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DESC LIMIT 1</a:t>
            </a:r>
            <a:endParaRPr lang="LID4096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03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715F94C-2AE9-4DE7-AC4B-46491DE60F4A}"/>
              </a:ext>
            </a:extLst>
          </p:cNvPr>
          <p:cNvSpPr/>
          <p:nvPr/>
        </p:nvSpPr>
        <p:spPr>
          <a:xfrm>
            <a:off x="838200" y="2292742"/>
            <a:ext cx="10515600" cy="2012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chemeClr val="tx1"/>
                </a:solidFill>
                <a:latin typeface="Avenir Next LT Pro" panose="020B0504020202020204" pitchFamily="34" charset="0"/>
              </a:rPr>
              <a:t>SPARQL</a:t>
            </a: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PREFIX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: &lt;https://w3id.org/ofo#&gt;</a:t>
            </a: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?feedback 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foi</a:t>
            </a:r>
            <a:endParaRPr lang="nl-NL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WHERE {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JohnDoe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ofo:givesFeedback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?feedback .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?feedback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ofo:hasFeatureOfInterest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foi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. } </a:t>
            </a:r>
            <a:endParaRPr lang="en-US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itel 52">
            <a:extLst>
              <a:ext uri="{FF2B5EF4-FFF2-40B4-BE49-F238E27FC236}">
                <a16:creationId xmlns:a16="http://schemas.microsoft.com/office/drawing/2014/main" id="{8C57C05A-2F33-46BC-BAC0-26081BC1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cs typeface="CircularStd-Bold" panose="020B0804020101010102" pitchFamily="34" charset="0"/>
              </a:rPr>
              <a:t>Querying with OFO</a:t>
            </a:r>
            <a:endParaRPr lang="x-none" i="1" dirty="0">
              <a:latin typeface="Georgia" panose="02040502050405020303" pitchFamily="18" charset="0"/>
              <a:cs typeface="CircularStd-Bold" panose="020B0804020101010102" pitchFamily="34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DF35140-9E5A-4DE2-9BE3-F39B32D1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7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 LT Pro" panose="020B0504020202020204" pitchFamily="34" charset="0"/>
              </a:rPr>
              <a:t>CQ3: What location or object is the feedback referring to?</a:t>
            </a:r>
            <a:endParaRPr lang="nl-NL" i="1" dirty="0">
              <a:latin typeface="Avenir Next LT Pro" panose="020B0504020202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1E39C44-C223-4716-930C-41E1CB9A31FB}"/>
              </a:ext>
            </a:extLst>
          </p:cNvPr>
          <p:cNvSpPr/>
          <p:nvPr/>
        </p:nvSpPr>
        <p:spPr>
          <a:xfrm>
            <a:off x="838200" y="4397767"/>
            <a:ext cx="10515600" cy="2279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InfluxDB</a:t>
            </a:r>
            <a:endParaRPr lang="en-US" sz="1100" i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PREFIX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: &lt;https://w3id.org/ofo#&gt;</a:t>
            </a: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location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?database</a:t>
            </a:r>
          </a:p>
          <a:p>
            <a:r>
              <a:rPr lang="nl-NL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WHERE {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JohnDoe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ofo:hasLocation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location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location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ofo:hasDataPoint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ofo:isDataPointOF</a:t>
            </a:r>
            <a:r>
              <a:rPr lang="nl-NL" sz="2000" dirty="0">
                <a:solidFill>
                  <a:schemeClr val="tx1"/>
                </a:solidFill>
                <a:latin typeface="Consolas" panose="020B0609020204030204" pitchFamily="49" charset="0"/>
              </a:rPr>
              <a:t> ?database . } </a:t>
            </a:r>
            <a:endParaRPr lang="en-US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71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715F94C-2AE9-4DE7-AC4B-46491DE60F4A}"/>
              </a:ext>
            </a:extLst>
          </p:cNvPr>
          <p:cNvSpPr/>
          <p:nvPr/>
        </p:nvSpPr>
        <p:spPr>
          <a:xfrm>
            <a:off x="838200" y="2292742"/>
            <a:ext cx="10515600" cy="2654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chemeClr val="tx1"/>
                </a:solidFill>
                <a:latin typeface="Avenir Next LT Pro" panose="020B0504020202020204" pitchFamily="34" charset="0"/>
              </a:rPr>
              <a:t>SPARQL</a:t>
            </a: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?feedback ?result ?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resultTime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WHERE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?feedback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ofo:hasResult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?result .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?result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prov:generatedAtTimev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?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resultTime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BIND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xsd:dateTime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NOW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())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AS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?now) .</a:t>
            </a: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FILTER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YEAR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xsd:dateTime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(?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resultTime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)) &gt;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YEAR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(?now) - 3)) }</a:t>
            </a:r>
            <a:endParaRPr lang="en-US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itel 52">
            <a:extLst>
              <a:ext uri="{FF2B5EF4-FFF2-40B4-BE49-F238E27FC236}">
                <a16:creationId xmlns:a16="http://schemas.microsoft.com/office/drawing/2014/main" id="{8C57C05A-2F33-46BC-BAC0-26081BC1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cs typeface="CircularStd-Bold" panose="020B0804020101010102" pitchFamily="34" charset="0"/>
              </a:rPr>
              <a:t>Querying with OFO</a:t>
            </a:r>
            <a:endParaRPr lang="x-none" i="1" dirty="0">
              <a:latin typeface="Georgia" panose="02040502050405020303" pitchFamily="18" charset="0"/>
              <a:cs typeface="CircularStd-Bold" panose="020B0804020101010102" pitchFamily="34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DF35140-9E5A-4DE2-9BE3-F39B32D1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1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Avenir Next LT Pro" panose="020B0504020202020204" pitchFamily="34" charset="0"/>
              </a:rPr>
              <a:t>CQ5: What feedback was given to a FOI between time t1 and t2?</a:t>
            </a:r>
            <a:endParaRPr lang="nl-NL" i="1" dirty="0">
              <a:latin typeface="Avenir Next LT Pro" panose="020B05040202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FC479E6-4AAF-4E30-82AB-8134DCC12A21}"/>
              </a:ext>
            </a:extLst>
          </p:cNvPr>
          <p:cNvSpPr/>
          <p:nvPr/>
        </p:nvSpPr>
        <p:spPr>
          <a:xfrm>
            <a:off x="838200" y="5128017"/>
            <a:ext cx="10515600" cy="13811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InfluxDB</a:t>
            </a:r>
            <a:endParaRPr lang="en-US" sz="1100" i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USE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?database</a:t>
            </a: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?feedback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WHERE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time &gt; ?t1 and time &lt;= ?t2</a:t>
            </a:r>
            <a:endParaRPr lang="en-US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6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5DDF4-C194-4876-9AAD-5A7D863F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4" name="Afbeelding 3" descr="Afbeelding met binnen, tafel, venster, gebouw&#10;&#10;Automatisch gegenereerde beschrijving">
            <a:extLst>
              <a:ext uri="{FF2B5EF4-FFF2-40B4-BE49-F238E27FC236}">
                <a16:creationId xmlns:a16="http://schemas.microsoft.com/office/drawing/2014/main" id="{5F16EEED-3525-46AC-B75E-E94B2E9FAF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" r="83" b="1568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grpSp>
        <p:nvGrpSpPr>
          <p:cNvPr id="171" name="Groep 170">
            <a:extLst>
              <a:ext uri="{FF2B5EF4-FFF2-40B4-BE49-F238E27FC236}">
                <a16:creationId xmlns:a16="http://schemas.microsoft.com/office/drawing/2014/main" id="{68874202-DFDF-4B03-B5CC-EF7395697810}"/>
              </a:ext>
            </a:extLst>
          </p:cNvPr>
          <p:cNvGrpSpPr/>
          <p:nvPr/>
        </p:nvGrpSpPr>
        <p:grpSpPr>
          <a:xfrm>
            <a:off x="11291993" y="3180190"/>
            <a:ext cx="668101" cy="411177"/>
            <a:chOff x="6625125" y="2832766"/>
            <a:chExt cx="558737" cy="343870"/>
          </a:xfrm>
        </p:grpSpPr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76761CE3-091D-43B9-B094-DEB298C379A5}"/>
                </a:ext>
              </a:extLst>
            </p:cNvPr>
            <p:cNvGrpSpPr/>
            <p:nvPr/>
          </p:nvGrpSpPr>
          <p:grpSpPr>
            <a:xfrm>
              <a:off x="6625125" y="2832766"/>
              <a:ext cx="558737" cy="343870"/>
              <a:chOff x="6324600" y="1982610"/>
              <a:chExt cx="957263" cy="589140"/>
            </a:xfrm>
          </p:grpSpPr>
          <p:cxnSp>
            <p:nvCxnSpPr>
              <p:cNvPr id="183" name="Rechte verbindingslijn 182">
                <a:extLst>
                  <a:ext uri="{FF2B5EF4-FFF2-40B4-BE49-F238E27FC236}">
                    <a16:creationId xmlns:a16="http://schemas.microsoft.com/office/drawing/2014/main" id="{606A62A3-B85F-4669-B73E-15598277BEF7}"/>
                  </a:ext>
                </a:extLst>
              </p:cNvPr>
              <p:cNvCxnSpPr/>
              <p:nvPr/>
            </p:nvCxnSpPr>
            <p:spPr>
              <a:xfrm>
                <a:off x="6324600" y="1982610"/>
                <a:ext cx="0" cy="58914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4" name="Rechte verbindingslijn 183">
                <a:extLst>
                  <a:ext uri="{FF2B5EF4-FFF2-40B4-BE49-F238E27FC236}">
                    <a16:creationId xmlns:a16="http://schemas.microsoft.com/office/drawing/2014/main" id="{3B2BDE83-38BD-4C20-8EE0-33B052A37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24600" y="2571750"/>
                <a:ext cx="95726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0504464E-C65B-4725-BA63-D4F2DAC85AA3}"/>
                </a:ext>
              </a:extLst>
            </p:cNvPr>
            <p:cNvSpPr/>
            <p:nvPr/>
          </p:nvSpPr>
          <p:spPr>
            <a:xfrm>
              <a:off x="6662738" y="2917294"/>
              <a:ext cx="45719" cy="2569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FC773A2-B378-4C71-8462-C530BDDE27EB}"/>
                </a:ext>
              </a:extLst>
            </p:cNvPr>
            <p:cNvSpPr/>
            <p:nvPr/>
          </p:nvSpPr>
          <p:spPr>
            <a:xfrm>
              <a:off x="6738758" y="2945606"/>
              <a:ext cx="45719" cy="228599"/>
            </a:xfrm>
            <a:prstGeom prst="rect">
              <a:avLst/>
            </a:prstGeom>
            <a:solidFill>
              <a:srgbClr val="FFFF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BE62590C-2A71-4E93-97D0-94418C0D1C3F}"/>
                </a:ext>
              </a:extLst>
            </p:cNvPr>
            <p:cNvSpPr/>
            <p:nvPr/>
          </p:nvSpPr>
          <p:spPr>
            <a:xfrm>
              <a:off x="6815824" y="2986088"/>
              <a:ext cx="45719" cy="188117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2CD77A7A-AEAB-4CB8-9B2F-F21FE899D75D}"/>
                </a:ext>
              </a:extLst>
            </p:cNvPr>
            <p:cNvSpPr/>
            <p:nvPr/>
          </p:nvSpPr>
          <p:spPr>
            <a:xfrm>
              <a:off x="6892890" y="2893310"/>
              <a:ext cx="45719" cy="28089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28E5AE66-0140-4552-8F66-7CF7699879BE}"/>
                </a:ext>
              </a:extLst>
            </p:cNvPr>
            <p:cNvSpPr/>
            <p:nvPr/>
          </p:nvSpPr>
          <p:spPr>
            <a:xfrm>
              <a:off x="6972407" y="2917294"/>
              <a:ext cx="45719" cy="256912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74B5C0B-DFE9-40EB-A9AA-641482912208}"/>
                </a:ext>
              </a:extLst>
            </p:cNvPr>
            <p:cNvSpPr/>
            <p:nvPr/>
          </p:nvSpPr>
          <p:spPr>
            <a:xfrm>
              <a:off x="7051924" y="2945606"/>
              <a:ext cx="45719" cy="229922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01BEEB3C-1535-40C7-AC4E-7EE768F8A35C}"/>
              </a:ext>
            </a:extLst>
          </p:cNvPr>
          <p:cNvGrpSpPr/>
          <p:nvPr/>
        </p:nvGrpSpPr>
        <p:grpSpPr>
          <a:xfrm>
            <a:off x="7179957" y="971549"/>
            <a:ext cx="771038" cy="1112045"/>
            <a:chOff x="7179957" y="971549"/>
            <a:chExt cx="771038" cy="1112045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09D16F49-D86E-4375-B33A-8A4ACBFA17E9}"/>
                </a:ext>
              </a:extLst>
            </p:cNvPr>
            <p:cNvGrpSpPr/>
            <p:nvPr/>
          </p:nvGrpSpPr>
          <p:grpSpPr>
            <a:xfrm>
              <a:off x="7481888" y="1469233"/>
              <a:ext cx="176212" cy="197642"/>
              <a:chOff x="7481888" y="1469233"/>
              <a:chExt cx="176212" cy="197642"/>
            </a:xfrm>
          </p:grpSpPr>
          <p:cxnSp>
            <p:nvCxnSpPr>
              <p:cNvPr id="7" name="Rechte verbindingslijn 6">
                <a:extLst>
                  <a:ext uri="{FF2B5EF4-FFF2-40B4-BE49-F238E27FC236}">
                    <a16:creationId xmlns:a16="http://schemas.microsoft.com/office/drawing/2014/main" id="{D612A90E-E44D-49DF-9C86-E8C323E4AD94}"/>
                  </a:ext>
                </a:extLst>
              </p:cNvPr>
              <p:cNvCxnSpPr/>
              <p:nvPr/>
            </p:nvCxnSpPr>
            <p:spPr>
              <a:xfrm>
                <a:off x="7634288" y="1481138"/>
                <a:ext cx="23812" cy="185737"/>
              </a:xfrm>
              <a:prstGeom prst="line">
                <a:avLst/>
              </a:prstGeom>
              <a:ln w="635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E2025A63-8494-4930-88DB-2ECB9E5F54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81888" y="1485900"/>
                <a:ext cx="16670" cy="180975"/>
              </a:xfrm>
              <a:prstGeom prst="line">
                <a:avLst/>
              </a:prstGeom>
              <a:ln w="635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Boog 14">
                <a:extLst>
                  <a:ext uri="{FF2B5EF4-FFF2-40B4-BE49-F238E27FC236}">
                    <a16:creationId xmlns:a16="http://schemas.microsoft.com/office/drawing/2014/main" id="{7BD0751A-FE98-4DFD-A4CB-E17804CA7EAC}"/>
                  </a:ext>
                </a:extLst>
              </p:cNvPr>
              <p:cNvSpPr/>
              <p:nvPr/>
            </p:nvSpPr>
            <p:spPr>
              <a:xfrm>
                <a:off x="7498558" y="1469233"/>
                <a:ext cx="135730" cy="45719"/>
              </a:xfrm>
              <a:prstGeom prst="arc">
                <a:avLst>
                  <a:gd name="adj1" fmla="val 10781909"/>
                  <a:gd name="adj2" fmla="val 0"/>
                </a:avLst>
              </a:prstGeom>
              <a:ln w="635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DF6FAB11-8367-4EA1-9A91-B6556D71A2EE}"/>
                </a:ext>
              </a:extLst>
            </p:cNvPr>
            <p:cNvSpPr/>
            <p:nvPr/>
          </p:nvSpPr>
          <p:spPr>
            <a:xfrm>
              <a:off x="7569994" y="1667670"/>
              <a:ext cx="152399" cy="79376"/>
            </a:xfrm>
            <a:prstGeom prst="arc">
              <a:avLst>
                <a:gd name="adj1" fmla="val 17186449"/>
                <a:gd name="adj2" fmla="val 0"/>
              </a:avLst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8" name="Boog 17">
              <a:extLst>
                <a:ext uri="{FF2B5EF4-FFF2-40B4-BE49-F238E27FC236}">
                  <a16:creationId xmlns:a16="http://schemas.microsoft.com/office/drawing/2014/main" id="{E5400F35-A9D7-41E7-B713-A1FE1C6EEE8F}"/>
                </a:ext>
              </a:extLst>
            </p:cNvPr>
            <p:cNvSpPr/>
            <p:nvPr/>
          </p:nvSpPr>
          <p:spPr>
            <a:xfrm flipV="1">
              <a:off x="7179957" y="1829114"/>
              <a:ext cx="771037" cy="137797"/>
            </a:xfrm>
            <a:prstGeom prst="arc">
              <a:avLst>
                <a:gd name="adj1" fmla="val 10781909"/>
                <a:gd name="adj2" fmla="val 0"/>
              </a:avLst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9" name="Boog 18">
              <a:extLst>
                <a:ext uri="{FF2B5EF4-FFF2-40B4-BE49-F238E27FC236}">
                  <a16:creationId xmlns:a16="http://schemas.microsoft.com/office/drawing/2014/main" id="{C3733156-4C75-4933-B700-8CFFB3DFF5AE}"/>
                </a:ext>
              </a:extLst>
            </p:cNvPr>
            <p:cNvSpPr/>
            <p:nvPr/>
          </p:nvSpPr>
          <p:spPr>
            <a:xfrm rot="10800000" flipV="1">
              <a:off x="7179958" y="1814829"/>
              <a:ext cx="771036" cy="167781"/>
            </a:xfrm>
            <a:prstGeom prst="arc">
              <a:avLst>
                <a:gd name="adj1" fmla="val 10781909"/>
                <a:gd name="adj2" fmla="val 0"/>
              </a:avLst>
            </a:prstGeom>
            <a:solidFill>
              <a:srgbClr val="FFC000">
                <a:alpha val="30196"/>
              </a:srgbClr>
            </a:solidFill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0" name="Boog 19">
              <a:extLst>
                <a:ext uri="{FF2B5EF4-FFF2-40B4-BE49-F238E27FC236}">
                  <a16:creationId xmlns:a16="http://schemas.microsoft.com/office/drawing/2014/main" id="{59A16127-37AF-4E3E-B299-F536B6A2C1E9}"/>
                </a:ext>
              </a:extLst>
            </p:cNvPr>
            <p:cNvSpPr/>
            <p:nvPr/>
          </p:nvSpPr>
          <p:spPr>
            <a:xfrm>
              <a:off x="7317582" y="1702594"/>
              <a:ext cx="633413" cy="381000"/>
            </a:xfrm>
            <a:prstGeom prst="arc">
              <a:avLst>
                <a:gd name="adj1" fmla="val 17701550"/>
                <a:gd name="adj2" fmla="val 0"/>
              </a:avLst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1" name="Boog 20">
              <a:extLst>
                <a:ext uri="{FF2B5EF4-FFF2-40B4-BE49-F238E27FC236}">
                  <a16:creationId xmlns:a16="http://schemas.microsoft.com/office/drawing/2014/main" id="{7875E695-39B6-4797-9ED0-845D08CB3DD8}"/>
                </a:ext>
              </a:extLst>
            </p:cNvPr>
            <p:cNvSpPr/>
            <p:nvPr/>
          </p:nvSpPr>
          <p:spPr>
            <a:xfrm flipH="1">
              <a:off x="7418785" y="1670367"/>
              <a:ext cx="152400" cy="79376"/>
            </a:xfrm>
            <a:prstGeom prst="arc">
              <a:avLst>
                <a:gd name="adj1" fmla="val 17186449"/>
                <a:gd name="adj2" fmla="val 0"/>
              </a:avLst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2" name="Boog 21">
              <a:extLst>
                <a:ext uri="{FF2B5EF4-FFF2-40B4-BE49-F238E27FC236}">
                  <a16:creationId xmlns:a16="http://schemas.microsoft.com/office/drawing/2014/main" id="{6E441602-2D1E-40EA-A65F-FDADDCF99888}"/>
                </a:ext>
              </a:extLst>
            </p:cNvPr>
            <p:cNvSpPr/>
            <p:nvPr/>
          </p:nvSpPr>
          <p:spPr>
            <a:xfrm flipH="1">
              <a:off x="7179958" y="1702594"/>
              <a:ext cx="656736" cy="381000"/>
            </a:xfrm>
            <a:prstGeom prst="arc">
              <a:avLst>
                <a:gd name="adj1" fmla="val 17701550"/>
                <a:gd name="adj2" fmla="val 0"/>
              </a:avLst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28924531-A03A-4709-A819-5AE707214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9994" y="971549"/>
              <a:ext cx="0" cy="496271"/>
            </a:xfrm>
            <a:prstGeom prst="line">
              <a:avLst/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Parallellogram 26">
            <a:extLst>
              <a:ext uri="{FF2B5EF4-FFF2-40B4-BE49-F238E27FC236}">
                <a16:creationId xmlns:a16="http://schemas.microsoft.com/office/drawing/2014/main" id="{12A916D7-7412-40EA-B691-DB29A53B174D}"/>
              </a:ext>
            </a:extLst>
          </p:cNvPr>
          <p:cNvSpPr/>
          <p:nvPr/>
        </p:nvSpPr>
        <p:spPr>
          <a:xfrm rot="5400000" flipV="1">
            <a:off x="6326362" y="2940156"/>
            <a:ext cx="6977065" cy="2458828"/>
          </a:xfrm>
          <a:prstGeom prst="parallelogram">
            <a:avLst>
              <a:gd name="adj" fmla="val 12530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32" name="Groep 31">
            <a:extLst>
              <a:ext uri="{FF2B5EF4-FFF2-40B4-BE49-F238E27FC236}">
                <a16:creationId xmlns:a16="http://schemas.microsoft.com/office/drawing/2014/main" id="{D9C34D1F-1226-4FE2-BB33-281AFA8C6742}"/>
              </a:ext>
            </a:extLst>
          </p:cNvPr>
          <p:cNvGrpSpPr/>
          <p:nvPr/>
        </p:nvGrpSpPr>
        <p:grpSpPr>
          <a:xfrm rot="853249">
            <a:off x="9551194" y="2913754"/>
            <a:ext cx="372665" cy="183356"/>
            <a:chOff x="9455944" y="2083594"/>
            <a:chExt cx="372665" cy="183356"/>
          </a:xfrm>
        </p:grpSpPr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04AA9F0F-0BB4-4745-8C9B-C45FC7AF35B1}"/>
                </a:ext>
              </a:extLst>
            </p:cNvPr>
            <p:cNvCxnSpPr/>
            <p:nvPr/>
          </p:nvCxnSpPr>
          <p:spPr>
            <a:xfrm flipH="1">
              <a:off x="9455944" y="2083594"/>
              <a:ext cx="183356" cy="18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93059D5B-78B2-4FBF-A090-38F2BDEE5DED}"/>
                </a:ext>
              </a:extLst>
            </p:cNvPr>
            <p:cNvCxnSpPr/>
            <p:nvPr/>
          </p:nvCxnSpPr>
          <p:spPr>
            <a:xfrm flipH="1">
              <a:off x="9547622" y="2083594"/>
              <a:ext cx="183356" cy="18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CE4E73D5-E0CA-4156-A54F-CCBFA403C57A}"/>
                </a:ext>
              </a:extLst>
            </p:cNvPr>
            <p:cNvCxnSpPr/>
            <p:nvPr/>
          </p:nvCxnSpPr>
          <p:spPr>
            <a:xfrm flipH="1">
              <a:off x="9645253" y="2083594"/>
              <a:ext cx="183356" cy="18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B0222CE3-B347-4334-A8E4-5E725D30FF66}"/>
              </a:ext>
            </a:extLst>
          </p:cNvPr>
          <p:cNvGrpSpPr/>
          <p:nvPr/>
        </p:nvGrpSpPr>
        <p:grpSpPr>
          <a:xfrm>
            <a:off x="8155930" y="1702596"/>
            <a:ext cx="361194" cy="136363"/>
            <a:chOff x="8155930" y="1702596"/>
            <a:chExt cx="361194" cy="136363"/>
          </a:xfrm>
        </p:grpSpPr>
        <p:sp>
          <p:nvSpPr>
            <p:cNvPr id="38" name="Parallellogram 37">
              <a:extLst>
                <a:ext uri="{FF2B5EF4-FFF2-40B4-BE49-F238E27FC236}">
                  <a16:creationId xmlns:a16="http://schemas.microsoft.com/office/drawing/2014/main" id="{5ACCB5C1-BCF3-4452-B468-A651AA4AAD0C}"/>
                </a:ext>
              </a:extLst>
            </p:cNvPr>
            <p:cNvSpPr/>
            <p:nvPr/>
          </p:nvSpPr>
          <p:spPr>
            <a:xfrm rot="5400000" flipV="1">
              <a:off x="8268835" y="1632292"/>
              <a:ext cx="76204" cy="216811"/>
            </a:xfrm>
            <a:prstGeom prst="parallelogram">
              <a:avLst>
                <a:gd name="adj" fmla="val 13311"/>
              </a:avLst>
            </a:prstGeom>
            <a:noFill/>
            <a:ln w="63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39" name="Parallellogram 38">
              <a:extLst>
                <a:ext uri="{FF2B5EF4-FFF2-40B4-BE49-F238E27FC236}">
                  <a16:creationId xmlns:a16="http://schemas.microsoft.com/office/drawing/2014/main" id="{E853255D-5C38-4F9F-ACB2-B0A405E52A20}"/>
                </a:ext>
              </a:extLst>
            </p:cNvPr>
            <p:cNvSpPr/>
            <p:nvPr/>
          </p:nvSpPr>
          <p:spPr>
            <a:xfrm rot="10642479" flipV="1">
              <a:off x="8155930" y="1793240"/>
              <a:ext cx="361194" cy="45719"/>
            </a:xfrm>
            <a:prstGeom prst="parallelogram">
              <a:avLst>
                <a:gd name="adj" fmla="val 258339"/>
              </a:avLst>
            </a:prstGeom>
            <a:noFill/>
            <a:ln w="63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40" name="Parallellogram 39">
              <a:extLst>
                <a:ext uri="{FF2B5EF4-FFF2-40B4-BE49-F238E27FC236}">
                  <a16:creationId xmlns:a16="http://schemas.microsoft.com/office/drawing/2014/main" id="{3DE3AA1B-09DB-4E7F-869D-D2F53F8D5587}"/>
                </a:ext>
              </a:extLst>
            </p:cNvPr>
            <p:cNvSpPr/>
            <p:nvPr/>
          </p:nvSpPr>
          <p:spPr>
            <a:xfrm rot="16200000">
              <a:off x="8409596" y="1707807"/>
              <a:ext cx="94303" cy="88636"/>
            </a:xfrm>
            <a:prstGeom prst="parallelogram">
              <a:avLst>
                <a:gd name="adj" fmla="val 37736"/>
              </a:avLst>
            </a:prstGeom>
            <a:noFill/>
            <a:ln w="63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5F13087B-70D7-463A-AE2B-FCEE58910FDD}"/>
              </a:ext>
            </a:extLst>
          </p:cNvPr>
          <p:cNvGrpSpPr/>
          <p:nvPr/>
        </p:nvGrpSpPr>
        <p:grpSpPr>
          <a:xfrm>
            <a:off x="6376688" y="2124228"/>
            <a:ext cx="806366" cy="496271"/>
            <a:chOff x="6348889" y="1993259"/>
            <a:chExt cx="957263" cy="589140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8F5AC94F-9195-4DA3-9528-8976DAE88874}"/>
                </a:ext>
              </a:extLst>
            </p:cNvPr>
            <p:cNvGrpSpPr/>
            <p:nvPr/>
          </p:nvGrpSpPr>
          <p:grpSpPr>
            <a:xfrm>
              <a:off x="6348889" y="1993259"/>
              <a:ext cx="957263" cy="589140"/>
              <a:chOff x="6324600" y="1982610"/>
              <a:chExt cx="957263" cy="589140"/>
            </a:xfrm>
          </p:grpSpPr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AFCD5EEC-470B-4FAB-8CEC-4BF528A2CBD9}"/>
                  </a:ext>
                </a:extLst>
              </p:cNvPr>
              <p:cNvCxnSpPr/>
              <p:nvPr/>
            </p:nvCxnSpPr>
            <p:spPr>
              <a:xfrm>
                <a:off x="6324600" y="1982610"/>
                <a:ext cx="0" cy="589140"/>
              </a:xfrm>
              <a:prstGeom prst="line">
                <a:avLst/>
              </a:prstGeom>
              <a:ln w="63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CB35DA16-5188-474E-8DCC-751E683E3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24600" y="2571750"/>
                <a:ext cx="957263" cy="0"/>
              </a:xfrm>
              <a:prstGeom prst="line">
                <a:avLst/>
              </a:prstGeom>
              <a:ln w="63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73" name="Vrije vorm: vorm 72">
              <a:extLst>
                <a:ext uri="{FF2B5EF4-FFF2-40B4-BE49-F238E27FC236}">
                  <a16:creationId xmlns:a16="http://schemas.microsoft.com/office/drawing/2014/main" id="{C41F7DD3-E2DC-405F-BADC-4BF3A3FD0949}"/>
                </a:ext>
              </a:extLst>
            </p:cNvPr>
            <p:cNvSpPr/>
            <p:nvPr/>
          </p:nvSpPr>
          <p:spPr>
            <a:xfrm>
              <a:off x="6350794" y="2209800"/>
              <a:ext cx="950119" cy="190500"/>
            </a:xfrm>
            <a:custGeom>
              <a:avLst/>
              <a:gdLst>
                <a:gd name="connsiteX0" fmla="*/ 0 w 950119"/>
                <a:gd name="connsiteY0" fmla="*/ 190500 h 190500"/>
                <a:gd name="connsiteX1" fmla="*/ 150019 w 950119"/>
                <a:gd name="connsiteY1" fmla="*/ 52388 h 190500"/>
                <a:gd name="connsiteX2" fmla="*/ 200025 w 950119"/>
                <a:gd name="connsiteY2" fmla="*/ 150019 h 190500"/>
                <a:gd name="connsiteX3" fmla="*/ 300037 w 950119"/>
                <a:gd name="connsiteY3" fmla="*/ 145256 h 190500"/>
                <a:gd name="connsiteX4" fmla="*/ 366712 w 950119"/>
                <a:gd name="connsiteY4" fmla="*/ 78581 h 190500"/>
                <a:gd name="connsiteX5" fmla="*/ 426244 w 950119"/>
                <a:gd name="connsiteY5" fmla="*/ 35719 h 190500"/>
                <a:gd name="connsiteX6" fmla="*/ 557212 w 950119"/>
                <a:gd name="connsiteY6" fmla="*/ 76200 h 190500"/>
                <a:gd name="connsiteX7" fmla="*/ 609600 w 950119"/>
                <a:gd name="connsiteY7" fmla="*/ 104775 h 190500"/>
                <a:gd name="connsiteX8" fmla="*/ 721519 w 950119"/>
                <a:gd name="connsiteY8" fmla="*/ 61913 h 190500"/>
                <a:gd name="connsiteX9" fmla="*/ 757237 w 950119"/>
                <a:gd name="connsiteY9" fmla="*/ 30956 h 190500"/>
                <a:gd name="connsiteX10" fmla="*/ 909637 w 950119"/>
                <a:gd name="connsiteY10" fmla="*/ 16669 h 190500"/>
                <a:gd name="connsiteX11" fmla="*/ 950119 w 950119"/>
                <a:gd name="connsiteY1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0119" h="190500">
                  <a:moveTo>
                    <a:pt x="0" y="190500"/>
                  </a:moveTo>
                  <a:cubicBezTo>
                    <a:pt x="58341" y="124817"/>
                    <a:pt x="116682" y="59135"/>
                    <a:pt x="150019" y="52388"/>
                  </a:cubicBezTo>
                  <a:cubicBezTo>
                    <a:pt x="183357" y="45641"/>
                    <a:pt x="175022" y="134541"/>
                    <a:pt x="200025" y="150019"/>
                  </a:cubicBezTo>
                  <a:cubicBezTo>
                    <a:pt x="225028" y="165497"/>
                    <a:pt x="272256" y="157162"/>
                    <a:pt x="300037" y="145256"/>
                  </a:cubicBezTo>
                  <a:cubicBezTo>
                    <a:pt x="327818" y="133350"/>
                    <a:pt x="345678" y="96837"/>
                    <a:pt x="366712" y="78581"/>
                  </a:cubicBezTo>
                  <a:cubicBezTo>
                    <a:pt x="387747" y="60325"/>
                    <a:pt x="394494" y="36116"/>
                    <a:pt x="426244" y="35719"/>
                  </a:cubicBezTo>
                  <a:cubicBezTo>
                    <a:pt x="457994" y="35322"/>
                    <a:pt x="526653" y="64691"/>
                    <a:pt x="557212" y="76200"/>
                  </a:cubicBezTo>
                  <a:cubicBezTo>
                    <a:pt x="587771" y="87709"/>
                    <a:pt x="582216" y="107156"/>
                    <a:pt x="609600" y="104775"/>
                  </a:cubicBezTo>
                  <a:cubicBezTo>
                    <a:pt x="636984" y="102394"/>
                    <a:pt x="696913" y="74216"/>
                    <a:pt x="721519" y="61913"/>
                  </a:cubicBezTo>
                  <a:cubicBezTo>
                    <a:pt x="746125" y="49610"/>
                    <a:pt x="725884" y="38497"/>
                    <a:pt x="757237" y="30956"/>
                  </a:cubicBezTo>
                  <a:cubicBezTo>
                    <a:pt x="788590" y="23415"/>
                    <a:pt x="877490" y="21828"/>
                    <a:pt x="909637" y="16669"/>
                  </a:cubicBezTo>
                  <a:cubicBezTo>
                    <a:pt x="941784" y="11510"/>
                    <a:pt x="941388" y="4366"/>
                    <a:pt x="950119" y="0"/>
                  </a:cubicBezTo>
                </a:path>
              </a:pathLst>
            </a:cu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99" name="Groep 98">
            <a:extLst>
              <a:ext uri="{FF2B5EF4-FFF2-40B4-BE49-F238E27FC236}">
                <a16:creationId xmlns:a16="http://schemas.microsoft.com/office/drawing/2014/main" id="{C9F76DCA-ECDF-4B7A-9227-41CABD71230C}"/>
              </a:ext>
            </a:extLst>
          </p:cNvPr>
          <p:cNvGrpSpPr/>
          <p:nvPr/>
        </p:nvGrpSpPr>
        <p:grpSpPr>
          <a:xfrm>
            <a:off x="4074101" y="4630529"/>
            <a:ext cx="1361497" cy="901116"/>
            <a:chOff x="4074101" y="4630529"/>
            <a:chExt cx="1361497" cy="901116"/>
          </a:xfrm>
        </p:grpSpPr>
        <p:sp>
          <p:nvSpPr>
            <p:cNvPr id="90" name="Parallellogram 89">
              <a:extLst>
                <a:ext uri="{FF2B5EF4-FFF2-40B4-BE49-F238E27FC236}">
                  <a16:creationId xmlns:a16="http://schemas.microsoft.com/office/drawing/2014/main" id="{51F37538-AB8A-45D4-9655-5E49AED40655}"/>
                </a:ext>
              </a:extLst>
            </p:cNvPr>
            <p:cNvSpPr/>
            <p:nvPr/>
          </p:nvSpPr>
          <p:spPr>
            <a:xfrm rot="5400000">
              <a:off x="4304292" y="4400338"/>
              <a:ext cx="901116" cy="1361497"/>
            </a:xfrm>
            <a:prstGeom prst="parallelogram">
              <a:avLst>
                <a:gd name="adj" fmla="val 10223"/>
              </a:avLst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2" name="Rechthoek: afgeronde hoeken 91">
              <a:extLst>
                <a:ext uri="{FF2B5EF4-FFF2-40B4-BE49-F238E27FC236}">
                  <a16:creationId xmlns:a16="http://schemas.microsoft.com/office/drawing/2014/main" id="{DDB39EA8-4407-4767-A2B5-D9E1ED9B5F58}"/>
                </a:ext>
              </a:extLst>
            </p:cNvPr>
            <p:cNvSpPr/>
            <p:nvPr/>
          </p:nvSpPr>
          <p:spPr>
            <a:xfrm>
              <a:off x="4178440" y="4732217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3" name="Rechthoek: afgeronde hoeken 92">
              <a:extLst>
                <a:ext uri="{FF2B5EF4-FFF2-40B4-BE49-F238E27FC236}">
                  <a16:creationId xmlns:a16="http://schemas.microsoft.com/office/drawing/2014/main" id="{740A4CA0-3F92-4D9C-AA31-6F5BA3D222BB}"/>
                </a:ext>
              </a:extLst>
            </p:cNvPr>
            <p:cNvSpPr/>
            <p:nvPr/>
          </p:nvSpPr>
          <p:spPr>
            <a:xfrm>
              <a:off x="4358837" y="4744122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4" name="Rechthoek: afgeronde hoeken 93">
              <a:extLst>
                <a:ext uri="{FF2B5EF4-FFF2-40B4-BE49-F238E27FC236}">
                  <a16:creationId xmlns:a16="http://schemas.microsoft.com/office/drawing/2014/main" id="{5BE92F09-55CA-40F1-96B6-97ADB68EED8A}"/>
                </a:ext>
              </a:extLst>
            </p:cNvPr>
            <p:cNvSpPr/>
            <p:nvPr/>
          </p:nvSpPr>
          <p:spPr>
            <a:xfrm>
              <a:off x="4539234" y="4755176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5" name="Rechthoek: afgeronde hoeken 94">
              <a:extLst>
                <a:ext uri="{FF2B5EF4-FFF2-40B4-BE49-F238E27FC236}">
                  <a16:creationId xmlns:a16="http://schemas.microsoft.com/office/drawing/2014/main" id="{3166DDC8-7C3B-448E-8883-3D94A61A07FB}"/>
                </a:ext>
              </a:extLst>
            </p:cNvPr>
            <p:cNvSpPr/>
            <p:nvPr/>
          </p:nvSpPr>
          <p:spPr>
            <a:xfrm>
              <a:off x="4719631" y="4766174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6" name="Rechthoek: afgeronde hoeken 95">
              <a:extLst>
                <a:ext uri="{FF2B5EF4-FFF2-40B4-BE49-F238E27FC236}">
                  <a16:creationId xmlns:a16="http://schemas.microsoft.com/office/drawing/2014/main" id="{F00AAAE4-6F40-4B95-A97E-B4EE1872AC2B}"/>
                </a:ext>
              </a:extLst>
            </p:cNvPr>
            <p:cNvSpPr/>
            <p:nvPr/>
          </p:nvSpPr>
          <p:spPr>
            <a:xfrm>
              <a:off x="4901760" y="4780456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7" name="Rechthoek: afgeronde hoeken 96">
              <a:extLst>
                <a:ext uri="{FF2B5EF4-FFF2-40B4-BE49-F238E27FC236}">
                  <a16:creationId xmlns:a16="http://schemas.microsoft.com/office/drawing/2014/main" id="{6618FFE0-30C7-42B1-93C9-AECB455D3AD0}"/>
                </a:ext>
              </a:extLst>
            </p:cNvPr>
            <p:cNvSpPr/>
            <p:nvPr/>
          </p:nvSpPr>
          <p:spPr>
            <a:xfrm>
              <a:off x="5080425" y="4789982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8" name="Rechthoek: afgeronde hoeken 97">
              <a:extLst>
                <a:ext uri="{FF2B5EF4-FFF2-40B4-BE49-F238E27FC236}">
                  <a16:creationId xmlns:a16="http://schemas.microsoft.com/office/drawing/2014/main" id="{141D3D6D-A305-41FB-9045-9EEC4D8D706C}"/>
                </a:ext>
              </a:extLst>
            </p:cNvPr>
            <p:cNvSpPr/>
            <p:nvPr/>
          </p:nvSpPr>
          <p:spPr>
            <a:xfrm>
              <a:off x="5259090" y="4807453"/>
              <a:ext cx="76060" cy="611308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148" name="Groep 147">
            <a:extLst>
              <a:ext uri="{FF2B5EF4-FFF2-40B4-BE49-F238E27FC236}">
                <a16:creationId xmlns:a16="http://schemas.microsoft.com/office/drawing/2014/main" id="{F75ADABF-3B99-475C-96C7-3B68EA6748C8}"/>
              </a:ext>
            </a:extLst>
          </p:cNvPr>
          <p:cNvGrpSpPr/>
          <p:nvPr/>
        </p:nvGrpSpPr>
        <p:grpSpPr>
          <a:xfrm>
            <a:off x="9084572" y="1262063"/>
            <a:ext cx="795456" cy="489557"/>
            <a:chOff x="6625125" y="2832766"/>
            <a:chExt cx="558737" cy="343870"/>
          </a:xfrm>
        </p:grpSpPr>
        <p:grpSp>
          <p:nvGrpSpPr>
            <p:cNvPr id="107" name="Groep 106">
              <a:extLst>
                <a:ext uri="{FF2B5EF4-FFF2-40B4-BE49-F238E27FC236}">
                  <a16:creationId xmlns:a16="http://schemas.microsoft.com/office/drawing/2014/main" id="{4FFEAAF5-8BC0-45D6-A883-0CF30B038518}"/>
                </a:ext>
              </a:extLst>
            </p:cNvPr>
            <p:cNvGrpSpPr/>
            <p:nvPr/>
          </p:nvGrpSpPr>
          <p:grpSpPr>
            <a:xfrm>
              <a:off x="6625125" y="2832766"/>
              <a:ext cx="558737" cy="343870"/>
              <a:chOff x="6324600" y="1982610"/>
              <a:chExt cx="957263" cy="589140"/>
            </a:xfrm>
          </p:grpSpPr>
          <p:cxnSp>
            <p:nvCxnSpPr>
              <p:cNvPr id="109" name="Rechte verbindingslijn 108">
                <a:extLst>
                  <a:ext uri="{FF2B5EF4-FFF2-40B4-BE49-F238E27FC236}">
                    <a16:creationId xmlns:a16="http://schemas.microsoft.com/office/drawing/2014/main" id="{692A848D-C20D-4304-A450-FBBA819EEC96}"/>
                  </a:ext>
                </a:extLst>
              </p:cNvPr>
              <p:cNvCxnSpPr/>
              <p:nvPr/>
            </p:nvCxnSpPr>
            <p:spPr>
              <a:xfrm>
                <a:off x="6324600" y="1982610"/>
                <a:ext cx="0" cy="58914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0" name="Rechte verbindingslijn 109">
                <a:extLst>
                  <a:ext uri="{FF2B5EF4-FFF2-40B4-BE49-F238E27FC236}">
                    <a16:creationId xmlns:a16="http://schemas.microsoft.com/office/drawing/2014/main" id="{BAD0586F-6C8B-40FB-8704-D2D89FC51A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24600" y="2571750"/>
                <a:ext cx="957263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1996B73A-82FC-4E1C-827B-AD4A83FB8D45}"/>
                </a:ext>
              </a:extLst>
            </p:cNvPr>
            <p:cNvSpPr/>
            <p:nvPr/>
          </p:nvSpPr>
          <p:spPr>
            <a:xfrm>
              <a:off x="6662738" y="2917294"/>
              <a:ext cx="45719" cy="2569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845C4F2A-B182-4F45-9C8F-7B34BD4D50A4}"/>
                </a:ext>
              </a:extLst>
            </p:cNvPr>
            <p:cNvSpPr/>
            <p:nvPr/>
          </p:nvSpPr>
          <p:spPr>
            <a:xfrm>
              <a:off x="6738758" y="2945606"/>
              <a:ext cx="45719" cy="228599"/>
            </a:xfrm>
            <a:prstGeom prst="rect">
              <a:avLst/>
            </a:prstGeom>
            <a:solidFill>
              <a:srgbClr val="70AD47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0CD993FB-93D9-470D-927F-D4361860963B}"/>
                </a:ext>
              </a:extLst>
            </p:cNvPr>
            <p:cNvSpPr/>
            <p:nvPr/>
          </p:nvSpPr>
          <p:spPr>
            <a:xfrm>
              <a:off x="6815824" y="2986088"/>
              <a:ext cx="45719" cy="188117"/>
            </a:xfrm>
            <a:prstGeom prst="rect">
              <a:avLst/>
            </a:prstGeom>
            <a:solidFill>
              <a:srgbClr val="70AD4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A222306B-D357-4862-9953-2A888FD3D8AE}"/>
                </a:ext>
              </a:extLst>
            </p:cNvPr>
            <p:cNvSpPr/>
            <p:nvPr/>
          </p:nvSpPr>
          <p:spPr>
            <a:xfrm>
              <a:off x="6892890" y="2893310"/>
              <a:ext cx="45719" cy="28089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8E9F54FC-4E9A-4E65-97C6-BA943EF87A0D}"/>
                </a:ext>
              </a:extLst>
            </p:cNvPr>
            <p:cNvSpPr/>
            <p:nvPr/>
          </p:nvSpPr>
          <p:spPr>
            <a:xfrm>
              <a:off x="6972407" y="2917294"/>
              <a:ext cx="45719" cy="256912"/>
            </a:xfrm>
            <a:prstGeom prst="rect">
              <a:avLst/>
            </a:prstGeom>
            <a:solidFill>
              <a:srgbClr val="70AD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E96AD7F4-EC04-4292-AAE3-65FDE73FD7F4}"/>
                </a:ext>
              </a:extLst>
            </p:cNvPr>
            <p:cNvSpPr/>
            <p:nvPr/>
          </p:nvSpPr>
          <p:spPr>
            <a:xfrm>
              <a:off x="7051924" y="2945606"/>
              <a:ext cx="45719" cy="229922"/>
            </a:xfrm>
            <a:prstGeom prst="rect">
              <a:avLst/>
            </a:prstGeom>
            <a:solidFill>
              <a:srgbClr val="70AD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41" name="Parallellogram 140">
            <a:extLst>
              <a:ext uri="{FF2B5EF4-FFF2-40B4-BE49-F238E27FC236}">
                <a16:creationId xmlns:a16="http://schemas.microsoft.com/office/drawing/2014/main" id="{B05F1882-A5F4-4D73-B054-BF99386F480D}"/>
              </a:ext>
            </a:extLst>
          </p:cNvPr>
          <p:cNvSpPr/>
          <p:nvPr/>
        </p:nvSpPr>
        <p:spPr>
          <a:xfrm rot="5400000" flipV="1">
            <a:off x="11299856" y="2425890"/>
            <a:ext cx="1630877" cy="2520674"/>
          </a:xfrm>
          <a:prstGeom prst="parallelogram">
            <a:avLst>
              <a:gd name="adj" fmla="val 6093"/>
            </a:avLst>
          </a:prstGeom>
          <a:noFill/>
          <a:ln w="63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9" name="Parallellogram 148">
            <a:extLst>
              <a:ext uri="{FF2B5EF4-FFF2-40B4-BE49-F238E27FC236}">
                <a16:creationId xmlns:a16="http://schemas.microsoft.com/office/drawing/2014/main" id="{C44CA0D2-E517-4576-889A-C23F3ECB7257}"/>
              </a:ext>
            </a:extLst>
          </p:cNvPr>
          <p:cNvSpPr/>
          <p:nvPr/>
        </p:nvSpPr>
        <p:spPr>
          <a:xfrm rot="5400000" flipV="1">
            <a:off x="8948489" y="2769536"/>
            <a:ext cx="6977065" cy="2166440"/>
          </a:xfrm>
          <a:prstGeom prst="parallelogram">
            <a:avLst>
              <a:gd name="adj" fmla="val 12530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0" name="Parallellogram 149">
            <a:extLst>
              <a:ext uri="{FF2B5EF4-FFF2-40B4-BE49-F238E27FC236}">
                <a16:creationId xmlns:a16="http://schemas.microsoft.com/office/drawing/2014/main" id="{9A90F22A-79DF-438B-8D11-929E7D4AEE81}"/>
              </a:ext>
            </a:extLst>
          </p:cNvPr>
          <p:cNvSpPr/>
          <p:nvPr/>
        </p:nvSpPr>
        <p:spPr>
          <a:xfrm rot="5400000" flipV="1">
            <a:off x="9144605" y="-1164630"/>
            <a:ext cx="1331548" cy="2458828"/>
          </a:xfrm>
          <a:prstGeom prst="parallelogram">
            <a:avLst>
              <a:gd name="adj" fmla="val 23682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1" name="Parallellogram 150">
            <a:extLst>
              <a:ext uri="{FF2B5EF4-FFF2-40B4-BE49-F238E27FC236}">
                <a16:creationId xmlns:a16="http://schemas.microsoft.com/office/drawing/2014/main" id="{2D1D218D-9E22-45AE-A740-355ECC0FE55B}"/>
              </a:ext>
            </a:extLst>
          </p:cNvPr>
          <p:cNvSpPr/>
          <p:nvPr/>
        </p:nvSpPr>
        <p:spPr>
          <a:xfrm rot="5400000" flipV="1">
            <a:off x="6493114" y="-715729"/>
            <a:ext cx="1331548" cy="2321938"/>
          </a:xfrm>
          <a:prstGeom prst="parallelogram">
            <a:avLst>
              <a:gd name="adj" fmla="val 23682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2" name="Parallellogram 151">
            <a:extLst>
              <a:ext uri="{FF2B5EF4-FFF2-40B4-BE49-F238E27FC236}">
                <a16:creationId xmlns:a16="http://schemas.microsoft.com/office/drawing/2014/main" id="{AE515C9B-1AF0-4908-B2B2-1DF861B658B6}"/>
              </a:ext>
            </a:extLst>
          </p:cNvPr>
          <p:cNvSpPr/>
          <p:nvPr/>
        </p:nvSpPr>
        <p:spPr>
          <a:xfrm rot="5400000" flipV="1">
            <a:off x="3701466" y="3350851"/>
            <a:ext cx="6914848" cy="2321939"/>
          </a:xfrm>
          <a:prstGeom prst="parallelogram">
            <a:avLst>
              <a:gd name="adj" fmla="val 13876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3" name="Parallellogram 152">
            <a:extLst>
              <a:ext uri="{FF2B5EF4-FFF2-40B4-BE49-F238E27FC236}">
                <a16:creationId xmlns:a16="http://schemas.microsoft.com/office/drawing/2014/main" id="{1FF5785C-C3C8-4238-958D-A888639D5CC7}"/>
              </a:ext>
            </a:extLst>
          </p:cNvPr>
          <p:cNvSpPr/>
          <p:nvPr/>
        </p:nvSpPr>
        <p:spPr>
          <a:xfrm rot="5400000">
            <a:off x="-1493069" y="926824"/>
            <a:ext cx="8258177" cy="6252129"/>
          </a:xfrm>
          <a:prstGeom prst="parallelogram">
            <a:avLst>
              <a:gd name="adj" fmla="val 22478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4" name="Parallellogram 153">
            <a:extLst>
              <a:ext uri="{FF2B5EF4-FFF2-40B4-BE49-F238E27FC236}">
                <a16:creationId xmlns:a16="http://schemas.microsoft.com/office/drawing/2014/main" id="{BE5F2C2C-76E5-49E2-815A-19A53D3905D8}"/>
              </a:ext>
            </a:extLst>
          </p:cNvPr>
          <p:cNvSpPr/>
          <p:nvPr/>
        </p:nvSpPr>
        <p:spPr>
          <a:xfrm rot="5400000">
            <a:off x="2263617" y="-2424051"/>
            <a:ext cx="2053029" cy="4903865"/>
          </a:xfrm>
          <a:prstGeom prst="parallelogram">
            <a:avLst>
              <a:gd name="adj" fmla="val 51865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5" name="Parallellogram 154">
            <a:extLst>
              <a:ext uri="{FF2B5EF4-FFF2-40B4-BE49-F238E27FC236}">
                <a16:creationId xmlns:a16="http://schemas.microsoft.com/office/drawing/2014/main" id="{D639D66E-4DD4-4A3F-8869-A2C105149ED9}"/>
              </a:ext>
            </a:extLst>
          </p:cNvPr>
          <p:cNvSpPr/>
          <p:nvPr/>
        </p:nvSpPr>
        <p:spPr>
          <a:xfrm rot="5400000" flipV="1">
            <a:off x="11912925" y="-1529909"/>
            <a:ext cx="1331548" cy="2458828"/>
          </a:xfrm>
          <a:prstGeom prst="parallelogram">
            <a:avLst>
              <a:gd name="adj" fmla="val 23682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6" name="Ovaal 155">
            <a:extLst>
              <a:ext uri="{FF2B5EF4-FFF2-40B4-BE49-F238E27FC236}">
                <a16:creationId xmlns:a16="http://schemas.microsoft.com/office/drawing/2014/main" id="{E867BAED-F4DA-460B-B870-E9F1BB50BEAD}"/>
              </a:ext>
            </a:extLst>
          </p:cNvPr>
          <p:cNvSpPr/>
          <p:nvPr/>
        </p:nvSpPr>
        <p:spPr>
          <a:xfrm>
            <a:off x="10147402" y="1262063"/>
            <a:ext cx="646804" cy="630110"/>
          </a:xfrm>
          <a:prstGeom prst="ellipse">
            <a:avLst/>
          </a:prstGeom>
          <a:noFill/>
          <a:ln w="63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7" name="Ovaal 156">
            <a:extLst>
              <a:ext uri="{FF2B5EF4-FFF2-40B4-BE49-F238E27FC236}">
                <a16:creationId xmlns:a16="http://schemas.microsoft.com/office/drawing/2014/main" id="{BAB8CB85-5E96-4478-892C-C3672A6EBD9B}"/>
              </a:ext>
            </a:extLst>
          </p:cNvPr>
          <p:cNvSpPr/>
          <p:nvPr/>
        </p:nvSpPr>
        <p:spPr>
          <a:xfrm>
            <a:off x="11697109" y="1801582"/>
            <a:ext cx="571031" cy="556293"/>
          </a:xfrm>
          <a:prstGeom prst="ellipse">
            <a:avLst/>
          </a:prstGeom>
          <a:noFill/>
          <a:ln w="63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356" name="Groep 355">
            <a:extLst>
              <a:ext uri="{FF2B5EF4-FFF2-40B4-BE49-F238E27FC236}">
                <a16:creationId xmlns:a16="http://schemas.microsoft.com/office/drawing/2014/main" id="{9DB731DC-3740-4646-B2A0-7E10C352F38C}"/>
              </a:ext>
            </a:extLst>
          </p:cNvPr>
          <p:cNvGrpSpPr/>
          <p:nvPr/>
        </p:nvGrpSpPr>
        <p:grpSpPr>
          <a:xfrm>
            <a:off x="2757386" y="3335228"/>
            <a:ext cx="2905953" cy="5754293"/>
            <a:chOff x="2757386" y="3335228"/>
            <a:chExt cx="2905953" cy="5754293"/>
          </a:xfrm>
        </p:grpSpPr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AAA716A0-11D8-4693-8340-268CBFE9C01F}"/>
                </a:ext>
              </a:extLst>
            </p:cNvPr>
            <p:cNvGrpSpPr/>
            <p:nvPr/>
          </p:nvGrpSpPr>
          <p:grpSpPr>
            <a:xfrm>
              <a:off x="3535399" y="3335228"/>
              <a:ext cx="2127940" cy="1303139"/>
              <a:chOff x="3535399" y="3335228"/>
              <a:chExt cx="2127940" cy="1303139"/>
            </a:xfrm>
          </p:grpSpPr>
          <p:grpSp>
            <p:nvGrpSpPr>
              <p:cNvPr id="160" name="Groep 159">
                <a:extLst>
                  <a:ext uri="{FF2B5EF4-FFF2-40B4-BE49-F238E27FC236}">
                    <a16:creationId xmlns:a16="http://schemas.microsoft.com/office/drawing/2014/main" id="{69464C02-A083-42D5-AFEE-F79ABB298A25}"/>
                  </a:ext>
                </a:extLst>
              </p:cNvPr>
              <p:cNvGrpSpPr/>
              <p:nvPr/>
            </p:nvGrpSpPr>
            <p:grpSpPr>
              <a:xfrm>
                <a:off x="3535399" y="3428692"/>
                <a:ext cx="2127940" cy="1209675"/>
                <a:chOff x="3535399" y="3428692"/>
                <a:chExt cx="2127940" cy="1209675"/>
              </a:xfrm>
            </p:grpSpPr>
            <p:sp>
              <p:nvSpPr>
                <p:cNvPr id="158" name="Boog 157">
                  <a:extLst>
                    <a:ext uri="{FF2B5EF4-FFF2-40B4-BE49-F238E27FC236}">
                      <a16:creationId xmlns:a16="http://schemas.microsoft.com/office/drawing/2014/main" id="{72C98BA7-A185-4198-A523-ED8109317815}"/>
                    </a:ext>
                  </a:extLst>
                </p:cNvPr>
                <p:cNvSpPr/>
                <p:nvPr/>
              </p:nvSpPr>
              <p:spPr>
                <a:xfrm rot="443422" flipH="1">
                  <a:off x="3535399" y="3428692"/>
                  <a:ext cx="2127940" cy="1209675"/>
                </a:xfrm>
                <a:prstGeom prst="arc">
                  <a:avLst>
                    <a:gd name="adj1" fmla="val 12587677"/>
                    <a:gd name="adj2" fmla="val 1244191"/>
                  </a:avLst>
                </a:prstGeom>
                <a:ln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59" name="Boog 158">
                  <a:extLst>
                    <a:ext uri="{FF2B5EF4-FFF2-40B4-BE49-F238E27FC236}">
                      <a16:creationId xmlns:a16="http://schemas.microsoft.com/office/drawing/2014/main" id="{F4932900-7FB2-40B1-9481-B2941BEA1E3C}"/>
                    </a:ext>
                  </a:extLst>
                </p:cNvPr>
                <p:cNvSpPr/>
                <p:nvPr/>
              </p:nvSpPr>
              <p:spPr>
                <a:xfrm rot="20581959" flipH="1" flipV="1">
                  <a:off x="3613584" y="3601252"/>
                  <a:ext cx="1820584" cy="677878"/>
                </a:xfrm>
                <a:prstGeom prst="arc">
                  <a:avLst>
                    <a:gd name="adj1" fmla="val 10914881"/>
                    <a:gd name="adj2" fmla="val 21405453"/>
                  </a:avLst>
                </a:prstGeom>
                <a:ln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</p:grpSp>
          <p:sp>
            <p:nvSpPr>
              <p:cNvPr id="161" name="Boog 160">
                <a:extLst>
                  <a:ext uri="{FF2B5EF4-FFF2-40B4-BE49-F238E27FC236}">
                    <a16:creationId xmlns:a16="http://schemas.microsoft.com/office/drawing/2014/main" id="{4670135A-2945-47C5-8B63-4D4833E9A7ED}"/>
                  </a:ext>
                </a:extLst>
              </p:cNvPr>
              <p:cNvSpPr/>
              <p:nvPr/>
            </p:nvSpPr>
            <p:spPr>
              <a:xfrm rot="5204685" flipH="1" flipV="1">
                <a:off x="3598426" y="3595877"/>
                <a:ext cx="572190" cy="180698"/>
              </a:xfrm>
              <a:prstGeom prst="arc">
                <a:avLst>
                  <a:gd name="adj1" fmla="val 11293883"/>
                  <a:gd name="adj2" fmla="val 18323629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2" name="Boog 161">
                <a:extLst>
                  <a:ext uri="{FF2B5EF4-FFF2-40B4-BE49-F238E27FC236}">
                    <a16:creationId xmlns:a16="http://schemas.microsoft.com/office/drawing/2014/main" id="{32F9971E-3F8A-4CF5-B51B-2B0469366194}"/>
                  </a:ext>
                </a:extLst>
              </p:cNvPr>
              <p:cNvSpPr/>
              <p:nvPr/>
            </p:nvSpPr>
            <p:spPr>
              <a:xfrm rot="5629013" flipH="1" flipV="1">
                <a:off x="3811324" y="3530974"/>
                <a:ext cx="572190" cy="180698"/>
              </a:xfrm>
              <a:prstGeom prst="arc">
                <a:avLst>
                  <a:gd name="adj1" fmla="val 11293883"/>
                  <a:gd name="adj2" fmla="val 18323629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3" name="Boog 162">
                <a:extLst>
                  <a:ext uri="{FF2B5EF4-FFF2-40B4-BE49-F238E27FC236}">
                    <a16:creationId xmlns:a16="http://schemas.microsoft.com/office/drawing/2014/main" id="{9817082F-A405-46B2-943F-3383B4185B3D}"/>
                  </a:ext>
                </a:extLst>
              </p:cNvPr>
              <p:cNvSpPr/>
              <p:nvPr/>
            </p:nvSpPr>
            <p:spPr>
              <a:xfrm rot="6049589" flipH="1" flipV="1">
                <a:off x="4041478" y="3539519"/>
                <a:ext cx="533266" cy="180698"/>
              </a:xfrm>
              <a:prstGeom prst="arc">
                <a:avLst>
                  <a:gd name="adj1" fmla="val 11293883"/>
                  <a:gd name="adj2" fmla="val 19294057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4" name="Boog 163">
                <a:extLst>
                  <a:ext uri="{FF2B5EF4-FFF2-40B4-BE49-F238E27FC236}">
                    <a16:creationId xmlns:a16="http://schemas.microsoft.com/office/drawing/2014/main" id="{4D6356D2-8830-4D13-B1F2-F7E3E30B149E}"/>
                  </a:ext>
                </a:extLst>
              </p:cNvPr>
              <p:cNvSpPr/>
              <p:nvPr/>
            </p:nvSpPr>
            <p:spPr>
              <a:xfrm rot="6938673" flipH="1" flipV="1">
                <a:off x="4290908" y="3593799"/>
                <a:ext cx="430142" cy="180698"/>
              </a:xfrm>
              <a:prstGeom prst="arc">
                <a:avLst>
                  <a:gd name="adj1" fmla="val 11293883"/>
                  <a:gd name="adj2" fmla="val 20783972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5" name="Boog 164">
                <a:extLst>
                  <a:ext uri="{FF2B5EF4-FFF2-40B4-BE49-F238E27FC236}">
                    <a16:creationId xmlns:a16="http://schemas.microsoft.com/office/drawing/2014/main" id="{3E775071-139E-4F4A-8E6A-2F5D06F6D30F}"/>
                  </a:ext>
                </a:extLst>
              </p:cNvPr>
              <p:cNvSpPr/>
              <p:nvPr/>
            </p:nvSpPr>
            <p:spPr>
              <a:xfrm rot="7538502" flipH="1" flipV="1">
                <a:off x="4480466" y="3636669"/>
                <a:ext cx="438320" cy="180698"/>
              </a:xfrm>
              <a:prstGeom prst="arc">
                <a:avLst>
                  <a:gd name="adj1" fmla="val 11293883"/>
                  <a:gd name="adj2" fmla="val 21009708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6" name="Boog 165">
                <a:extLst>
                  <a:ext uri="{FF2B5EF4-FFF2-40B4-BE49-F238E27FC236}">
                    <a16:creationId xmlns:a16="http://schemas.microsoft.com/office/drawing/2014/main" id="{AA36FAA0-A26B-4312-9A2E-2CCEF69634B5}"/>
                  </a:ext>
                </a:extLst>
              </p:cNvPr>
              <p:cNvSpPr/>
              <p:nvPr/>
            </p:nvSpPr>
            <p:spPr>
              <a:xfrm rot="2218911" flipV="1">
                <a:off x="3892015" y="4104344"/>
                <a:ext cx="465829" cy="180698"/>
              </a:xfrm>
              <a:prstGeom prst="arc">
                <a:avLst>
                  <a:gd name="adj1" fmla="val 11293883"/>
                  <a:gd name="adj2" fmla="val 16738223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8" name="Boog 167">
                <a:extLst>
                  <a:ext uri="{FF2B5EF4-FFF2-40B4-BE49-F238E27FC236}">
                    <a16:creationId xmlns:a16="http://schemas.microsoft.com/office/drawing/2014/main" id="{82BDD939-F845-4CF9-8858-19C812D44D6B}"/>
                  </a:ext>
                </a:extLst>
              </p:cNvPr>
              <p:cNvSpPr/>
              <p:nvPr/>
            </p:nvSpPr>
            <p:spPr>
              <a:xfrm rot="1755681" flipV="1">
                <a:off x="4067457" y="4051384"/>
                <a:ext cx="465829" cy="180698"/>
              </a:xfrm>
              <a:prstGeom prst="arc">
                <a:avLst>
                  <a:gd name="adj1" fmla="val 11293883"/>
                  <a:gd name="adj2" fmla="val 18368754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0" name="Boog 169">
                <a:extLst>
                  <a:ext uri="{FF2B5EF4-FFF2-40B4-BE49-F238E27FC236}">
                    <a16:creationId xmlns:a16="http://schemas.microsoft.com/office/drawing/2014/main" id="{20572303-72E9-47D8-BE7B-0EB025494F2A}"/>
                  </a:ext>
                </a:extLst>
              </p:cNvPr>
              <p:cNvSpPr/>
              <p:nvPr/>
            </p:nvSpPr>
            <p:spPr>
              <a:xfrm rot="1183190" flipV="1">
                <a:off x="4256775" y="3978293"/>
                <a:ext cx="465829" cy="180698"/>
              </a:xfrm>
              <a:prstGeom prst="arc">
                <a:avLst>
                  <a:gd name="adj1" fmla="val 11293883"/>
                  <a:gd name="adj2" fmla="val 19168205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2" name="Boog 171">
                <a:extLst>
                  <a:ext uri="{FF2B5EF4-FFF2-40B4-BE49-F238E27FC236}">
                    <a16:creationId xmlns:a16="http://schemas.microsoft.com/office/drawing/2014/main" id="{5DE32C41-6306-407D-B46B-782E5F94DD92}"/>
                  </a:ext>
                </a:extLst>
              </p:cNvPr>
              <p:cNvSpPr/>
              <p:nvPr/>
            </p:nvSpPr>
            <p:spPr>
              <a:xfrm rot="275723" flipV="1">
                <a:off x="4444420" y="3888276"/>
                <a:ext cx="465829" cy="180698"/>
              </a:xfrm>
              <a:prstGeom prst="arc">
                <a:avLst>
                  <a:gd name="adj1" fmla="val 11293883"/>
                  <a:gd name="adj2" fmla="val 19684727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3" name="Boog 172">
                <a:extLst>
                  <a:ext uri="{FF2B5EF4-FFF2-40B4-BE49-F238E27FC236}">
                    <a16:creationId xmlns:a16="http://schemas.microsoft.com/office/drawing/2014/main" id="{37545D61-4517-4B67-9B37-8B000E461B18}"/>
                  </a:ext>
                </a:extLst>
              </p:cNvPr>
              <p:cNvSpPr/>
              <p:nvPr/>
            </p:nvSpPr>
            <p:spPr>
              <a:xfrm rot="21158927" flipV="1">
                <a:off x="4639757" y="3782930"/>
                <a:ext cx="465829" cy="180698"/>
              </a:xfrm>
              <a:prstGeom prst="arc">
                <a:avLst>
                  <a:gd name="adj1" fmla="val 11293883"/>
                  <a:gd name="adj2" fmla="val 20495575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4" name="Boog 173">
                <a:extLst>
                  <a:ext uri="{FF2B5EF4-FFF2-40B4-BE49-F238E27FC236}">
                    <a16:creationId xmlns:a16="http://schemas.microsoft.com/office/drawing/2014/main" id="{43DCA69E-5D8C-4E47-B046-A0715D0D9CA0}"/>
                  </a:ext>
                </a:extLst>
              </p:cNvPr>
              <p:cNvSpPr/>
              <p:nvPr/>
            </p:nvSpPr>
            <p:spPr>
              <a:xfrm rot="9371768" flipH="1" flipV="1">
                <a:off x="4705561" y="3701192"/>
                <a:ext cx="530003" cy="127856"/>
              </a:xfrm>
              <a:prstGeom prst="arc">
                <a:avLst>
                  <a:gd name="adj1" fmla="val 11136080"/>
                  <a:gd name="adj2" fmla="val 19222183"/>
                </a:avLst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sp>
          <p:nvSpPr>
            <p:cNvPr id="191" name="Boog 190">
              <a:extLst>
                <a:ext uri="{FF2B5EF4-FFF2-40B4-BE49-F238E27FC236}">
                  <a16:creationId xmlns:a16="http://schemas.microsoft.com/office/drawing/2014/main" id="{8374A943-B470-44E0-8B62-AD090BCE3533}"/>
                </a:ext>
              </a:extLst>
            </p:cNvPr>
            <p:cNvSpPr/>
            <p:nvPr/>
          </p:nvSpPr>
          <p:spPr>
            <a:xfrm rot="1336298" flipH="1">
              <a:off x="2757386" y="3373516"/>
              <a:ext cx="2118460" cy="5716005"/>
            </a:xfrm>
            <a:prstGeom prst="arc">
              <a:avLst>
                <a:gd name="adj1" fmla="val 17719001"/>
                <a:gd name="adj2" fmla="val 0"/>
              </a:avLst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207" name="Parallellogram 206">
            <a:extLst>
              <a:ext uri="{FF2B5EF4-FFF2-40B4-BE49-F238E27FC236}">
                <a16:creationId xmlns:a16="http://schemas.microsoft.com/office/drawing/2014/main" id="{B36CB3D6-B189-4C42-98E2-735DB686EB77}"/>
              </a:ext>
            </a:extLst>
          </p:cNvPr>
          <p:cNvSpPr/>
          <p:nvPr/>
        </p:nvSpPr>
        <p:spPr>
          <a:xfrm rot="5400000">
            <a:off x="2275680" y="3202660"/>
            <a:ext cx="1675607" cy="1407319"/>
          </a:xfrm>
          <a:prstGeom prst="parallelogram">
            <a:avLst>
              <a:gd name="adj" fmla="val 8705"/>
            </a:avLst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281" name="Groep 280">
            <a:extLst>
              <a:ext uri="{FF2B5EF4-FFF2-40B4-BE49-F238E27FC236}">
                <a16:creationId xmlns:a16="http://schemas.microsoft.com/office/drawing/2014/main" id="{A7310F88-7BF1-4F73-BCE6-295BFAE2B4DA}"/>
              </a:ext>
            </a:extLst>
          </p:cNvPr>
          <p:cNvGrpSpPr/>
          <p:nvPr/>
        </p:nvGrpSpPr>
        <p:grpSpPr>
          <a:xfrm>
            <a:off x="2428871" y="3107282"/>
            <a:ext cx="1367651" cy="1601184"/>
            <a:chOff x="2428871" y="3107282"/>
            <a:chExt cx="1390046" cy="1601184"/>
          </a:xfrm>
        </p:grpSpPr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4D6E1708-0D65-4E80-9255-D284FA617462}"/>
                </a:ext>
              </a:extLst>
            </p:cNvPr>
            <p:cNvGrpSpPr/>
            <p:nvPr/>
          </p:nvGrpSpPr>
          <p:grpSpPr>
            <a:xfrm>
              <a:off x="2428871" y="3107282"/>
              <a:ext cx="1385621" cy="593171"/>
              <a:chOff x="2428871" y="3107282"/>
              <a:chExt cx="1385621" cy="593171"/>
            </a:xfrm>
          </p:grpSpPr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624966E6-373F-4F0A-9341-79B868874054}"/>
                  </a:ext>
                </a:extLst>
              </p:cNvPr>
              <p:cNvGrpSpPr/>
              <p:nvPr/>
            </p:nvGrpSpPr>
            <p:grpSpPr>
              <a:xfrm>
                <a:off x="2428871" y="3107282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A67D2B22-BB5A-4D4E-A8A4-EC664B0197F6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1635EE9A-372B-4FC9-9FE4-3117E65313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76FF61D4-45F8-4D34-BC0D-70351C805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0EF6B316-ED7F-47CD-888E-29246407AA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9D84AA58-7DB8-4434-B127-8632D7E5DB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997887EB-D572-42B5-83AF-EB746E2609DF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EE1EF570-F619-442A-9979-7B6B3A5B6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7AADE20A-257F-492A-963E-86F3455C86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49967A56-C479-4EC7-98F0-12349F0D51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8B38B2AB-90A3-4946-99E0-F9A434F6E0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3" name="Groep 222">
                <a:extLst>
                  <a:ext uri="{FF2B5EF4-FFF2-40B4-BE49-F238E27FC236}">
                    <a16:creationId xmlns:a16="http://schemas.microsoft.com/office/drawing/2014/main" id="{79FCE6FB-9E89-4641-8E59-F72574F7F706}"/>
                  </a:ext>
                </a:extLst>
              </p:cNvPr>
              <p:cNvGrpSpPr/>
              <p:nvPr/>
            </p:nvGrpSpPr>
            <p:grpSpPr>
              <a:xfrm>
                <a:off x="2431229" y="3358367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24" name="Groep 223">
                  <a:extLst>
                    <a:ext uri="{FF2B5EF4-FFF2-40B4-BE49-F238E27FC236}">
                      <a16:creationId xmlns:a16="http://schemas.microsoft.com/office/drawing/2014/main" id="{47CA5437-58E6-4F09-8404-1A68383EA065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3635F89F-192E-403D-97BA-B902C793E0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15042480-A273-4083-B2D8-74E98AE07E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Rechte verbindingslijn 231">
                    <a:extLst>
                      <a:ext uri="{FF2B5EF4-FFF2-40B4-BE49-F238E27FC236}">
                        <a16:creationId xmlns:a16="http://schemas.microsoft.com/office/drawing/2014/main" id="{54C02F47-D498-4EED-8F01-498D34DB10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Rechte verbindingslijn 232">
                    <a:extLst>
                      <a:ext uri="{FF2B5EF4-FFF2-40B4-BE49-F238E27FC236}">
                        <a16:creationId xmlns:a16="http://schemas.microsoft.com/office/drawing/2014/main" id="{022F040F-A40E-471A-A28F-CFC16B26B5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E95711D3-521F-4DA7-B0E1-DD648BD64206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26" name="Rechte verbindingslijn 225">
                    <a:extLst>
                      <a:ext uri="{FF2B5EF4-FFF2-40B4-BE49-F238E27FC236}">
                        <a16:creationId xmlns:a16="http://schemas.microsoft.com/office/drawing/2014/main" id="{A06B99D5-087C-41FC-BABF-AB22B29F5A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Rechte verbindingslijn 226">
                    <a:extLst>
                      <a:ext uri="{FF2B5EF4-FFF2-40B4-BE49-F238E27FC236}">
                        <a16:creationId xmlns:a16="http://schemas.microsoft.com/office/drawing/2014/main" id="{4ADAA9FB-CB84-4F0A-A757-6AEA18F6C1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Rechte verbindingslijn 227">
                    <a:extLst>
                      <a:ext uri="{FF2B5EF4-FFF2-40B4-BE49-F238E27FC236}">
                        <a16:creationId xmlns:a16="http://schemas.microsoft.com/office/drawing/2014/main" id="{A136F8E8-6767-494C-B096-18127E5079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4F2FFD29-B2A7-42C3-9CE3-9863593089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5" name="Groep 234">
              <a:extLst>
                <a:ext uri="{FF2B5EF4-FFF2-40B4-BE49-F238E27FC236}">
                  <a16:creationId xmlns:a16="http://schemas.microsoft.com/office/drawing/2014/main" id="{0974C064-A070-413E-A6CD-1BEACE02513F}"/>
                </a:ext>
              </a:extLst>
            </p:cNvPr>
            <p:cNvGrpSpPr/>
            <p:nvPr/>
          </p:nvGrpSpPr>
          <p:grpSpPr>
            <a:xfrm>
              <a:off x="2430939" y="3611458"/>
              <a:ext cx="1385621" cy="593171"/>
              <a:chOff x="2428871" y="3107282"/>
              <a:chExt cx="1385621" cy="593171"/>
            </a:xfrm>
          </p:grpSpPr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E9A934D6-7063-45EB-8321-8A564FDF20CF}"/>
                  </a:ext>
                </a:extLst>
              </p:cNvPr>
              <p:cNvGrpSpPr/>
              <p:nvPr/>
            </p:nvGrpSpPr>
            <p:grpSpPr>
              <a:xfrm>
                <a:off x="2428871" y="3107282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48" name="Groep 247">
                  <a:extLst>
                    <a:ext uri="{FF2B5EF4-FFF2-40B4-BE49-F238E27FC236}">
                      <a16:creationId xmlns:a16="http://schemas.microsoft.com/office/drawing/2014/main" id="{797E33DA-8556-4A5E-A1F2-528849C67109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54" name="Rechte verbindingslijn 253">
                    <a:extLst>
                      <a:ext uri="{FF2B5EF4-FFF2-40B4-BE49-F238E27FC236}">
                        <a16:creationId xmlns:a16="http://schemas.microsoft.com/office/drawing/2014/main" id="{D94B79E3-9874-4854-A3DA-C7651EC93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EB6CDF1C-DD3D-4125-9044-8B90B1807A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957FAC33-81D1-487C-AE75-3A18BA73E6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3C21D351-4ECA-4AEF-99EA-808B941E14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ep 248">
                  <a:extLst>
                    <a:ext uri="{FF2B5EF4-FFF2-40B4-BE49-F238E27FC236}">
                      <a16:creationId xmlns:a16="http://schemas.microsoft.com/office/drawing/2014/main" id="{4A227A2A-4148-4F4B-B7D5-4E7C87A67239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24D611B9-3EC2-4A42-9962-9C083BF74E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14686CCC-5AF0-4FAE-8A3D-764A968F5C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Rechte verbindingslijn 251">
                    <a:extLst>
                      <a:ext uri="{FF2B5EF4-FFF2-40B4-BE49-F238E27FC236}">
                        <a16:creationId xmlns:a16="http://schemas.microsoft.com/office/drawing/2014/main" id="{B6734DFA-A301-45C0-A587-4E1E4734F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Rechte verbindingslijn 252">
                    <a:extLst>
                      <a:ext uri="{FF2B5EF4-FFF2-40B4-BE49-F238E27FC236}">
                        <a16:creationId xmlns:a16="http://schemas.microsoft.com/office/drawing/2014/main" id="{595D60EA-D066-4D50-9F97-0B1C812F3A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D8FCE73E-D27C-423C-92EE-4B0AD5EA8344}"/>
                  </a:ext>
                </a:extLst>
              </p:cNvPr>
              <p:cNvGrpSpPr/>
              <p:nvPr/>
            </p:nvGrpSpPr>
            <p:grpSpPr>
              <a:xfrm>
                <a:off x="2431229" y="3358367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38" name="Groep 237">
                  <a:extLst>
                    <a:ext uri="{FF2B5EF4-FFF2-40B4-BE49-F238E27FC236}">
                      <a16:creationId xmlns:a16="http://schemas.microsoft.com/office/drawing/2014/main" id="{52B6E3CA-2E4B-4E58-A695-5E9977520994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44" name="Rechte verbindingslijn 243">
                    <a:extLst>
                      <a:ext uri="{FF2B5EF4-FFF2-40B4-BE49-F238E27FC236}">
                        <a16:creationId xmlns:a16="http://schemas.microsoft.com/office/drawing/2014/main" id="{79FE3B8F-1087-48B3-A15A-0A42D4E99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Rechte verbindingslijn 244">
                    <a:extLst>
                      <a:ext uri="{FF2B5EF4-FFF2-40B4-BE49-F238E27FC236}">
                        <a16:creationId xmlns:a16="http://schemas.microsoft.com/office/drawing/2014/main" id="{EE10B811-BE77-4037-9A4E-3CC5BD204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Rechte verbindingslijn 245">
                    <a:extLst>
                      <a:ext uri="{FF2B5EF4-FFF2-40B4-BE49-F238E27FC236}">
                        <a16:creationId xmlns:a16="http://schemas.microsoft.com/office/drawing/2014/main" id="{64B0B239-62B6-4341-B342-9F8F02C9D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4C0D4CD8-53AB-46C5-AC17-3D358DBB8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1F84EC40-E04B-4109-83BB-C058744FA9CC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5AEC42ED-38B7-4450-8984-82D82D2821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Rechte verbindingslijn 240">
                    <a:extLst>
                      <a:ext uri="{FF2B5EF4-FFF2-40B4-BE49-F238E27FC236}">
                        <a16:creationId xmlns:a16="http://schemas.microsoft.com/office/drawing/2014/main" id="{D0719AD6-454B-447E-B5BC-483570AA53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Rechte verbindingslijn 241">
                    <a:extLst>
                      <a:ext uri="{FF2B5EF4-FFF2-40B4-BE49-F238E27FC236}">
                        <a16:creationId xmlns:a16="http://schemas.microsoft.com/office/drawing/2014/main" id="{682B0864-E70F-4056-97D7-D2ABAEFA79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Rechte verbindingslijn 242">
                    <a:extLst>
                      <a:ext uri="{FF2B5EF4-FFF2-40B4-BE49-F238E27FC236}">
                        <a16:creationId xmlns:a16="http://schemas.microsoft.com/office/drawing/2014/main" id="{61A54383-FCC6-4F44-A3C8-3DE6FC31F5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58" name="Groep 257">
              <a:extLst>
                <a:ext uri="{FF2B5EF4-FFF2-40B4-BE49-F238E27FC236}">
                  <a16:creationId xmlns:a16="http://schemas.microsoft.com/office/drawing/2014/main" id="{E0A81FEF-4BC6-4A7C-BE88-0AE5762BA582}"/>
                </a:ext>
              </a:extLst>
            </p:cNvPr>
            <p:cNvGrpSpPr/>
            <p:nvPr/>
          </p:nvGrpSpPr>
          <p:grpSpPr>
            <a:xfrm>
              <a:off x="2433296" y="4115295"/>
              <a:ext cx="1385621" cy="593171"/>
              <a:chOff x="2428871" y="3107282"/>
              <a:chExt cx="1385621" cy="593171"/>
            </a:xfrm>
          </p:grpSpPr>
          <p:grpSp>
            <p:nvGrpSpPr>
              <p:cNvPr id="259" name="Groep 258">
                <a:extLst>
                  <a:ext uri="{FF2B5EF4-FFF2-40B4-BE49-F238E27FC236}">
                    <a16:creationId xmlns:a16="http://schemas.microsoft.com/office/drawing/2014/main" id="{DE0C8A31-B682-4440-8D31-6F0880A45693}"/>
                  </a:ext>
                </a:extLst>
              </p:cNvPr>
              <p:cNvGrpSpPr/>
              <p:nvPr/>
            </p:nvGrpSpPr>
            <p:grpSpPr>
              <a:xfrm>
                <a:off x="2428871" y="3107282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4E57EE4D-382C-4256-971A-B952269FDEC6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9F8856E2-B5B4-4DC0-AC87-14AC0523E1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C7CD23E2-FFDD-4678-AFEA-C8998D9484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Rechte verbindingslijn 278">
                    <a:extLst>
                      <a:ext uri="{FF2B5EF4-FFF2-40B4-BE49-F238E27FC236}">
                        <a16:creationId xmlns:a16="http://schemas.microsoft.com/office/drawing/2014/main" id="{74EACC04-58EB-4679-93CC-83C69B642B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Rechte verbindingslijn 279">
                    <a:extLst>
                      <a:ext uri="{FF2B5EF4-FFF2-40B4-BE49-F238E27FC236}">
                        <a16:creationId xmlns:a16="http://schemas.microsoft.com/office/drawing/2014/main" id="{60E2E32B-9E77-4524-820C-11347B1898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18F5650-1C16-408A-AA90-D81BD6F83C3B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6751587C-0F4E-47BA-A7DA-1B18AD1D0A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C713A5B0-ED3D-43E0-916E-5D9ED11E77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EE61B5B1-BC2B-422C-B276-716CF50FF2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0AA18643-7842-4910-A190-4DDAF05539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0" name="Groep 259">
                <a:extLst>
                  <a:ext uri="{FF2B5EF4-FFF2-40B4-BE49-F238E27FC236}">
                    <a16:creationId xmlns:a16="http://schemas.microsoft.com/office/drawing/2014/main" id="{9FF44A60-9B1F-477E-9935-5339B5109B31}"/>
                  </a:ext>
                </a:extLst>
              </p:cNvPr>
              <p:cNvGrpSpPr/>
              <p:nvPr/>
            </p:nvGrpSpPr>
            <p:grpSpPr>
              <a:xfrm>
                <a:off x="2431229" y="3358367"/>
                <a:ext cx="1383263" cy="342086"/>
                <a:chOff x="2428871" y="3107282"/>
                <a:chExt cx="1383263" cy="342086"/>
              </a:xfrm>
            </p:grpSpPr>
            <p:grpSp>
              <p:nvGrpSpPr>
                <p:cNvPr id="261" name="Groep 260">
                  <a:extLst>
                    <a:ext uri="{FF2B5EF4-FFF2-40B4-BE49-F238E27FC236}">
                      <a16:creationId xmlns:a16="http://schemas.microsoft.com/office/drawing/2014/main" id="{E3FE9F47-4200-48CF-9F2D-3B4CB5E3C8B6}"/>
                    </a:ext>
                  </a:extLst>
                </p:cNvPr>
                <p:cNvGrpSpPr/>
                <p:nvPr/>
              </p:nvGrpSpPr>
              <p:grpSpPr>
                <a:xfrm>
                  <a:off x="2428872" y="310728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67" name="Rechte verbindingslijn 266">
                    <a:extLst>
                      <a:ext uri="{FF2B5EF4-FFF2-40B4-BE49-F238E27FC236}">
                        <a16:creationId xmlns:a16="http://schemas.microsoft.com/office/drawing/2014/main" id="{C837E7A7-7F50-40AD-8B91-3A509C330C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Rechte verbindingslijn 267">
                    <a:extLst>
                      <a:ext uri="{FF2B5EF4-FFF2-40B4-BE49-F238E27FC236}">
                        <a16:creationId xmlns:a16="http://schemas.microsoft.com/office/drawing/2014/main" id="{D966FF44-5300-44C9-B986-D01B5AB0DA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372E8FD5-4333-44DF-945E-68DFB0750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DD18C88D-3A14-4127-933E-6E987F5654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2" name="Groep 261">
                  <a:extLst>
                    <a:ext uri="{FF2B5EF4-FFF2-40B4-BE49-F238E27FC236}">
                      <a16:creationId xmlns:a16="http://schemas.microsoft.com/office/drawing/2014/main" id="{793E5FFD-3238-47A5-9101-A65C0285AAE1}"/>
                    </a:ext>
                  </a:extLst>
                </p:cNvPr>
                <p:cNvGrpSpPr/>
                <p:nvPr/>
              </p:nvGrpSpPr>
              <p:grpSpPr>
                <a:xfrm>
                  <a:off x="2428871" y="3233042"/>
                  <a:ext cx="1383262" cy="216326"/>
                  <a:chOff x="2428872" y="3107282"/>
                  <a:chExt cx="1383262" cy="216326"/>
                </a:xfrm>
              </p:grpSpPr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B293EBDA-CEFB-4A33-9901-194ECA3404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5" y="3107282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F529FFAC-C280-4EFC-9D80-DABDAFA734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4" y="3140076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CFDA5EE6-A9AD-482C-9791-2D17445FFE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3" y="3172870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5C6877DB-8FAF-4CB1-9F24-B92E965638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872" y="3203665"/>
                    <a:ext cx="1383259" cy="119943"/>
                  </a:xfrm>
                  <a:prstGeom prst="line">
                    <a:avLst/>
                  </a:prstGeom>
                  <a:ln>
                    <a:solidFill>
                      <a:srgbClr val="5B9BD5">
                        <a:alpha val="50196"/>
                      </a:srgb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357" name="Parallellogram 356">
            <a:extLst>
              <a:ext uri="{FF2B5EF4-FFF2-40B4-BE49-F238E27FC236}">
                <a16:creationId xmlns:a16="http://schemas.microsoft.com/office/drawing/2014/main" id="{5F561A31-B90C-4852-9A6E-E8506FF41BE9}"/>
              </a:ext>
            </a:extLst>
          </p:cNvPr>
          <p:cNvSpPr/>
          <p:nvPr/>
        </p:nvSpPr>
        <p:spPr>
          <a:xfrm rot="5400000" flipV="1">
            <a:off x="8157795" y="4326643"/>
            <a:ext cx="245269" cy="78858"/>
          </a:xfrm>
          <a:prstGeom prst="parallelogram">
            <a:avLst>
              <a:gd name="adj" fmla="val 6093"/>
            </a:avLst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8" name="Parallellogram 357">
            <a:extLst>
              <a:ext uri="{FF2B5EF4-FFF2-40B4-BE49-F238E27FC236}">
                <a16:creationId xmlns:a16="http://schemas.microsoft.com/office/drawing/2014/main" id="{22953C31-FECC-4FE1-A199-8AAD4EDFB15D}"/>
              </a:ext>
            </a:extLst>
          </p:cNvPr>
          <p:cNvSpPr/>
          <p:nvPr/>
        </p:nvSpPr>
        <p:spPr>
          <a:xfrm rot="5400000" flipV="1">
            <a:off x="8089544" y="4350305"/>
            <a:ext cx="245269" cy="53128"/>
          </a:xfrm>
          <a:prstGeom prst="parallelogram">
            <a:avLst>
              <a:gd name="adj" fmla="val 21189"/>
            </a:avLst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9" name="Trapezium 358">
            <a:extLst>
              <a:ext uri="{FF2B5EF4-FFF2-40B4-BE49-F238E27FC236}">
                <a16:creationId xmlns:a16="http://schemas.microsoft.com/office/drawing/2014/main" id="{28CE3B48-28A8-4992-8308-C4D32A21B529}"/>
              </a:ext>
            </a:extLst>
          </p:cNvPr>
          <p:cNvSpPr/>
          <p:nvPr/>
        </p:nvSpPr>
        <p:spPr>
          <a:xfrm>
            <a:off x="6788941" y="1899764"/>
            <a:ext cx="1555457" cy="1730104"/>
          </a:xfrm>
          <a:prstGeom prst="trapezoid">
            <a:avLst/>
          </a:prstGeom>
          <a:gradFill flip="none" rotWithShape="1">
            <a:gsLst>
              <a:gs pos="0">
                <a:srgbClr val="FFC000">
                  <a:alpha val="30196"/>
                </a:srgbClr>
              </a:gs>
              <a:gs pos="100000">
                <a:srgbClr val="FFC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361" name="Ovaal 360">
            <a:extLst>
              <a:ext uri="{FF2B5EF4-FFF2-40B4-BE49-F238E27FC236}">
                <a16:creationId xmlns:a16="http://schemas.microsoft.com/office/drawing/2014/main" id="{7E768C66-3FE3-45DC-902C-8807E6480512}"/>
              </a:ext>
            </a:extLst>
          </p:cNvPr>
          <p:cNvSpPr/>
          <p:nvPr/>
        </p:nvSpPr>
        <p:spPr>
          <a:xfrm>
            <a:off x="3506844" y="3855635"/>
            <a:ext cx="2559167" cy="2559167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1709678B-63DC-4C78-8C91-468745165F43}"/>
              </a:ext>
            </a:extLst>
          </p:cNvPr>
          <p:cNvGrpSpPr/>
          <p:nvPr/>
        </p:nvGrpSpPr>
        <p:grpSpPr>
          <a:xfrm>
            <a:off x="3300140" y="2426435"/>
            <a:ext cx="866172" cy="866584"/>
            <a:chOff x="3300140" y="2426435"/>
            <a:chExt cx="866172" cy="866584"/>
          </a:xfrm>
        </p:grpSpPr>
        <p:sp>
          <p:nvSpPr>
            <p:cNvPr id="5" name="Blokboog 4">
              <a:extLst>
                <a:ext uri="{FF2B5EF4-FFF2-40B4-BE49-F238E27FC236}">
                  <a16:creationId xmlns:a16="http://schemas.microsoft.com/office/drawing/2014/main" id="{FD8B1053-8E76-4B7A-989D-1E3147939A20}"/>
                </a:ext>
              </a:extLst>
            </p:cNvPr>
            <p:cNvSpPr/>
            <p:nvPr/>
          </p:nvSpPr>
          <p:spPr>
            <a:xfrm>
              <a:off x="3300140" y="2426435"/>
              <a:ext cx="866172" cy="866172"/>
            </a:xfrm>
            <a:prstGeom prst="blockArc">
              <a:avLst/>
            </a:prstGeom>
            <a:solidFill>
              <a:srgbClr val="4472C4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69" name="Blokboog 168">
              <a:extLst>
                <a:ext uri="{FF2B5EF4-FFF2-40B4-BE49-F238E27FC236}">
                  <a16:creationId xmlns:a16="http://schemas.microsoft.com/office/drawing/2014/main" id="{702E0481-6B08-41F2-B387-3637028BB0B8}"/>
                </a:ext>
              </a:extLst>
            </p:cNvPr>
            <p:cNvSpPr/>
            <p:nvPr/>
          </p:nvSpPr>
          <p:spPr>
            <a:xfrm>
              <a:off x="3300140" y="2426847"/>
              <a:ext cx="866172" cy="866172"/>
            </a:xfrm>
            <a:prstGeom prst="blockArc">
              <a:avLst>
                <a:gd name="adj1" fmla="val 10800000"/>
                <a:gd name="adj2" fmla="val 17758347"/>
                <a:gd name="adj3" fmla="val 24720"/>
              </a:avLst>
            </a:prstGeom>
            <a:solidFill>
              <a:srgbClr val="4472C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pic>
        <p:nvPicPr>
          <p:cNvPr id="33" name="Graphic 32" descr="Duim omhoog met effen opvulling">
            <a:extLst>
              <a:ext uri="{FF2B5EF4-FFF2-40B4-BE49-F238E27FC236}">
                <a16:creationId xmlns:a16="http://schemas.microsoft.com/office/drawing/2014/main" id="{3CC5A58C-ABB6-4727-AA9C-9CE9C9422B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7431" y="3764077"/>
            <a:ext cx="456923" cy="456923"/>
          </a:xfrm>
          <a:prstGeom prst="rect">
            <a:avLst/>
          </a:prstGeom>
        </p:spPr>
      </p:pic>
      <p:pic>
        <p:nvPicPr>
          <p:cNvPr id="35" name="Graphic 34" descr="Duim omlaag met effen opvulling">
            <a:extLst>
              <a:ext uri="{FF2B5EF4-FFF2-40B4-BE49-F238E27FC236}">
                <a16:creationId xmlns:a16="http://schemas.microsoft.com/office/drawing/2014/main" id="{3E674284-34C0-46B6-ADBA-4A609E4AC5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8884" y="3865847"/>
            <a:ext cx="456923" cy="45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26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715F94C-2AE9-4DE7-AC4B-46491DE60F4A}"/>
              </a:ext>
            </a:extLst>
          </p:cNvPr>
          <p:cNvSpPr/>
          <p:nvPr/>
        </p:nvSpPr>
        <p:spPr>
          <a:xfrm>
            <a:off x="838200" y="2292743"/>
            <a:ext cx="10515600" cy="2050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chemeClr val="tx1"/>
                </a:solidFill>
                <a:latin typeface="Avenir Next LT Pro" panose="020B0504020202020204" pitchFamily="34" charset="0"/>
              </a:rPr>
              <a:t>SPARQL</a:t>
            </a: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?database ?feedback ?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WHERE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ThermalComfortPropertySet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ofo:containsProperty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?property .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?property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ofo:hasFeedback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ofo:isFeedbackOf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: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JohnDoe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.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?feedback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ofo:hasResult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?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. }</a:t>
            </a:r>
            <a:endParaRPr lang="en-US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itel 52">
            <a:extLst>
              <a:ext uri="{FF2B5EF4-FFF2-40B4-BE49-F238E27FC236}">
                <a16:creationId xmlns:a16="http://schemas.microsoft.com/office/drawing/2014/main" id="{8C57C05A-2F33-46BC-BAC0-26081BC1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cs typeface="CircularStd-Bold" panose="020B0804020101010102" pitchFamily="34" charset="0"/>
              </a:rPr>
              <a:t>Querying with OFO</a:t>
            </a:r>
            <a:endParaRPr lang="x-none" i="1" dirty="0">
              <a:latin typeface="Georgia" panose="02040502050405020303" pitchFamily="18" charset="0"/>
              <a:cs typeface="CircularStd-Bold" panose="020B0804020101010102" pitchFamily="34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DF35140-9E5A-4DE2-9BE3-F39B32D1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1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Avenir Next LT Pro" panose="020B0504020202020204" pitchFamily="34" charset="0"/>
              </a:rPr>
              <a:t>CQ6: What feedback is given to the properties related to a specific IEQ parameter?</a:t>
            </a:r>
            <a:endParaRPr lang="nl-NL" i="1" dirty="0">
              <a:latin typeface="Avenir Next LT Pro" panose="020B0504020202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62B0D3-ADB1-44BF-BECC-B76F5E197698}"/>
              </a:ext>
            </a:extLst>
          </p:cNvPr>
          <p:cNvSpPr/>
          <p:nvPr/>
        </p:nvSpPr>
        <p:spPr>
          <a:xfrm>
            <a:off x="838200" y="4495800"/>
            <a:ext cx="10515600" cy="2272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chemeClr val="tx1"/>
                </a:solidFill>
                <a:latin typeface="Avenir Next LT Pro" panose="020B0504020202020204" pitchFamily="34" charset="0"/>
              </a:rPr>
              <a:t>SPARQL</a:t>
            </a: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?database ?feedback ?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WHERE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ThermalComfortPropertySet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ofo:containsProperty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?property .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?property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ofo:hasFeedback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?feedback .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?feedback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ofo:isFeedbackOf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?person .</a:t>
            </a:r>
            <a:endParaRPr lang="en-US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27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715F94C-2AE9-4DE7-AC4B-46491DE60F4A}"/>
              </a:ext>
            </a:extLst>
          </p:cNvPr>
          <p:cNvSpPr/>
          <p:nvPr/>
        </p:nvSpPr>
        <p:spPr>
          <a:xfrm>
            <a:off x="838200" y="2292743"/>
            <a:ext cx="10515600" cy="2948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chemeClr val="tx1"/>
                </a:solidFill>
                <a:latin typeface="Avenir Next LT Pro" panose="020B0504020202020204" pitchFamily="34" charset="0"/>
              </a:rPr>
              <a:t>SPARQL</a:t>
            </a:r>
          </a:p>
          <a:p>
            <a:endParaRPr lang="en-US" sz="11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PREFIX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: &lt;https://w3id.org/ofo#&gt;</a:t>
            </a: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?property ?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?database</a:t>
            </a: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WHERE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ThermalComfortPropertySet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ofo:containsProperty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?property .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{ ?property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ofo:isPropertyOf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: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JohnDoe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. }</a:t>
            </a:r>
          </a:p>
          <a:p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{ ?property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ofo:hasFeedback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ofo:isFeedbackOf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: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JohnDoe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. }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?property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ofo:hasResult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?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dataPoint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. }</a:t>
            </a:r>
            <a:endParaRPr lang="en-US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itel 52">
            <a:extLst>
              <a:ext uri="{FF2B5EF4-FFF2-40B4-BE49-F238E27FC236}">
                <a16:creationId xmlns:a16="http://schemas.microsoft.com/office/drawing/2014/main" id="{8C57C05A-2F33-46BC-BAC0-26081BC1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cs typeface="CircularStd-Bold" panose="020B0804020101010102" pitchFamily="34" charset="0"/>
              </a:rPr>
              <a:t>Querying with OFO</a:t>
            </a:r>
            <a:endParaRPr lang="x-none" i="1" dirty="0">
              <a:latin typeface="Georgia" panose="02040502050405020303" pitchFamily="18" charset="0"/>
              <a:cs typeface="CircularStd-Bold" panose="020B0804020101010102" pitchFamily="34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DF35140-9E5A-4DE2-9BE3-F39B32D1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11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Avenir Next LT Pro" panose="020B0504020202020204" pitchFamily="34" charset="0"/>
              </a:rPr>
              <a:t>CQ7: What passive feedback is measured by the wearable during the active feedback of the occupant?</a:t>
            </a:r>
            <a:endParaRPr lang="nl-NL" i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9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25D33-8EDB-4912-8385-9B67BC2D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Property chains</a:t>
            </a:r>
            <a:endParaRPr lang="LID4096" dirty="0">
              <a:latin typeface="Georgia" panose="02040502050405020303" pitchFamily="18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A0067E1-031E-4ECD-A41D-261B00BED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941" y="1825625"/>
            <a:ext cx="7732117" cy="4351338"/>
          </a:xfrm>
        </p:spPr>
      </p:pic>
    </p:spTree>
    <p:extLst>
      <p:ext uri="{BB962C8B-B14F-4D97-AF65-F5344CB8AC3E}">
        <p14:creationId xmlns:p14="http://schemas.microsoft.com/office/powerpoint/2010/main" val="1668821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F2FB6-DFBD-4CBC-922B-07BBAD1A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Integrating feedback and LBD</a:t>
            </a:r>
            <a:endParaRPr lang="x-none" dirty="0">
              <a:latin typeface="Georgia" panose="02040502050405020303" pitchFamily="18" charset="0"/>
            </a:endParaRPr>
          </a:p>
        </p:txBody>
      </p:sp>
      <p:pic>
        <p:nvPicPr>
          <p:cNvPr id="4" name="Tijdelijke aanduiding voor inhoud 6">
            <a:extLst>
              <a:ext uri="{FF2B5EF4-FFF2-40B4-BE49-F238E27FC236}">
                <a16:creationId xmlns:a16="http://schemas.microsoft.com/office/drawing/2014/main" id="{0B41B2FA-2B6B-4D91-A7B5-8C4CD9643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96" y="1935221"/>
            <a:ext cx="5257800" cy="286194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EC49086-F289-468C-AA99-6AC8C20AA1A4}"/>
              </a:ext>
            </a:extLst>
          </p:cNvPr>
          <p:cNvSpPr txBox="1"/>
          <p:nvPr/>
        </p:nvSpPr>
        <p:spPr>
          <a:xfrm>
            <a:off x="604042" y="5543953"/>
            <a:ext cx="494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Perceived building performance</a:t>
            </a:r>
            <a:endParaRPr lang="en-US" dirty="0">
              <a:latin typeface="Avenir Next LT Pro" panose="020B0504020202020204" pitchFamily="34" charset="0"/>
            </a:endParaRPr>
          </a:p>
          <a:p>
            <a:pPr algn="ctr"/>
            <a:endParaRPr lang="x-none" dirty="0">
              <a:latin typeface="Avenir Next LT Pro" panose="020B050402020202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3033F5A-DB1F-4929-89F3-E81417BC7631}"/>
              </a:ext>
            </a:extLst>
          </p:cNvPr>
          <p:cNvSpPr txBox="1"/>
          <p:nvPr/>
        </p:nvSpPr>
        <p:spPr>
          <a:xfrm>
            <a:off x="6640668" y="5548311"/>
            <a:ext cx="494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Measured building performance</a:t>
            </a:r>
            <a:endParaRPr lang="x-none" b="1" dirty="0">
              <a:latin typeface="Avenir Next LT Pro" panose="020B0504020202020204" pitchFamily="34" charset="0"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D2187AEE-9FCA-421B-A88F-3CFDAF1E0B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371" y="2433062"/>
            <a:ext cx="5331034" cy="2862000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57DFF432-2FD5-4D52-B735-8D5C204BF4CE}"/>
              </a:ext>
            </a:extLst>
          </p:cNvPr>
          <p:cNvSpPr/>
          <p:nvPr/>
        </p:nvSpPr>
        <p:spPr>
          <a:xfrm rot="281679">
            <a:off x="4335906" y="3810553"/>
            <a:ext cx="4964759" cy="745059"/>
          </a:xfrm>
          <a:custGeom>
            <a:avLst/>
            <a:gdLst>
              <a:gd name="connsiteX0" fmla="*/ 0 w 4964759"/>
              <a:gd name="connsiteY0" fmla="*/ 372530 h 745059"/>
              <a:gd name="connsiteX1" fmla="*/ 2482380 w 4964759"/>
              <a:gd name="connsiteY1" fmla="*/ 0 h 745059"/>
              <a:gd name="connsiteX2" fmla="*/ 4964760 w 4964759"/>
              <a:gd name="connsiteY2" fmla="*/ 372530 h 745059"/>
              <a:gd name="connsiteX3" fmla="*/ 2482380 w 4964759"/>
              <a:gd name="connsiteY3" fmla="*/ 745060 h 745059"/>
              <a:gd name="connsiteX4" fmla="*/ 0 w 4964759"/>
              <a:gd name="connsiteY4" fmla="*/ 372530 h 74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4759" h="745059" extrusionOk="0">
                <a:moveTo>
                  <a:pt x="0" y="372530"/>
                </a:moveTo>
                <a:cubicBezTo>
                  <a:pt x="-95652" y="54307"/>
                  <a:pt x="1292159" y="-65629"/>
                  <a:pt x="2482380" y="0"/>
                </a:cubicBezTo>
                <a:cubicBezTo>
                  <a:pt x="3820735" y="18331"/>
                  <a:pt x="4969582" y="165348"/>
                  <a:pt x="4964760" y="372530"/>
                </a:cubicBezTo>
                <a:cubicBezTo>
                  <a:pt x="4862309" y="374012"/>
                  <a:pt x="3755995" y="1048026"/>
                  <a:pt x="2482380" y="745060"/>
                </a:cubicBezTo>
                <a:cubicBezTo>
                  <a:pt x="1146491" y="696650"/>
                  <a:pt x="34901" y="575401"/>
                  <a:pt x="0" y="37253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51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25D33-8EDB-4912-8385-9B67BC2D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What can it do?</a:t>
            </a:r>
            <a:endParaRPr lang="LID4096" dirty="0">
              <a:latin typeface="Georgia" panose="02040502050405020303" pitchFamily="18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6B87024-4EE3-4D5A-97D2-425F6DEEB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51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33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25D33-8EDB-4912-8385-9B67BC2D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What can it do?</a:t>
            </a:r>
            <a:endParaRPr lang="LID4096" dirty="0">
              <a:latin typeface="Georgia" panose="02040502050405020303" pitchFamily="18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243CDC4-6027-480E-9C68-035DE6C2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10515600" cy="5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38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AB571-720A-45B6-8784-98D861CF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How to create </a:t>
            </a:r>
            <a:r>
              <a:rPr lang="en-US" dirty="0">
                <a:solidFill>
                  <a:schemeClr val="accent4"/>
                </a:solidFill>
                <a:latin typeface="Georgia" panose="02040502050405020303" pitchFamily="18" charset="0"/>
              </a:rPr>
              <a:t>parallel intelligence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6508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4CBE8-1891-4D09-880C-F1CB1944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Process</a:t>
            </a:r>
            <a:endParaRPr lang="x-none" dirty="0">
              <a:latin typeface="Georgia" panose="02040502050405020303" pitchFamily="18" charset="0"/>
            </a:endParaRPr>
          </a:p>
        </p:txBody>
      </p:sp>
      <p:pic>
        <p:nvPicPr>
          <p:cNvPr id="6" name="Afbeelding 5" descr="Afbeelding met tekst, teken, buiten&#10;&#10;Automatisch gegenereerde beschrijving">
            <a:extLst>
              <a:ext uri="{FF2B5EF4-FFF2-40B4-BE49-F238E27FC236}">
                <a16:creationId xmlns:a16="http://schemas.microsoft.com/office/drawing/2014/main" id="{858FE7F9-36C1-41A8-A8BD-CDC403A16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17" y="1690688"/>
            <a:ext cx="1087428" cy="1080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84CDDE8-3984-4FBB-83C5-BDC423A781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51" y="1690688"/>
            <a:ext cx="996157" cy="1080000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70552A73-FAA6-4D7F-8813-545EB09B2D59}"/>
              </a:ext>
            </a:extLst>
          </p:cNvPr>
          <p:cNvGrpSpPr/>
          <p:nvPr/>
        </p:nvGrpSpPr>
        <p:grpSpPr>
          <a:xfrm>
            <a:off x="1255438" y="3547313"/>
            <a:ext cx="739186" cy="1080000"/>
            <a:chOff x="8096871" y="1050957"/>
            <a:chExt cx="2133910" cy="3117786"/>
          </a:xfrm>
        </p:grpSpPr>
        <p:sp>
          <p:nvSpPr>
            <p:cNvPr id="9" name="Rechthoek: afgeronde hoeken 8">
              <a:extLst>
                <a:ext uri="{FF2B5EF4-FFF2-40B4-BE49-F238E27FC236}">
                  <a16:creationId xmlns:a16="http://schemas.microsoft.com/office/drawing/2014/main" id="{9866BFAA-C9DB-481C-9748-2DAF6F8328CC}"/>
                </a:ext>
              </a:extLst>
            </p:cNvPr>
            <p:cNvSpPr/>
            <p:nvPr/>
          </p:nvSpPr>
          <p:spPr>
            <a:xfrm rot="10800000">
              <a:off x="8487395" y="3305175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" name="Rechthoek: afgeronde hoeken 9">
              <a:extLst>
                <a:ext uri="{FF2B5EF4-FFF2-40B4-BE49-F238E27FC236}">
                  <a16:creationId xmlns:a16="http://schemas.microsoft.com/office/drawing/2014/main" id="{8B4731DB-A9DF-4C4B-82CD-D06FF25E8F23}"/>
                </a:ext>
              </a:extLst>
            </p:cNvPr>
            <p:cNvSpPr/>
            <p:nvPr/>
          </p:nvSpPr>
          <p:spPr>
            <a:xfrm>
              <a:off x="8487395" y="1050957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B9753C1B-00AD-4C92-8753-C1F6FEDD3232}"/>
                </a:ext>
              </a:extLst>
            </p:cNvPr>
            <p:cNvSpPr/>
            <p:nvPr/>
          </p:nvSpPr>
          <p:spPr>
            <a:xfrm>
              <a:off x="9897096" y="2162175"/>
              <a:ext cx="333685" cy="31401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2" name="Rechthoek: afgeronde hoeken 11">
              <a:extLst>
                <a:ext uri="{FF2B5EF4-FFF2-40B4-BE49-F238E27FC236}">
                  <a16:creationId xmlns:a16="http://schemas.microsoft.com/office/drawing/2014/main" id="{A82FEF34-3586-4BD7-A259-38993A183059}"/>
                </a:ext>
              </a:extLst>
            </p:cNvPr>
            <p:cNvSpPr/>
            <p:nvPr/>
          </p:nvSpPr>
          <p:spPr>
            <a:xfrm>
              <a:off x="8096871" y="1571625"/>
              <a:ext cx="2076450" cy="20764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3" name="Rechthoek: afgeronde hoeken 12">
              <a:extLst>
                <a:ext uri="{FF2B5EF4-FFF2-40B4-BE49-F238E27FC236}">
                  <a16:creationId xmlns:a16="http://schemas.microsoft.com/office/drawing/2014/main" id="{8BB771F2-9BB0-4A92-9A62-D56879B9E66B}"/>
                </a:ext>
              </a:extLst>
            </p:cNvPr>
            <p:cNvSpPr/>
            <p:nvPr/>
          </p:nvSpPr>
          <p:spPr>
            <a:xfrm>
              <a:off x="8154331" y="1629085"/>
              <a:ext cx="1961529" cy="1961529"/>
            </a:xfrm>
            <a:prstGeom prst="roundRect">
              <a:avLst/>
            </a:prstGeom>
            <a:gradFill flip="none" rotWithShape="1">
              <a:gsLst>
                <a:gs pos="4900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CA2AB4DD-3E14-4B59-8ACF-CA1C825B43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50" y="3501013"/>
            <a:ext cx="996157" cy="1080000"/>
          </a:xfrm>
          <a:prstGeom prst="rect">
            <a:avLst/>
          </a:prstGeom>
        </p:spPr>
      </p:pic>
      <p:grpSp>
        <p:nvGrpSpPr>
          <p:cNvPr id="54" name="Groep 53">
            <a:extLst>
              <a:ext uri="{FF2B5EF4-FFF2-40B4-BE49-F238E27FC236}">
                <a16:creationId xmlns:a16="http://schemas.microsoft.com/office/drawing/2014/main" id="{8371FA0C-EEA3-4DC0-9ED2-3E05E56A42B5}"/>
              </a:ext>
            </a:extLst>
          </p:cNvPr>
          <p:cNvGrpSpPr/>
          <p:nvPr/>
        </p:nvGrpSpPr>
        <p:grpSpPr>
          <a:xfrm>
            <a:off x="982828" y="5403938"/>
            <a:ext cx="1284405" cy="1080000"/>
            <a:chOff x="1608660" y="2190674"/>
            <a:chExt cx="2079554" cy="1748606"/>
          </a:xfrm>
        </p:grpSpPr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9267FCDA-AF9F-4F0E-BD5F-D38E3A617842}"/>
                </a:ext>
              </a:extLst>
            </p:cNvPr>
            <p:cNvGrpSpPr/>
            <p:nvPr/>
          </p:nvGrpSpPr>
          <p:grpSpPr>
            <a:xfrm rot="20260591">
              <a:off x="2077887" y="2190674"/>
              <a:ext cx="1610327" cy="719332"/>
              <a:chOff x="5239321" y="898753"/>
              <a:chExt cx="1610327" cy="719332"/>
            </a:xfrm>
          </p:grpSpPr>
          <p:sp>
            <p:nvSpPr>
              <p:cNvPr id="16" name="Rechthoek: afgeronde hoeken 15">
                <a:extLst>
                  <a:ext uri="{FF2B5EF4-FFF2-40B4-BE49-F238E27FC236}">
                    <a16:creationId xmlns:a16="http://schemas.microsoft.com/office/drawing/2014/main" id="{E5881616-F388-4D36-9362-83889D110F72}"/>
                  </a:ext>
                </a:extLst>
              </p:cNvPr>
              <p:cNvSpPr/>
              <p:nvPr/>
            </p:nvSpPr>
            <p:spPr>
              <a:xfrm>
                <a:off x="6148757" y="898753"/>
                <a:ext cx="700891" cy="333142"/>
              </a:xfrm>
              <a:prstGeom prst="roundRect">
                <a:avLst>
                  <a:gd name="adj" fmla="val 0"/>
                </a:avLst>
              </a:prstGeom>
              <a:solidFill>
                <a:schemeClr val="accent5">
                  <a:lumMod val="5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dirty="0"/>
              </a:p>
            </p:txBody>
          </p:sp>
          <p:sp>
            <p:nvSpPr>
              <p:cNvPr id="17" name="Rechthoek: afgeronde hoeken 16">
                <a:extLst>
                  <a:ext uri="{FF2B5EF4-FFF2-40B4-BE49-F238E27FC236}">
                    <a16:creationId xmlns:a16="http://schemas.microsoft.com/office/drawing/2014/main" id="{39165EA5-3242-485F-B5CD-B5E9D20A0E11}"/>
                  </a:ext>
                </a:extLst>
              </p:cNvPr>
              <p:cNvSpPr/>
              <p:nvPr/>
            </p:nvSpPr>
            <p:spPr>
              <a:xfrm>
                <a:off x="6413275" y="952146"/>
                <a:ext cx="334434" cy="226573"/>
              </a:xfrm>
              <a:prstGeom prst="roundRect">
                <a:avLst>
                  <a:gd name="adj" fmla="val 0"/>
                </a:avLst>
              </a:prstGeom>
              <a:solidFill>
                <a:schemeClr val="accent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dirty="0"/>
              </a:p>
            </p:txBody>
          </p:sp>
          <p:sp>
            <p:nvSpPr>
              <p:cNvPr id="18" name="Rechthoek: afgeronde hoeken 17">
                <a:extLst>
                  <a:ext uri="{FF2B5EF4-FFF2-40B4-BE49-F238E27FC236}">
                    <a16:creationId xmlns:a16="http://schemas.microsoft.com/office/drawing/2014/main" id="{3F07E523-D45A-4967-9F23-C23A159BCC05}"/>
                  </a:ext>
                </a:extLst>
              </p:cNvPr>
              <p:cNvSpPr/>
              <p:nvPr/>
            </p:nvSpPr>
            <p:spPr>
              <a:xfrm>
                <a:off x="6159209" y="949886"/>
                <a:ext cx="79110" cy="226573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dirty="0"/>
              </a:p>
            </p:txBody>
          </p: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1BB8BD64-9604-4FAE-B32D-F7B122FF1250}"/>
                  </a:ext>
                </a:extLst>
              </p:cNvPr>
              <p:cNvGrpSpPr/>
              <p:nvPr/>
            </p:nvGrpSpPr>
            <p:grpSpPr>
              <a:xfrm>
                <a:off x="5239321" y="1037265"/>
                <a:ext cx="919888" cy="580820"/>
                <a:chOff x="4531488" y="903324"/>
                <a:chExt cx="760022" cy="537938"/>
              </a:xfrm>
            </p:grpSpPr>
            <p:sp>
              <p:nvSpPr>
                <p:cNvPr id="20" name="Vrije vorm: vorm 19">
                  <a:extLst>
                    <a:ext uri="{FF2B5EF4-FFF2-40B4-BE49-F238E27FC236}">
                      <a16:creationId xmlns:a16="http://schemas.microsoft.com/office/drawing/2014/main" id="{36489BB8-8D20-496A-866F-167A3D56C849}"/>
                    </a:ext>
                  </a:extLst>
                </p:cNvPr>
                <p:cNvSpPr/>
                <p:nvPr/>
              </p:nvSpPr>
              <p:spPr>
                <a:xfrm>
                  <a:off x="4531488" y="903324"/>
                  <a:ext cx="759314" cy="502444"/>
                </a:xfrm>
                <a:custGeom>
                  <a:avLst/>
                  <a:gdLst>
                    <a:gd name="connsiteX0" fmla="*/ 1547812 w 1547812"/>
                    <a:gd name="connsiteY0" fmla="*/ 0 h 502444"/>
                    <a:gd name="connsiteX1" fmla="*/ 928687 w 1547812"/>
                    <a:gd name="connsiteY1" fmla="*/ 78581 h 502444"/>
                    <a:gd name="connsiteX2" fmla="*/ 404812 w 1547812"/>
                    <a:gd name="connsiteY2" fmla="*/ 361950 h 502444"/>
                    <a:gd name="connsiteX3" fmla="*/ 0 w 1547812"/>
                    <a:gd name="connsiteY3" fmla="*/ 502444 h 502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7812" h="502444">
                      <a:moveTo>
                        <a:pt x="1547812" y="0"/>
                      </a:moveTo>
                      <a:cubicBezTo>
                        <a:pt x="1333499" y="9128"/>
                        <a:pt x="1119187" y="18256"/>
                        <a:pt x="928687" y="78581"/>
                      </a:cubicBezTo>
                      <a:cubicBezTo>
                        <a:pt x="738187" y="138906"/>
                        <a:pt x="559593" y="291306"/>
                        <a:pt x="404812" y="361950"/>
                      </a:cubicBezTo>
                      <a:cubicBezTo>
                        <a:pt x="250031" y="432594"/>
                        <a:pt x="64294" y="488950"/>
                        <a:pt x="0" y="502444"/>
                      </a:cubicBezTo>
                    </a:path>
                  </a:pathLst>
                </a:custGeom>
                <a:noFill/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21" name="Vrije vorm: vorm 20">
                  <a:extLst>
                    <a:ext uri="{FF2B5EF4-FFF2-40B4-BE49-F238E27FC236}">
                      <a16:creationId xmlns:a16="http://schemas.microsoft.com/office/drawing/2014/main" id="{9B817CBF-7BE3-4DDB-8903-97CEEBBBF67B}"/>
                    </a:ext>
                  </a:extLst>
                </p:cNvPr>
                <p:cNvSpPr/>
                <p:nvPr/>
              </p:nvSpPr>
              <p:spPr>
                <a:xfrm>
                  <a:off x="4531488" y="913240"/>
                  <a:ext cx="759314" cy="502444"/>
                </a:xfrm>
                <a:custGeom>
                  <a:avLst/>
                  <a:gdLst>
                    <a:gd name="connsiteX0" fmla="*/ 1547812 w 1547812"/>
                    <a:gd name="connsiteY0" fmla="*/ 0 h 502444"/>
                    <a:gd name="connsiteX1" fmla="*/ 928687 w 1547812"/>
                    <a:gd name="connsiteY1" fmla="*/ 78581 h 502444"/>
                    <a:gd name="connsiteX2" fmla="*/ 404812 w 1547812"/>
                    <a:gd name="connsiteY2" fmla="*/ 361950 h 502444"/>
                    <a:gd name="connsiteX3" fmla="*/ 0 w 1547812"/>
                    <a:gd name="connsiteY3" fmla="*/ 502444 h 502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7812" h="502444">
                      <a:moveTo>
                        <a:pt x="1547812" y="0"/>
                      </a:moveTo>
                      <a:cubicBezTo>
                        <a:pt x="1333499" y="9128"/>
                        <a:pt x="1119187" y="18256"/>
                        <a:pt x="928687" y="78581"/>
                      </a:cubicBezTo>
                      <a:cubicBezTo>
                        <a:pt x="738187" y="138906"/>
                        <a:pt x="559593" y="291306"/>
                        <a:pt x="404812" y="361950"/>
                      </a:cubicBezTo>
                      <a:cubicBezTo>
                        <a:pt x="250031" y="432594"/>
                        <a:pt x="64294" y="488950"/>
                        <a:pt x="0" y="502444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22" name="Vrije vorm: vorm 21">
                  <a:extLst>
                    <a:ext uri="{FF2B5EF4-FFF2-40B4-BE49-F238E27FC236}">
                      <a16:creationId xmlns:a16="http://schemas.microsoft.com/office/drawing/2014/main" id="{A336F10D-0EBF-4A55-84E1-5ACE903EF86C}"/>
                    </a:ext>
                  </a:extLst>
                </p:cNvPr>
                <p:cNvSpPr/>
                <p:nvPr/>
              </p:nvSpPr>
              <p:spPr>
                <a:xfrm>
                  <a:off x="4532196" y="925237"/>
                  <a:ext cx="759314" cy="502444"/>
                </a:xfrm>
                <a:custGeom>
                  <a:avLst/>
                  <a:gdLst>
                    <a:gd name="connsiteX0" fmla="*/ 1547812 w 1547812"/>
                    <a:gd name="connsiteY0" fmla="*/ 0 h 502444"/>
                    <a:gd name="connsiteX1" fmla="*/ 928687 w 1547812"/>
                    <a:gd name="connsiteY1" fmla="*/ 78581 h 502444"/>
                    <a:gd name="connsiteX2" fmla="*/ 404812 w 1547812"/>
                    <a:gd name="connsiteY2" fmla="*/ 361950 h 502444"/>
                    <a:gd name="connsiteX3" fmla="*/ 0 w 1547812"/>
                    <a:gd name="connsiteY3" fmla="*/ 502444 h 502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7812" h="502444">
                      <a:moveTo>
                        <a:pt x="1547812" y="0"/>
                      </a:moveTo>
                      <a:cubicBezTo>
                        <a:pt x="1333499" y="9128"/>
                        <a:pt x="1119187" y="18256"/>
                        <a:pt x="928687" y="78581"/>
                      </a:cubicBezTo>
                      <a:cubicBezTo>
                        <a:pt x="738187" y="138906"/>
                        <a:pt x="559593" y="291306"/>
                        <a:pt x="404812" y="361950"/>
                      </a:cubicBezTo>
                      <a:cubicBezTo>
                        <a:pt x="250031" y="432594"/>
                        <a:pt x="64294" y="488950"/>
                        <a:pt x="0" y="50244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364A4F07-6BE9-443D-B893-4EADF5F23ECC}"/>
                    </a:ext>
                  </a:extLst>
                </p:cNvPr>
                <p:cNvSpPr/>
                <p:nvPr/>
              </p:nvSpPr>
              <p:spPr>
                <a:xfrm>
                  <a:off x="4532196" y="938818"/>
                  <a:ext cx="759314" cy="502444"/>
                </a:xfrm>
                <a:custGeom>
                  <a:avLst/>
                  <a:gdLst>
                    <a:gd name="connsiteX0" fmla="*/ 1547812 w 1547812"/>
                    <a:gd name="connsiteY0" fmla="*/ 0 h 502444"/>
                    <a:gd name="connsiteX1" fmla="*/ 928687 w 1547812"/>
                    <a:gd name="connsiteY1" fmla="*/ 78581 h 502444"/>
                    <a:gd name="connsiteX2" fmla="*/ 404812 w 1547812"/>
                    <a:gd name="connsiteY2" fmla="*/ 361950 h 502444"/>
                    <a:gd name="connsiteX3" fmla="*/ 0 w 1547812"/>
                    <a:gd name="connsiteY3" fmla="*/ 502444 h 502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7812" h="502444">
                      <a:moveTo>
                        <a:pt x="1547812" y="0"/>
                      </a:moveTo>
                      <a:cubicBezTo>
                        <a:pt x="1333499" y="9128"/>
                        <a:pt x="1119187" y="18256"/>
                        <a:pt x="928687" y="78581"/>
                      </a:cubicBezTo>
                      <a:cubicBezTo>
                        <a:pt x="738187" y="138906"/>
                        <a:pt x="559593" y="291306"/>
                        <a:pt x="404812" y="361950"/>
                      </a:cubicBezTo>
                      <a:cubicBezTo>
                        <a:pt x="250031" y="432594"/>
                        <a:pt x="64294" y="488950"/>
                        <a:pt x="0" y="50244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 dirty="0"/>
                </a:p>
              </p:txBody>
            </p:sp>
          </p:grp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950E1BF-9D83-4EA0-9102-254B8F460D85}"/>
                </a:ext>
              </a:extLst>
            </p:cNvPr>
            <p:cNvGrpSpPr/>
            <p:nvPr/>
          </p:nvGrpSpPr>
          <p:grpSpPr>
            <a:xfrm>
              <a:off x="1608660" y="2650832"/>
              <a:ext cx="1879202" cy="1288448"/>
              <a:chOff x="144102" y="644238"/>
              <a:chExt cx="4769631" cy="3270230"/>
            </a:xfrm>
          </p:grpSpPr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619DD72C-9060-463A-8165-A1014311FA1F}"/>
                  </a:ext>
                </a:extLst>
              </p:cNvPr>
              <p:cNvSpPr txBox="1"/>
              <p:nvPr/>
            </p:nvSpPr>
            <p:spPr>
              <a:xfrm>
                <a:off x="1032953" y="1193108"/>
                <a:ext cx="12668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/>
                  <a:t>Step 1</a:t>
                </a:r>
                <a:endParaRPr lang="en-US" sz="800" dirty="0"/>
              </a:p>
              <a:p>
                <a:pPr algn="ctr"/>
                <a:endParaRPr lang="aa-ET" sz="800" b="1" dirty="0"/>
              </a:p>
            </p:txBody>
          </p:sp>
          <p:sp>
            <p:nvSpPr>
              <p:cNvPr id="26" name="Rechthoek: afgeronde hoeken 25">
                <a:extLst>
                  <a:ext uri="{FF2B5EF4-FFF2-40B4-BE49-F238E27FC236}">
                    <a16:creationId xmlns:a16="http://schemas.microsoft.com/office/drawing/2014/main" id="{E371F016-3755-49E2-AD9C-9E5BE6C03AFE}"/>
                  </a:ext>
                </a:extLst>
              </p:cNvPr>
              <p:cNvSpPr/>
              <p:nvPr/>
            </p:nvSpPr>
            <p:spPr>
              <a:xfrm>
                <a:off x="144102" y="644238"/>
                <a:ext cx="4769631" cy="3126150"/>
              </a:xfrm>
              <a:prstGeom prst="roundRect">
                <a:avLst>
                  <a:gd name="adj" fmla="val 6814"/>
                </a:avLst>
              </a:prstGeom>
              <a:solidFill>
                <a:srgbClr val="007A4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27" name="Rechthoek: afgeronde hoeken 26">
                <a:extLst>
                  <a:ext uri="{FF2B5EF4-FFF2-40B4-BE49-F238E27FC236}">
                    <a16:creationId xmlns:a16="http://schemas.microsoft.com/office/drawing/2014/main" id="{0DB4CD6E-EE22-4281-A18C-66C46E03927B}"/>
                  </a:ext>
                </a:extLst>
              </p:cNvPr>
              <p:cNvSpPr/>
              <p:nvPr/>
            </p:nvSpPr>
            <p:spPr>
              <a:xfrm>
                <a:off x="3957804" y="2810893"/>
                <a:ext cx="954738" cy="74322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28" name="Rechthoek: afgeronde hoeken 27">
                <a:extLst>
                  <a:ext uri="{FF2B5EF4-FFF2-40B4-BE49-F238E27FC236}">
                    <a16:creationId xmlns:a16="http://schemas.microsoft.com/office/drawing/2014/main" id="{0EE3A36F-96CB-4717-8101-CF74D91E5664}"/>
                  </a:ext>
                </a:extLst>
              </p:cNvPr>
              <p:cNvSpPr/>
              <p:nvPr/>
            </p:nvSpPr>
            <p:spPr>
              <a:xfrm>
                <a:off x="3957804" y="857116"/>
                <a:ext cx="954738" cy="74322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29" name="Rechthoek: afgeronde hoeken 28">
                <a:extLst>
                  <a:ext uri="{FF2B5EF4-FFF2-40B4-BE49-F238E27FC236}">
                    <a16:creationId xmlns:a16="http://schemas.microsoft.com/office/drawing/2014/main" id="{F5ECFC30-E358-4AF4-96D2-D2CAB37FC182}"/>
                  </a:ext>
                </a:extLst>
              </p:cNvPr>
              <p:cNvSpPr/>
              <p:nvPr/>
            </p:nvSpPr>
            <p:spPr>
              <a:xfrm>
                <a:off x="3957804" y="1831993"/>
                <a:ext cx="954738" cy="74322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30" name="Rechthoek: afgeronde hoeken 29">
                <a:extLst>
                  <a:ext uri="{FF2B5EF4-FFF2-40B4-BE49-F238E27FC236}">
                    <a16:creationId xmlns:a16="http://schemas.microsoft.com/office/drawing/2014/main" id="{A5E016C1-10BE-486A-A811-6194E6B8792B}"/>
                  </a:ext>
                </a:extLst>
              </p:cNvPr>
              <p:cNvSpPr/>
              <p:nvPr/>
            </p:nvSpPr>
            <p:spPr>
              <a:xfrm>
                <a:off x="630875" y="734530"/>
                <a:ext cx="2806559" cy="255364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31" name="Ovaal 30">
                <a:extLst>
                  <a:ext uri="{FF2B5EF4-FFF2-40B4-BE49-F238E27FC236}">
                    <a16:creationId xmlns:a16="http://schemas.microsoft.com/office/drawing/2014/main" id="{389E83B3-D026-4713-95E4-0991F6C43EBA}"/>
                  </a:ext>
                </a:extLst>
              </p:cNvPr>
              <p:cNvSpPr/>
              <p:nvPr/>
            </p:nvSpPr>
            <p:spPr>
              <a:xfrm>
                <a:off x="3540171" y="751036"/>
                <a:ext cx="212160" cy="21216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dirty="0"/>
              </a:p>
            </p:txBody>
          </p:sp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14B54D90-4748-4F1E-8C06-FB898485F082}"/>
                  </a:ext>
                </a:extLst>
              </p:cNvPr>
              <p:cNvSpPr/>
              <p:nvPr/>
            </p:nvSpPr>
            <p:spPr>
              <a:xfrm>
                <a:off x="3540171" y="3452754"/>
                <a:ext cx="212161" cy="21216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\</a:t>
                </a:r>
                <a:endParaRPr lang="x-none" dirty="0"/>
              </a:p>
            </p:txBody>
          </p:sp>
          <p:sp>
            <p:nvSpPr>
              <p:cNvPr id="33" name="Ovaal 32">
                <a:extLst>
                  <a:ext uri="{FF2B5EF4-FFF2-40B4-BE49-F238E27FC236}">
                    <a16:creationId xmlns:a16="http://schemas.microsoft.com/office/drawing/2014/main" id="{13057821-3BEC-4F7E-BC2C-BD4ED20DF1AC}"/>
                  </a:ext>
                </a:extLst>
              </p:cNvPr>
              <p:cNvSpPr/>
              <p:nvPr/>
            </p:nvSpPr>
            <p:spPr>
              <a:xfrm>
                <a:off x="266848" y="751683"/>
                <a:ext cx="212160" cy="21216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dirty="0"/>
              </a:p>
            </p:txBody>
          </p:sp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EF361EC6-8A9E-477C-A316-B75F35EE630D}"/>
                  </a:ext>
                </a:extLst>
              </p:cNvPr>
              <p:cNvSpPr/>
              <p:nvPr/>
            </p:nvSpPr>
            <p:spPr>
              <a:xfrm>
                <a:off x="266848" y="3453401"/>
                <a:ext cx="212160" cy="21216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\</a:t>
                </a:r>
                <a:endParaRPr lang="x-none" dirty="0"/>
              </a:p>
            </p:txBody>
          </p:sp>
          <p:sp>
            <p:nvSpPr>
              <p:cNvPr id="35" name="Rechthoek: afgeronde hoeken 34">
                <a:extLst>
                  <a:ext uri="{FF2B5EF4-FFF2-40B4-BE49-F238E27FC236}">
                    <a16:creationId xmlns:a16="http://schemas.microsoft.com/office/drawing/2014/main" id="{6DF5E79E-EDBD-4942-B31F-F6FBA7BE1840}"/>
                  </a:ext>
                </a:extLst>
              </p:cNvPr>
              <p:cNvSpPr/>
              <p:nvPr/>
            </p:nvSpPr>
            <p:spPr>
              <a:xfrm>
                <a:off x="1426054" y="1507844"/>
                <a:ext cx="954738" cy="74322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dirty="0"/>
              </a:p>
            </p:txBody>
          </p:sp>
          <p:sp>
            <p:nvSpPr>
              <p:cNvPr id="36" name="Rechthoek: afgeronde hoeken 35">
                <a:extLst>
                  <a:ext uri="{FF2B5EF4-FFF2-40B4-BE49-F238E27FC236}">
                    <a16:creationId xmlns:a16="http://schemas.microsoft.com/office/drawing/2014/main" id="{F472A814-88F7-49B4-81B6-2C7520743196}"/>
                  </a:ext>
                </a:extLst>
              </p:cNvPr>
              <p:cNvSpPr/>
              <p:nvPr/>
            </p:nvSpPr>
            <p:spPr>
              <a:xfrm>
                <a:off x="2501714" y="1507844"/>
                <a:ext cx="589706" cy="743227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37" name="Rechthoek: afgeronde hoeken 36">
                <a:extLst>
                  <a:ext uri="{FF2B5EF4-FFF2-40B4-BE49-F238E27FC236}">
                    <a16:creationId xmlns:a16="http://schemas.microsoft.com/office/drawing/2014/main" id="{D35FCD56-E093-443E-8AB7-18FE46738D26}"/>
                  </a:ext>
                </a:extLst>
              </p:cNvPr>
              <p:cNvSpPr/>
              <p:nvPr/>
            </p:nvSpPr>
            <p:spPr>
              <a:xfrm>
                <a:off x="630875" y="1070600"/>
                <a:ext cx="589706" cy="743227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38" name="Rechthoek: afgeronde hoeken 37">
                <a:extLst>
                  <a:ext uri="{FF2B5EF4-FFF2-40B4-BE49-F238E27FC236}">
                    <a16:creationId xmlns:a16="http://schemas.microsoft.com/office/drawing/2014/main" id="{EC69F7D2-303B-4031-A154-C9155EC0BA5C}"/>
                  </a:ext>
                </a:extLst>
              </p:cNvPr>
              <p:cNvSpPr/>
              <p:nvPr/>
            </p:nvSpPr>
            <p:spPr>
              <a:xfrm>
                <a:off x="3466251" y="1055515"/>
                <a:ext cx="360000" cy="360000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39" name="Rechthoek: afgeronde hoeken 38">
                <a:extLst>
                  <a:ext uri="{FF2B5EF4-FFF2-40B4-BE49-F238E27FC236}">
                    <a16:creationId xmlns:a16="http://schemas.microsoft.com/office/drawing/2014/main" id="{A2636D18-AA88-4D4C-84C8-5ABDF2542D22}"/>
                  </a:ext>
                </a:extLst>
              </p:cNvPr>
              <p:cNvSpPr/>
              <p:nvPr/>
            </p:nvSpPr>
            <p:spPr>
              <a:xfrm>
                <a:off x="3206699" y="1502897"/>
                <a:ext cx="360000" cy="360000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40" name="Rechthoek: afgeronde hoeken 39">
                <a:extLst>
                  <a:ext uri="{FF2B5EF4-FFF2-40B4-BE49-F238E27FC236}">
                    <a16:creationId xmlns:a16="http://schemas.microsoft.com/office/drawing/2014/main" id="{7988F74B-45CE-4D13-A868-4A1B0EDF0F30}"/>
                  </a:ext>
                </a:extLst>
              </p:cNvPr>
              <p:cNvSpPr/>
              <p:nvPr/>
            </p:nvSpPr>
            <p:spPr>
              <a:xfrm>
                <a:off x="3206699" y="2210623"/>
                <a:ext cx="503754" cy="503754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pic>
            <p:nvPicPr>
              <p:cNvPr id="41" name="Afbeelding 40">
                <a:extLst>
                  <a:ext uri="{FF2B5EF4-FFF2-40B4-BE49-F238E27FC236}">
                    <a16:creationId xmlns:a16="http://schemas.microsoft.com/office/drawing/2014/main" id="{4F93D274-0EF1-492A-9B7B-315208A55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844" y="1926120"/>
                <a:ext cx="569005" cy="569005"/>
              </a:xfrm>
              <a:prstGeom prst="rect">
                <a:avLst/>
              </a:prstGeom>
            </p:spPr>
          </p:pic>
          <p:sp>
            <p:nvSpPr>
              <p:cNvPr id="42" name="Rechthoek: afgeronde hoeken 41">
                <a:extLst>
                  <a:ext uri="{FF2B5EF4-FFF2-40B4-BE49-F238E27FC236}">
                    <a16:creationId xmlns:a16="http://schemas.microsoft.com/office/drawing/2014/main" id="{C64DD71F-9449-4282-8DA5-0D049D6032AD}"/>
                  </a:ext>
                </a:extLst>
              </p:cNvPr>
              <p:cNvSpPr/>
              <p:nvPr/>
            </p:nvSpPr>
            <p:spPr>
              <a:xfrm>
                <a:off x="1425783" y="3409632"/>
                <a:ext cx="389255" cy="490592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43" name="Rechthoek: afgeronde hoeken 42">
                <a:extLst>
                  <a:ext uri="{FF2B5EF4-FFF2-40B4-BE49-F238E27FC236}">
                    <a16:creationId xmlns:a16="http://schemas.microsoft.com/office/drawing/2014/main" id="{59F931E8-2381-4F20-AD70-DD7538A531AB}"/>
                  </a:ext>
                </a:extLst>
              </p:cNvPr>
              <p:cNvSpPr/>
              <p:nvPr/>
            </p:nvSpPr>
            <p:spPr>
              <a:xfrm>
                <a:off x="2244770" y="3409632"/>
                <a:ext cx="389255" cy="490592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44" name="Rechthoek: afgeronde hoeken 43">
                <a:extLst>
                  <a:ext uri="{FF2B5EF4-FFF2-40B4-BE49-F238E27FC236}">
                    <a16:creationId xmlns:a16="http://schemas.microsoft.com/office/drawing/2014/main" id="{83C761E0-B16D-4C08-8974-E261EF1D7AE2}"/>
                  </a:ext>
                </a:extLst>
              </p:cNvPr>
              <p:cNvSpPr/>
              <p:nvPr/>
            </p:nvSpPr>
            <p:spPr>
              <a:xfrm>
                <a:off x="623453" y="3409632"/>
                <a:ext cx="389255" cy="49059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45" name="Rechthoek: afgeronde hoeken 44">
                <a:extLst>
                  <a:ext uri="{FF2B5EF4-FFF2-40B4-BE49-F238E27FC236}">
                    <a16:creationId xmlns:a16="http://schemas.microsoft.com/office/drawing/2014/main" id="{512C4393-4532-4B9B-9F9F-6FB2A2580419}"/>
                  </a:ext>
                </a:extLst>
              </p:cNvPr>
              <p:cNvSpPr/>
              <p:nvPr/>
            </p:nvSpPr>
            <p:spPr>
              <a:xfrm>
                <a:off x="319322" y="1532677"/>
                <a:ext cx="111171" cy="135588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46" name="Rechthoek: afgeronde hoeken 45">
                <a:extLst>
                  <a:ext uri="{FF2B5EF4-FFF2-40B4-BE49-F238E27FC236}">
                    <a16:creationId xmlns:a16="http://schemas.microsoft.com/office/drawing/2014/main" id="{DBF98375-68B7-4B8F-9228-C8BC8B51972D}"/>
                  </a:ext>
                </a:extLst>
              </p:cNvPr>
              <p:cNvSpPr/>
              <p:nvPr/>
            </p:nvSpPr>
            <p:spPr>
              <a:xfrm>
                <a:off x="2849023" y="2544529"/>
                <a:ext cx="111171" cy="122713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47" name="Rechthoek: afgeronde hoeken 46">
                <a:extLst>
                  <a:ext uri="{FF2B5EF4-FFF2-40B4-BE49-F238E27FC236}">
                    <a16:creationId xmlns:a16="http://schemas.microsoft.com/office/drawing/2014/main" id="{24314DAB-3704-4AB0-84AF-BE8DAEB7BE23}"/>
                  </a:ext>
                </a:extLst>
              </p:cNvPr>
              <p:cNvSpPr/>
              <p:nvPr/>
            </p:nvSpPr>
            <p:spPr>
              <a:xfrm>
                <a:off x="1423305" y="3408352"/>
                <a:ext cx="389255" cy="1524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48" name="Rechthoek: afgeronde hoeken 47">
                <a:extLst>
                  <a:ext uri="{FF2B5EF4-FFF2-40B4-BE49-F238E27FC236}">
                    <a16:creationId xmlns:a16="http://schemas.microsoft.com/office/drawing/2014/main" id="{816DDACF-7E75-4D72-88A8-69DC8EBA9F72}"/>
                  </a:ext>
                </a:extLst>
              </p:cNvPr>
              <p:cNvSpPr/>
              <p:nvPr/>
            </p:nvSpPr>
            <p:spPr>
              <a:xfrm>
                <a:off x="2246102" y="3408352"/>
                <a:ext cx="389255" cy="1524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49" name="Rechthoek: afgeronde hoeken 48">
                <a:extLst>
                  <a:ext uri="{FF2B5EF4-FFF2-40B4-BE49-F238E27FC236}">
                    <a16:creationId xmlns:a16="http://schemas.microsoft.com/office/drawing/2014/main" id="{F271795B-6DF0-40BC-8A53-C5A08DE31B71}"/>
                  </a:ext>
                </a:extLst>
              </p:cNvPr>
              <p:cNvSpPr/>
              <p:nvPr/>
            </p:nvSpPr>
            <p:spPr>
              <a:xfrm>
                <a:off x="3042554" y="3286866"/>
                <a:ext cx="389255" cy="49059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50" name="Rechthoek: afgeronde hoeken 49">
                <a:extLst>
                  <a:ext uri="{FF2B5EF4-FFF2-40B4-BE49-F238E27FC236}">
                    <a16:creationId xmlns:a16="http://schemas.microsoft.com/office/drawing/2014/main" id="{D9F880D5-A7FD-4D1D-8F3E-5C96BBBA5AFD}"/>
                  </a:ext>
                </a:extLst>
              </p:cNvPr>
              <p:cNvSpPr/>
              <p:nvPr/>
            </p:nvSpPr>
            <p:spPr>
              <a:xfrm>
                <a:off x="3091365" y="3770055"/>
                <a:ext cx="287290" cy="144413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51" name="Rechthoek: afgeronde hoeken 50">
                <a:extLst>
                  <a:ext uri="{FF2B5EF4-FFF2-40B4-BE49-F238E27FC236}">
                    <a16:creationId xmlns:a16="http://schemas.microsoft.com/office/drawing/2014/main" id="{A8C16AF1-2F39-4D6E-9083-5CF6C8DCEFFB}"/>
                  </a:ext>
                </a:extLst>
              </p:cNvPr>
              <p:cNvSpPr/>
              <p:nvPr/>
            </p:nvSpPr>
            <p:spPr>
              <a:xfrm>
                <a:off x="3010923" y="3141061"/>
                <a:ext cx="468075" cy="360000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52" name="Rechthoek: afgeronde hoeken 51">
                <a:extLst>
                  <a:ext uri="{FF2B5EF4-FFF2-40B4-BE49-F238E27FC236}">
                    <a16:creationId xmlns:a16="http://schemas.microsoft.com/office/drawing/2014/main" id="{C329752D-B404-4787-9193-2CC729AEFE91}"/>
                  </a:ext>
                </a:extLst>
              </p:cNvPr>
              <p:cNvSpPr/>
              <p:nvPr/>
            </p:nvSpPr>
            <p:spPr>
              <a:xfrm>
                <a:off x="623453" y="2942187"/>
                <a:ext cx="264705" cy="2647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53" name="Rechthoek: afgeronde hoeken 52">
                <a:extLst>
                  <a:ext uri="{FF2B5EF4-FFF2-40B4-BE49-F238E27FC236}">
                    <a16:creationId xmlns:a16="http://schemas.microsoft.com/office/drawing/2014/main" id="{854216EE-F83A-4585-90EB-91D1F275FFF2}"/>
                  </a:ext>
                </a:extLst>
              </p:cNvPr>
              <p:cNvSpPr/>
              <p:nvPr/>
            </p:nvSpPr>
            <p:spPr>
              <a:xfrm>
                <a:off x="1113005" y="3313115"/>
                <a:ext cx="190603" cy="2647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D8089D15-AF92-4CB9-9675-61455ECA40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689" t="32665" r="24163" b="31905"/>
          <a:stretch/>
        </p:blipFill>
        <p:spPr>
          <a:xfrm>
            <a:off x="5387707" y="5606783"/>
            <a:ext cx="2079707" cy="525656"/>
          </a:xfrm>
          <a:prstGeom prst="rect">
            <a:avLst/>
          </a:prstGeom>
        </p:spPr>
      </p:pic>
      <p:pic>
        <p:nvPicPr>
          <p:cNvPr id="56" name="Afbeelding 55">
            <a:extLst>
              <a:ext uri="{FF2B5EF4-FFF2-40B4-BE49-F238E27FC236}">
                <a16:creationId xmlns:a16="http://schemas.microsoft.com/office/drawing/2014/main" id="{92CCCEAB-FFBA-4E08-A5BE-3666507CC3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477" y="2757301"/>
            <a:ext cx="2079707" cy="582821"/>
          </a:xfrm>
          <a:prstGeom prst="rect">
            <a:avLst/>
          </a:prstGeom>
        </p:spPr>
      </p:pic>
      <p:pic>
        <p:nvPicPr>
          <p:cNvPr id="57" name="Afbeelding 56">
            <a:extLst>
              <a:ext uri="{FF2B5EF4-FFF2-40B4-BE49-F238E27FC236}">
                <a16:creationId xmlns:a16="http://schemas.microsoft.com/office/drawing/2014/main" id="{51564161-C796-45B7-AEE1-153AAF893F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97" y="2770688"/>
            <a:ext cx="1732823" cy="866412"/>
          </a:xfrm>
          <a:prstGeom prst="rect">
            <a:avLst/>
          </a:prstGeom>
        </p:spPr>
      </p:pic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814D158F-19D0-4B03-AFA2-51B3E0EAA212}"/>
              </a:ext>
            </a:extLst>
          </p:cNvPr>
          <p:cNvCxnSpPr>
            <a:cxnSpLocks/>
          </p:cNvCxnSpPr>
          <p:nvPr/>
        </p:nvCxnSpPr>
        <p:spPr>
          <a:xfrm>
            <a:off x="2223741" y="2230688"/>
            <a:ext cx="99796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5141DA41-A30A-4D97-BAA3-6853A1510892}"/>
              </a:ext>
            </a:extLst>
          </p:cNvPr>
          <p:cNvCxnSpPr>
            <a:cxnSpLocks/>
          </p:cNvCxnSpPr>
          <p:nvPr/>
        </p:nvCxnSpPr>
        <p:spPr>
          <a:xfrm>
            <a:off x="2223740" y="4041013"/>
            <a:ext cx="99796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C7B99341-156E-4241-941E-C9D4C4EDBF5E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2223740" y="5869611"/>
            <a:ext cx="3163967" cy="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Rechte verbindingslijn met pijl 78">
            <a:extLst>
              <a:ext uri="{FF2B5EF4-FFF2-40B4-BE49-F238E27FC236}">
                <a16:creationId xmlns:a16="http://schemas.microsoft.com/office/drawing/2014/main" id="{38999AD3-8800-40AC-8021-791DF60744B3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4422069" y="3048712"/>
            <a:ext cx="1000408" cy="9972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Rechte verbindingslijn met pijl 85">
            <a:extLst>
              <a:ext uri="{FF2B5EF4-FFF2-40B4-BE49-F238E27FC236}">
                <a16:creationId xmlns:a16="http://schemas.microsoft.com/office/drawing/2014/main" id="{0CCD75EF-2ED4-49DD-9D99-4AB4C0C1AEF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4422069" y="2051512"/>
            <a:ext cx="1000408" cy="9972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Rechte verbindingslijn met pijl 89">
            <a:extLst>
              <a:ext uri="{FF2B5EF4-FFF2-40B4-BE49-F238E27FC236}">
                <a16:creationId xmlns:a16="http://schemas.microsoft.com/office/drawing/2014/main" id="{CB18AB24-ECEB-4DB2-B237-0360427AAD79}"/>
              </a:ext>
            </a:extLst>
          </p:cNvPr>
          <p:cNvCxnSpPr>
            <a:cxnSpLocks/>
          </p:cNvCxnSpPr>
          <p:nvPr/>
        </p:nvCxnSpPr>
        <p:spPr>
          <a:xfrm>
            <a:off x="7548614" y="3048712"/>
            <a:ext cx="99796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Verbindingslijn: gebogen 91">
            <a:extLst>
              <a:ext uri="{FF2B5EF4-FFF2-40B4-BE49-F238E27FC236}">
                <a16:creationId xmlns:a16="http://schemas.microsoft.com/office/drawing/2014/main" id="{3CFB31C4-FE45-41BE-BE9F-C8C3DFFE8611}"/>
              </a:ext>
            </a:extLst>
          </p:cNvPr>
          <p:cNvCxnSpPr>
            <a:cxnSpLocks/>
            <a:stCxn id="55" idx="3"/>
            <a:endCxn id="57" idx="2"/>
          </p:cNvCxnSpPr>
          <p:nvPr/>
        </p:nvCxnSpPr>
        <p:spPr>
          <a:xfrm flipV="1">
            <a:off x="7467414" y="3637100"/>
            <a:ext cx="1446595" cy="22325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hthoek 100">
            <a:extLst>
              <a:ext uri="{FF2B5EF4-FFF2-40B4-BE49-F238E27FC236}">
                <a16:creationId xmlns:a16="http://schemas.microsoft.com/office/drawing/2014/main" id="{EB8E9FC0-6DA1-4BE6-BE71-DA9B78D5AF2A}"/>
              </a:ext>
            </a:extLst>
          </p:cNvPr>
          <p:cNvSpPr/>
          <p:nvPr/>
        </p:nvSpPr>
        <p:spPr>
          <a:xfrm>
            <a:off x="10135003" y="2610359"/>
            <a:ext cx="1218798" cy="890654"/>
          </a:xfrm>
          <a:custGeom>
            <a:avLst/>
            <a:gdLst>
              <a:gd name="connsiteX0" fmla="*/ 0 w 1218798"/>
              <a:gd name="connsiteY0" fmla="*/ 0 h 890654"/>
              <a:gd name="connsiteX1" fmla="*/ 597211 w 1218798"/>
              <a:gd name="connsiteY1" fmla="*/ 0 h 890654"/>
              <a:gd name="connsiteX2" fmla="*/ 1218798 w 1218798"/>
              <a:gd name="connsiteY2" fmla="*/ 0 h 890654"/>
              <a:gd name="connsiteX3" fmla="*/ 1218798 w 1218798"/>
              <a:gd name="connsiteY3" fmla="*/ 427514 h 890654"/>
              <a:gd name="connsiteX4" fmla="*/ 1218798 w 1218798"/>
              <a:gd name="connsiteY4" fmla="*/ 890654 h 890654"/>
              <a:gd name="connsiteX5" fmla="*/ 597211 w 1218798"/>
              <a:gd name="connsiteY5" fmla="*/ 890654 h 890654"/>
              <a:gd name="connsiteX6" fmla="*/ 0 w 1218798"/>
              <a:gd name="connsiteY6" fmla="*/ 890654 h 890654"/>
              <a:gd name="connsiteX7" fmla="*/ 0 w 1218798"/>
              <a:gd name="connsiteY7" fmla="*/ 454234 h 890654"/>
              <a:gd name="connsiteX8" fmla="*/ 0 w 1218798"/>
              <a:gd name="connsiteY8" fmla="*/ 0 h 8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798" h="890654" fill="none" extrusionOk="0">
                <a:moveTo>
                  <a:pt x="0" y="0"/>
                </a:moveTo>
                <a:cubicBezTo>
                  <a:pt x="258659" y="-7405"/>
                  <a:pt x="414019" y="-16250"/>
                  <a:pt x="597211" y="0"/>
                </a:cubicBezTo>
                <a:cubicBezTo>
                  <a:pt x="780403" y="16250"/>
                  <a:pt x="972122" y="11484"/>
                  <a:pt x="1218798" y="0"/>
                </a:cubicBezTo>
                <a:cubicBezTo>
                  <a:pt x="1227495" y="185454"/>
                  <a:pt x="1197846" y="227596"/>
                  <a:pt x="1218798" y="427514"/>
                </a:cubicBezTo>
                <a:cubicBezTo>
                  <a:pt x="1239750" y="627432"/>
                  <a:pt x="1205319" y="720159"/>
                  <a:pt x="1218798" y="890654"/>
                </a:cubicBezTo>
                <a:cubicBezTo>
                  <a:pt x="1005790" y="898143"/>
                  <a:pt x="792468" y="867941"/>
                  <a:pt x="597211" y="890654"/>
                </a:cubicBezTo>
                <a:cubicBezTo>
                  <a:pt x="401954" y="913367"/>
                  <a:pt x="181729" y="891651"/>
                  <a:pt x="0" y="890654"/>
                </a:cubicBezTo>
                <a:cubicBezTo>
                  <a:pt x="16172" y="692612"/>
                  <a:pt x="728" y="558030"/>
                  <a:pt x="0" y="454234"/>
                </a:cubicBezTo>
                <a:cubicBezTo>
                  <a:pt x="-728" y="350438"/>
                  <a:pt x="-2608" y="96042"/>
                  <a:pt x="0" y="0"/>
                </a:cubicBezTo>
                <a:close/>
              </a:path>
              <a:path w="1218798" h="890654" stroke="0" extrusionOk="0">
                <a:moveTo>
                  <a:pt x="0" y="0"/>
                </a:moveTo>
                <a:cubicBezTo>
                  <a:pt x="159584" y="-11482"/>
                  <a:pt x="439891" y="-4687"/>
                  <a:pt x="572835" y="0"/>
                </a:cubicBezTo>
                <a:cubicBezTo>
                  <a:pt x="705779" y="4687"/>
                  <a:pt x="988561" y="-29077"/>
                  <a:pt x="1218798" y="0"/>
                </a:cubicBezTo>
                <a:cubicBezTo>
                  <a:pt x="1219701" y="101027"/>
                  <a:pt x="1210613" y="233028"/>
                  <a:pt x="1218798" y="445327"/>
                </a:cubicBezTo>
                <a:cubicBezTo>
                  <a:pt x="1226983" y="657626"/>
                  <a:pt x="1237966" y="691692"/>
                  <a:pt x="1218798" y="890654"/>
                </a:cubicBezTo>
                <a:cubicBezTo>
                  <a:pt x="1060319" y="873356"/>
                  <a:pt x="820522" y="864698"/>
                  <a:pt x="645963" y="890654"/>
                </a:cubicBezTo>
                <a:cubicBezTo>
                  <a:pt x="471405" y="916610"/>
                  <a:pt x="287508" y="878718"/>
                  <a:pt x="0" y="890654"/>
                </a:cubicBezTo>
                <a:cubicBezTo>
                  <a:pt x="-439" y="722394"/>
                  <a:pt x="-16698" y="566825"/>
                  <a:pt x="0" y="445327"/>
                </a:cubicBezTo>
                <a:cubicBezTo>
                  <a:pt x="16698" y="323829"/>
                  <a:pt x="-4566" y="164822"/>
                  <a:pt x="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KDD PROCEDURE</a:t>
            </a:r>
          </a:p>
        </p:txBody>
      </p:sp>
      <p:cxnSp>
        <p:nvCxnSpPr>
          <p:cNvPr id="102" name="Rechte verbindingslijn met pijl 101">
            <a:extLst>
              <a:ext uri="{FF2B5EF4-FFF2-40B4-BE49-F238E27FC236}">
                <a16:creationId xmlns:a16="http://schemas.microsoft.com/office/drawing/2014/main" id="{720D8F52-48E2-4F03-AE80-CCBB3E8EF714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9245600" y="3055686"/>
            <a:ext cx="889403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" name="Afbeelding 104">
            <a:extLst>
              <a:ext uri="{FF2B5EF4-FFF2-40B4-BE49-F238E27FC236}">
                <a16:creationId xmlns:a16="http://schemas.microsoft.com/office/drawing/2014/main" id="{FF277645-591C-42B7-A73C-0EA4A7ACB0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929" y="567901"/>
            <a:ext cx="996157" cy="1080000"/>
          </a:xfrm>
          <a:prstGeom prst="rect">
            <a:avLst/>
          </a:prstGeom>
        </p:spPr>
      </p:pic>
      <p:cxnSp>
        <p:nvCxnSpPr>
          <p:cNvPr id="106" name="Verbindingslijn: gebogen 105">
            <a:extLst>
              <a:ext uri="{FF2B5EF4-FFF2-40B4-BE49-F238E27FC236}">
                <a16:creationId xmlns:a16="http://schemas.microsoft.com/office/drawing/2014/main" id="{C10D6268-2DBA-48C6-BB70-5734F519E3C8}"/>
              </a:ext>
            </a:extLst>
          </p:cNvPr>
          <p:cNvCxnSpPr>
            <a:cxnSpLocks/>
            <a:stCxn id="101" idx="0"/>
            <a:endCxn id="105" idx="3"/>
          </p:cNvCxnSpPr>
          <p:nvPr/>
        </p:nvCxnSpPr>
        <p:spPr>
          <a:xfrm rot="16200000" flipV="1">
            <a:off x="9327015" y="1192972"/>
            <a:ext cx="1502458" cy="133231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Verbindingslijn: gebogen 108">
            <a:extLst>
              <a:ext uri="{FF2B5EF4-FFF2-40B4-BE49-F238E27FC236}">
                <a16:creationId xmlns:a16="http://schemas.microsoft.com/office/drawing/2014/main" id="{DBE2D5CD-E4A7-4BE7-8FF5-E2C0350412E6}"/>
              </a:ext>
            </a:extLst>
          </p:cNvPr>
          <p:cNvCxnSpPr>
            <a:cxnSpLocks/>
            <a:stCxn id="105" idx="1"/>
            <a:endCxn id="56" idx="0"/>
          </p:cNvCxnSpPr>
          <p:nvPr/>
        </p:nvCxnSpPr>
        <p:spPr>
          <a:xfrm rot="10800000" flipV="1">
            <a:off x="6462331" y="1107901"/>
            <a:ext cx="1953598" cy="164940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Verbindingslijn: gebogen 113">
            <a:extLst>
              <a:ext uri="{FF2B5EF4-FFF2-40B4-BE49-F238E27FC236}">
                <a16:creationId xmlns:a16="http://schemas.microsoft.com/office/drawing/2014/main" id="{76043063-A6CF-4B4B-B7FD-D2A52CDDAA33}"/>
              </a:ext>
            </a:extLst>
          </p:cNvPr>
          <p:cNvCxnSpPr>
            <a:cxnSpLocks/>
          </p:cNvCxnSpPr>
          <p:nvPr/>
        </p:nvCxnSpPr>
        <p:spPr>
          <a:xfrm>
            <a:off x="2268837" y="4041013"/>
            <a:ext cx="3118870" cy="1694776"/>
          </a:xfrm>
          <a:prstGeom prst="bentConnector3">
            <a:avLst>
              <a:gd name="adj1" fmla="val 14574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86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>
            <a:extLst>
              <a:ext uri="{FF2B5EF4-FFF2-40B4-BE49-F238E27FC236}">
                <a16:creationId xmlns:a16="http://schemas.microsoft.com/office/drawing/2014/main" id="{9310F48F-0EDB-4646-97B7-09113182EC68}"/>
              </a:ext>
            </a:extLst>
          </p:cNvPr>
          <p:cNvGrpSpPr/>
          <p:nvPr/>
        </p:nvGrpSpPr>
        <p:grpSpPr>
          <a:xfrm>
            <a:off x="604043" y="1759729"/>
            <a:ext cx="4947289" cy="3338542"/>
            <a:chOff x="4340261" y="2242600"/>
            <a:chExt cx="3511477" cy="2369624"/>
          </a:xfrm>
        </p:grpSpPr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32A9BB9E-8F73-4FBB-9B8C-DEF22D7EC774}"/>
                </a:ext>
              </a:extLst>
            </p:cNvPr>
            <p:cNvGrpSpPr/>
            <p:nvPr/>
          </p:nvGrpSpPr>
          <p:grpSpPr>
            <a:xfrm>
              <a:off x="4340261" y="2612922"/>
              <a:ext cx="3511477" cy="1632156"/>
              <a:chOff x="2107964" y="2283416"/>
              <a:chExt cx="7041732" cy="3273040"/>
            </a:xfrm>
          </p:grpSpPr>
          <p:sp>
            <p:nvSpPr>
              <p:cNvPr id="8" name="Trapezium 7">
                <a:extLst>
                  <a:ext uri="{FF2B5EF4-FFF2-40B4-BE49-F238E27FC236}">
                    <a16:creationId xmlns:a16="http://schemas.microsoft.com/office/drawing/2014/main" id="{2ABDB676-938B-4240-92D0-70A9F5DEC548}"/>
                  </a:ext>
                </a:extLst>
              </p:cNvPr>
              <p:cNvSpPr/>
              <p:nvPr/>
            </p:nvSpPr>
            <p:spPr>
              <a:xfrm rot="5400000">
                <a:off x="2231878" y="2159503"/>
                <a:ext cx="3273039" cy="3520867"/>
              </a:xfrm>
              <a:prstGeom prst="trapezoid">
                <a:avLst>
                  <a:gd name="adj" fmla="val 229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 dirty="0"/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14979308-2564-4D70-B1B6-E173D8A350A3}"/>
                  </a:ext>
                </a:extLst>
              </p:cNvPr>
              <p:cNvSpPr/>
              <p:nvPr/>
            </p:nvSpPr>
            <p:spPr>
              <a:xfrm rot="5400000" flipV="1">
                <a:off x="5752744" y="2159503"/>
                <a:ext cx="3273039" cy="3520865"/>
              </a:xfrm>
              <a:prstGeom prst="trapezoid">
                <a:avLst>
                  <a:gd name="adj" fmla="val 22911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 dirty="0"/>
              </a:p>
            </p:txBody>
          </p:sp>
          <p:sp>
            <p:nvSpPr>
              <p:cNvPr id="10" name="Trapezium 9">
                <a:extLst>
                  <a:ext uri="{FF2B5EF4-FFF2-40B4-BE49-F238E27FC236}">
                    <a16:creationId xmlns:a16="http://schemas.microsoft.com/office/drawing/2014/main" id="{9BFE5D14-DAAD-4A96-A3DA-9EFE31621F89}"/>
                  </a:ext>
                </a:extLst>
              </p:cNvPr>
              <p:cNvSpPr/>
              <p:nvPr/>
            </p:nvSpPr>
            <p:spPr>
              <a:xfrm rot="5400000" flipV="1">
                <a:off x="5318406" y="3746606"/>
                <a:ext cx="2005643" cy="447902"/>
              </a:xfrm>
              <a:prstGeom prst="trapezoid">
                <a:avLst>
                  <a:gd name="adj" fmla="val 2142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</p:grpSp>
        <p:sp>
          <p:nvSpPr>
            <p:cNvPr id="6" name="Ruit 5">
              <a:extLst>
                <a:ext uri="{FF2B5EF4-FFF2-40B4-BE49-F238E27FC236}">
                  <a16:creationId xmlns:a16="http://schemas.microsoft.com/office/drawing/2014/main" id="{492DE295-AD14-424F-AC95-CB9ADBC8D76F}"/>
                </a:ext>
              </a:extLst>
            </p:cNvPr>
            <p:cNvSpPr/>
            <p:nvPr/>
          </p:nvSpPr>
          <p:spPr>
            <a:xfrm>
              <a:off x="4340261" y="2242600"/>
              <a:ext cx="3511477" cy="746992"/>
            </a:xfrm>
            <a:prstGeom prst="diamond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" name="Ruit 6">
              <a:extLst>
                <a:ext uri="{FF2B5EF4-FFF2-40B4-BE49-F238E27FC236}">
                  <a16:creationId xmlns:a16="http://schemas.microsoft.com/office/drawing/2014/main" id="{AE9148CE-7814-4CB7-A47D-37DCC35A4ED9}"/>
                </a:ext>
              </a:extLst>
            </p:cNvPr>
            <p:cNvSpPr/>
            <p:nvPr/>
          </p:nvSpPr>
          <p:spPr>
            <a:xfrm rot="10800000">
              <a:off x="4340261" y="3865232"/>
              <a:ext cx="3511477" cy="746992"/>
            </a:xfrm>
            <a:prstGeom prst="diamond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467593D1-5627-404F-A603-E111B3E175E8}"/>
              </a:ext>
            </a:extLst>
          </p:cNvPr>
          <p:cNvGrpSpPr/>
          <p:nvPr/>
        </p:nvGrpSpPr>
        <p:grpSpPr>
          <a:xfrm>
            <a:off x="6640668" y="1759729"/>
            <a:ext cx="4947289" cy="3338542"/>
            <a:chOff x="4340261" y="2242600"/>
            <a:chExt cx="3511477" cy="2369624"/>
          </a:xfrm>
        </p:grpSpPr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53F21E11-F1DB-40A5-823F-CCD9547C36B6}"/>
                </a:ext>
              </a:extLst>
            </p:cNvPr>
            <p:cNvGrpSpPr/>
            <p:nvPr/>
          </p:nvGrpSpPr>
          <p:grpSpPr>
            <a:xfrm>
              <a:off x="4340261" y="2612922"/>
              <a:ext cx="3511477" cy="1632156"/>
              <a:chOff x="2107964" y="2283416"/>
              <a:chExt cx="7041732" cy="3273040"/>
            </a:xfrm>
          </p:grpSpPr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2FAC9C7C-4CDA-475D-9EF9-EE3CA58748CE}"/>
                  </a:ext>
                </a:extLst>
              </p:cNvPr>
              <p:cNvSpPr/>
              <p:nvPr/>
            </p:nvSpPr>
            <p:spPr>
              <a:xfrm rot="5400000">
                <a:off x="2231878" y="2159503"/>
                <a:ext cx="3273039" cy="3520867"/>
              </a:xfrm>
              <a:prstGeom prst="trapezoid">
                <a:avLst>
                  <a:gd name="adj" fmla="val 229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 dirty="0"/>
              </a:p>
            </p:txBody>
          </p:sp>
          <p:sp>
            <p:nvSpPr>
              <p:cNvPr id="16" name="Trapezium 15">
                <a:extLst>
                  <a:ext uri="{FF2B5EF4-FFF2-40B4-BE49-F238E27FC236}">
                    <a16:creationId xmlns:a16="http://schemas.microsoft.com/office/drawing/2014/main" id="{01DA3C3F-37FA-439B-809E-063EA9E348E2}"/>
                  </a:ext>
                </a:extLst>
              </p:cNvPr>
              <p:cNvSpPr/>
              <p:nvPr/>
            </p:nvSpPr>
            <p:spPr>
              <a:xfrm rot="5400000" flipV="1">
                <a:off x="5752744" y="2159503"/>
                <a:ext cx="3273039" cy="3520865"/>
              </a:xfrm>
              <a:prstGeom prst="trapezoid">
                <a:avLst>
                  <a:gd name="adj" fmla="val 22911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 dirty="0"/>
              </a:p>
            </p:txBody>
          </p:sp>
          <p:sp>
            <p:nvSpPr>
              <p:cNvPr id="17" name="Trapezium 16">
                <a:extLst>
                  <a:ext uri="{FF2B5EF4-FFF2-40B4-BE49-F238E27FC236}">
                    <a16:creationId xmlns:a16="http://schemas.microsoft.com/office/drawing/2014/main" id="{52108193-0CE0-4BA1-A16F-F7FDC9C39C1D}"/>
                  </a:ext>
                </a:extLst>
              </p:cNvPr>
              <p:cNvSpPr/>
              <p:nvPr/>
            </p:nvSpPr>
            <p:spPr>
              <a:xfrm rot="5400000" flipV="1">
                <a:off x="6524233" y="3008972"/>
                <a:ext cx="1296202" cy="1355802"/>
              </a:xfrm>
              <a:prstGeom prst="trapezoid">
                <a:avLst>
                  <a:gd name="adj" fmla="val 1723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 dirty="0"/>
              </a:p>
            </p:txBody>
          </p:sp>
        </p:grpSp>
        <p:sp>
          <p:nvSpPr>
            <p:cNvPr id="13" name="Ruit 12">
              <a:extLst>
                <a:ext uri="{FF2B5EF4-FFF2-40B4-BE49-F238E27FC236}">
                  <a16:creationId xmlns:a16="http://schemas.microsoft.com/office/drawing/2014/main" id="{3CD99188-792D-45C1-8E54-0DC5B0BFAC4A}"/>
                </a:ext>
              </a:extLst>
            </p:cNvPr>
            <p:cNvSpPr/>
            <p:nvPr/>
          </p:nvSpPr>
          <p:spPr>
            <a:xfrm>
              <a:off x="4340261" y="2242600"/>
              <a:ext cx="3511477" cy="746992"/>
            </a:xfrm>
            <a:prstGeom prst="diamond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4" name="Ruit 13">
              <a:extLst>
                <a:ext uri="{FF2B5EF4-FFF2-40B4-BE49-F238E27FC236}">
                  <a16:creationId xmlns:a16="http://schemas.microsoft.com/office/drawing/2014/main" id="{BAB9340A-3A31-473E-8F75-4D6159C432D4}"/>
                </a:ext>
              </a:extLst>
            </p:cNvPr>
            <p:cNvSpPr/>
            <p:nvPr/>
          </p:nvSpPr>
          <p:spPr>
            <a:xfrm rot="10800000">
              <a:off x="4340261" y="3865232"/>
              <a:ext cx="3511477" cy="746992"/>
            </a:xfrm>
            <a:prstGeom prst="diamond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</p:grpSp>
      <p:sp>
        <p:nvSpPr>
          <p:cNvPr id="21" name="Rechthoek 20">
            <a:extLst>
              <a:ext uri="{FF2B5EF4-FFF2-40B4-BE49-F238E27FC236}">
                <a16:creationId xmlns:a16="http://schemas.microsoft.com/office/drawing/2014/main" id="{F65DA138-A512-48D8-B1BA-E6BDFC00DBF2}"/>
              </a:ext>
            </a:extLst>
          </p:cNvPr>
          <p:cNvSpPr/>
          <p:nvPr/>
        </p:nvSpPr>
        <p:spPr>
          <a:xfrm>
            <a:off x="8327946" y="3984453"/>
            <a:ext cx="49584" cy="480355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7547BBF4-9FB6-4821-8F7B-6806DE55EF85}"/>
              </a:ext>
            </a:extLst>
          </p:cNvPr>
          <p:cNvSpPr/>
          <p:nvPr/>
        </p:nvSpPr>
        <p:spPr>
          <a:xfrm>
            <a:off x="7737559" y="3882095"/>
            <a:ext cx="49584" cy="480355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Ruit 19">
            <a:extLst>
              <a:ext uri="{FF2B5EF4-FFF2-40B4-BE49-F238E27FC236}">
                <a16:creationId xmlns:a16="http://schemas.microsoft.com/office/drawing/2014/main" id="{12752B26-3A51-4546-90B3-8886BB5F1354}"/>
              </a:ext>
            </a:extLst>
          </p:cNvPr>
          <p:cNvSpPr/>
          <p:nvPr/>
        </p:nvSpPr>
        <p:spPr>
          <a:xfrm rot="10800000">
            <a:off x="7550674" y="3759331"/>
            <a:ext cx="1600264" cy="245529"/>
          </a:xfrm>
          <a:prstGeom prst="diamond">
            <a:avLst/>
          </a:prstGeom>
          <a:solidFill>
            <a:srgbClr val="CCB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064CB962-06D3-47FE-A3C2-BED6CE781DDC}"/>
              </a:ext>
            </a:extLst>
          </p:cNvPr>
          <p:cNvSpPr/>
          <p:nvPr/>
        </p:nvSpPr>
        <p:spPr>
          <a:xfrm>
            <a:off x="9848142" y="3984452"/>
            <a:ext cx="49584" cy="480355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ACD64DD4-EA04-434D-886F-B5BAD9121995}"/>
              </a:ext>
            </a:extLst>
          </p:cNvPr>
          <p:cNvSpPr/>
          <p:nvPr/>
        </p:nvSpPr>
        <p:spPr>
          <a:xfrm>
            <a:off x="10455246" y="3882095"/>
            <a:ext cx="49584" cy="480355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Ruit 18">
            <a:extLst>
              <a:ext uri="{FF2B5EF4-FFF2-40B4-BE49-F238E27FC236}">
                <a16:creationId xmlns:a16="http://schemas.microsoft.com/office/drawing/2014/main" id="{7713362D-6823-4FFA-B044-FFFD0DD62C85}"/>
              </a:ext>
            </a:extLst>
          </p:cNvPr>
          <p:cNvSpPr/>
          <p:nvPr/>
        </p:nvSpPr>
        <p:spPr>
          <a:xfrm rot="10800000">
            <a:off x="9074734" y="3759333"/>
            <a:ext cx="1600264" cy="245529"/>
          </a:xfrm>
          <a:prstGeom prst="diamond">
            <a:avLst/>
          </a:prstGeom>
          <a:solidFill>
            <a:srgbClr val="CCB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EE7A7CA9-05F2-4E8F-B0A1-E8EBCF5EC0B3}"/>
              </a:ext>
            </a:extLst>
          </p:cNvPr>
          <p:cNvSpPr/>
          <p:nvPr/>
        </p:nvSpPr>
        <p:spPr>
          <a:xfrm>
            <a:off x="9089519" y="3664851"/>
            <a:ext cx="49584" cy="432000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Ruit 17">
            <a:extLst>
              <a:ext uri="{FF2B5EF4-FFF2-40B4-BE49-F238E27FC236}">
                <a16:creationId xmlns:a16="http://schemas.microsoft.com/office/drawing/2014/main" id="{BE9553A2-C3FF-4898-947F-67ADFB5DDE38}"/>
              </a:ext>
            </a:extLst>
          </p:cNvPr>
          <p:cNvSpPr/>
          <p:nvPr/>
        </p:nvSpPr>
        <p:spPr>
          <a:xfrm rot="10800000">
            <a:off x="8314179" y="3641042"/>
            <a:ext cx="1600264" cy="245529"/>
          </a:xfrm>
          <a:prstGeom prst="diamond">
            <a:avLst/>
          </a:prstGeom>
          <a:solidFill>
            <a:srgbClr val="CCB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6" name="Trapezium 25">
            <a:extLst>
              <a:ext uri="{FF2B5EF4-FFF2-40B4-BE49-F238E27FC236}">
                <a16:creationId xmlns:a16="http://schemas.microsoft.com/office/drawing/2014/main" id="{E1014D4D-1C04-4D11-8F31-F0FE9DAEF2B1}"/>
              </a:ext>
            </a:extLst>
          </p:cNvPr>
          <p:cNvSpPr/>
          <p:nvPr/>
        </p:nvSpPr>
        <p:spPr>
          <a:xfrm rot="5400000">
            <a:off x="7569641" y="2791224"/>
            <a:ext cx="910669" cy="952542"/>
          </a:xfrm>
          <a:prstGeom prst="trapezoid">
            <a:avLst>
              <a:gd name="adj" fmla="val 1723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 dirty="0"/>
          </a:p>
        </p:txBody>
      </p:sp>
      <p:sp>
        <p:nvSpPr>
          <p:cNvPr id="27" name="Trapezium 26">
            <a:extLst>
              <a:ext uri="{FF2B5EF4-FFF2-40B4-BE49-F238E27FC236}">
                <a16:creationId xmlns:a16="http://schemas.microsoft.com/office/drawing/2014/main" id="{03D44860-D00E-40A8-BE28-7843133EE128}"/>
              </a:ext>
            </a:extLst>
          </p:cNvPr>
          <p:cNvSpPr/>
          <p:nvPr/>
        </p:nvSpPr>
        <p:spPr>
          <a:xfrm rot="5400000" flipV="1">
            <a:off x="3174647" y="3209574"/>
            <a:ext cx="1635128" cy="511880"/>
          </a:xfrm>
          <a:prstGeom prst="trapezoid">
            <a:avLst>
              <a:gd name="adj" fmla="val 214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Trapezium 27">
            <a:extLst>
              <a:ext uri="{FF2B5EF4-FFF2-40B4-BE49-F238E27FC236}">
                <a16:creationId xmlns:a16="http://schemas.microsoft.com/office/drawing/2014/main" id="{54A577B0-8904-489F-B775-316A66EF1976}"/>
              </a:ext>
            </a:extLst>
          </p:cNvPr>
          <p:cNvSpPr/>
          <p:nvPr/>
        </p:nvSpPr>
        <p:spPr>
          <a:xfrm rot="5400000" flipV="1">
            <a:off x="3622166" y="3149091"/>
            <a:ext cx="1914830" cy="632543"/>
          </a:xfrm>
          <a:prstGeom prst="trapezoid">
            <a:avLst>
              <a:gd name="adj" fmla="val 214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Trapezium 28">
            <a:extLst>
              <a:ext uri="{FF2B5EF4-FFF2-40B4-BE49-F238E27FC236}">
                <a16:creationId xmlns:a16="http://schemas.microsoft.com/office/drawing/2014/main" id="{DA56329A-1402-433B-BE44-02B0ECF0E749}"/>
              </a:ext>
            </a:extLst>
          </p:cNvPr>
          <p:cNvSpPr/>
          <p:nvPr/>
        </p:nvSpPr>
        <p:spPr>
          <a:xfrm rot="5400000" flipV="1">
            <a:off x="4071571" y="3256143"/>
            <a:ext cx="2098674" cy="418740"/>
          </a:xfrm>
          <a:prstGeom prst="trapezoid">
            <a:avLst>
              <a:gd name="adj" fmla="val 214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3A37FA0-5D86-4B23-B6EB-E9881C05C80F}"/>
              </a:ext>
            </a:extLst>
          </p:cNvPr>
          <p:cNvSpPr/>
          <p:nvPr/>
        </p:nvSpPr>
        <p:spPr>
          <a:xfrm>
            <a:off x="2220380" y="4329717"/>
            <a:ext cx="49584" cy="480355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40349D5C-85A5-4E25-9676-89C223EBE583}"/>
              </a:ext>
            </a:extLst>
          </p:cNvPr>
          <p:cNvSpPr/>
          <p:nvPr/>
        </p:nvSpPr>
        <p:spPr>
          <a:xfrm>
            <a:off x="1639518" y="4208309"/>
            <a:ext cx="49584" cy="480355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Ruit 31">
            <a:extLst>
              <a:ext uri="{FF2B5EF4-FFF2-40B4-BE49-F238E27FC236}">
                <a16:creationId xmlns:a16="http://schemas.microsoft.com/office/drawing/2014/main" id="{2DF86143-39D5-4488-8710-63AA110FE069}"/>
              </a:ext>
            </a:extLst>
          </p:cNvPr>
          <p:cNvSpPr/>
          <p:nvPr/>
        </p:nvSpPr>
        <p:spPr>
          <a:xfrm rot="10800000">
            <a:off x="1452633" y="4085545"/>
            <a:ext cx="1600264" cy="245529"/>
          </a:xfrm>
          <a:prstGeom prst="diamond">
            <a:avLst/>
          </a:prstGeom>
          <a:solidFill>
            <a:srgbClr val="CCB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BEF35361-A2FF-417C-BDBD-9539F12B8E34}"/>
              </a:ext>
            </a:extLst>
          </p:cNvPr>
          <p:cNvSpPr/>
          <p:nvPr/>
        </p:nvSpPr>
        <p:spPr>
          <a:xfrm>
            <a:off x="2991478" y="3991065"/>
            <a:ext cx="49584" cy="432000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DD4A5034-001A-48AD-8912-B39795DA0F8A}"/>
              </a:ext>
            </a:extLst>
          </p:cNvPr>
          <p:cNvSpPr/>
          <p:nvPr/>
        </p:nvSpPr>
        <p:spPr>
          <a:xfrm>
            <a:off x="3567270" y="4090305"/>
            <a:ext cx="49584" cy="432000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Ruit 33">
            <a:extLst>
              <a:ext uri="{FF2B5EF4-FFF2-40B4-BE49-F238E27FC236}">
                <a16:creationId xmlns:a16="http://schemas.microsoft.com/office/drawing/2014/main" id="{A4F2C80A-0B41-480A-B26E-7C8F337F8C34}"/>
              </a:ext>
            </a:extLst>
          </p:cNvPr>
          <p:cNvSpPr/>
          <p:nvPr/>
        </p:nvSpPr>
        <p:spPr>
          <a:xfrm rot="10800000">
            <a:off x="2216138" y="3967256"/>
            <a:ext cx="1600264" cy="245529"/>
          </a:xfrm>
          <a:prstGeom prst="diamond">
            <a:avLst/>
          </a:prstGeom>
          <a:solidFill>
            <a:srgbClr val="CCB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2DA6EAF2-90BE-4C8D-A8E3-ED39CA308F41}"/>
              </a:ext>
            </a:extLst>
          </p:cNvPr>
          <p:cNvSpPr txBox="1"/>
          <p:nvPr/>
        </p:nvSpPr>
        <p:spPr>
          <a:xfrm>
            <a:off x="604042" y="5261801"/>
            <a:ext cx="494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Living room</a:t>
            </a:r>
          </a:p>
          <a:p>
            <a:pPr algn="ctr"/>
            <a:endParaRPr lang="x-none" dirty="0">
              <a:latin typeface="Avenir Next LT Pro" panose="020B0504020202020204" pitchFamily="34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F4C39E51-1805-46EE-83D8-255A913DFE65}"/>
              </a:ext>
            </a:extLst>
          </p:cNvPr>
          <p:cNvSpPr txBox="1"/>
          <p:nvPr/>
        </p:nvSpPr>
        <p:spPr>
          <a:xfrm>
            <a:off x="6640668" y="5266159"/>
            <a:ext cx="494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Office space</a:t>
            </a:r>
            <a:endParaRPr lang="x-none" b="1" dirty="0">
              <a:latin typeface="Avenir Next LT Pro" panose="020B0504020202020204" pitchFamily="34" charset="0"/>
            </a:endParaRPr>
          </a:p>
        </p:txBody>
      </p:sp>
      <p:pic>
        <p:nvPicPr>
          <p:cNvPr id="40" name="Graphic 39" descr="Vrouw silhouet">
            <a:extLst>
              <a:ext uri="{FF2B5EF4-FFF2-40B4-BE49-F238E27FC236}">
                <a16:creationId xmlns:a16="http://schemas.microsoft.com/office/drawing/2014/main" id="{A3207FA2-30D0-4BA8-A5FD-1323608BF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188" y="3759331"/>
            <a:ext cx="914400" cy="914400"/>
          </a:xfrm>
          <a:prstGeom prst="rect">
            <a:avLst/>
          </a:prstGeom>
        </p:spPr>
      </p:pic>
      <p:pic>
        <p:nvPicPr>
          <p:cNvPr id="44" name="Graphic 43" descr="Man silhouet">
            <a:extLst>
              <a:ext uri="{FF2B5EF4-FFF2-40B4-BE49-F238E27FC236}">
                <a16:creationId xmlns:a16="http://schemas.microsoft.com/office/drawing/2014/main" id="{A0C3AC54-FD78-46A1-9979-A103B0E95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0368" y="3687658"/>
            <a:ext cx="914400" cy="914400"/>
          </a:xfrm>
          <a:prstGeom prst="rect">
            <a:avLst/>
          </a:prstGeom>
        </p:spPr>
      </p:pic>
      <p:sp>
        <p:nvSpPr>
          <p:cNvPr id="39" name="Titel 1">
            <a:extLst>
              <a:ext uri="{FF2B5EF4-FFF2-40B4-BE49-F238E27FC236}">
                <a16:creationId xmlns:a16="http://schemas.microsoft.com/office/drawing/2014/main" id="{16B0DE38-83F7-4D1C-B6D8-6CA0F9CF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Case study 1</a:t>
            </a:r>
            <a:endParaRPr lang="x-none" dirty="0">
              <a:latin typeface="Georgia" panose="02040502050405020303" pitchFamily="18" charset="0"/>
            </a:endParaRPr>
          </a:p>
        </p:txBody>
      </p:sp>
      <p:sp>
        <p:nvSpPr>
          <p:cNvPr id="42" name="Tijdelijke aanduiding voor inhoud 2">
            <a:extLst>
              <a:ext uri="{FF2B5EF4-FFF2-40B4-BE49-F238E27FC236}">
                <a16:creationId xmlns:a16="http://schemas.microsoft.com/office/drawing/2014/main" id="{024C3270-16C1-4EF5-8C43-A1F5B72EC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4738"/>
            <a:ext cx="6924675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time; 			ch-001; 	ch-002; …; 	ch-020; 	weather; 	outdoor temperature; 	outdoor wind speed; 	outdoor humidity; 	outdoor air pressure; 	outdoor visibility; 	thermal comfort feedback; 	air quality feedback; 	visual comfort feedback;	building; 		location; 	floor area; 	room type; 	window/wall ratio; 	</a:t>
            </a:r>
            <a:r>
              <a:rPr lang="en-US" sz="2000" dirty="0" err="1">
                <a:latin typeface="Avenir Next LT Pro" panose="020B0504020202020204" pitchFamily="34" charset="0"/>
              </a:rPr>
              <a:t>energylabel</a:t>
            </a:r>
            <a:r>
              <a:rPr lang="en-US" sz="2000" dirty="0">
                <a:latin typeface="Avenir Next LT Pro" panose="020B0504020202020204" pitchFamily="34" charset="0"/>
              </a:rPr>
              <a:t>; 	occupant; 	heartrate; 	age; 	weight; 	length;</a:t>
            </a:r>
          </a:p>
          <a:p>
            <a:pPr marL="0" indent="0">
              <a:buNone/>
            </a:pPr>
            <a:r>
              <a:rPr lang="nl-NL" sz="2000" dirty="0">
                <a:latin typeface="Avenir Next LT Pro" panose="020B0504020202020204" pitchFamily="34" charset="0"/>
              </a:rPr>
              <a:t>23-1-2022  17:45:00	48.85;		1.15;		2.422;		</a:t>
            </a:r>
            <a:r>
              <a:rPr lang="nl-NL" sz="2000" dirty="0" err="1">
                <a:latin typeface="Avenir Next LT Pro" panose="020B0504020202020204" pitchFamily="34" charset="0"/>
              </a:rPr>
              <a:t>Overcast</a:t>
            </a:r>
            <a:r>
              <a:rPr lang="nl-NL" sz="2000" dirty="0">
                <a:latin typeface="Avenir Next LT Pro" panose="020B0504020202020204" pitchFamily="34" charset="0"/>
              </a:rPr>
              <a:t>;	4;			6;			81;			1034;			6;			1;				1;			0;				</a:t>
            </a:r>
            <a:r>
              <a:rPr lang="nl-NL" sz="2000" dirty="0" err="1">
                <a:latin typeface="Avenir Next LT Pro" panose="020B0504020202020204" pitchFamily="34" charset="0"/>
              </a:rPr>
              <a:t>OpenFamilyHome</a:t>
            </a:r>
            <a:r>
              <a:rPr lang="nl-NL" sz="2000" dirty="0">
                <a:latin typeface="Avenir Next LT Pro" panose="020B0504020202020204" pitchFamily="34" charset="0"/>
              </a:rPr>
              <a:t>;	</a:t>
            </a:r>
            <a:r>
              <a:rPr lang="nl-NL" sz="2000" dirty="0" err="1">
                <a:latin typeface="Avenir Next LT Pro" panose="020B0504020202020204" pitchFamily="34" charset="0"/>
              </a:rPr>
              <a:t>LivingRoom</a:t>
            </a:r>
            <a:r>
              <a:rPr lang="nl-NL" sz="2000" dirty="0">
                <a:latin typeface="Avenir Next LT Pro" panose="020B0504020202020204" pitchFamily="34" charset="0"/>
              </a:rPr>
              <a:t>;	52,14;		</a:t>
            </a:r>
            <a:r>
              <a:rPr lang="nl-NL" sz="2000" dirty="0" err="1">
                <a:latin typeface="Avenir Next LT Pro" panose="020B0504020202020204" pitchFamily="34" charset="0"/>
              </a:rPr>
              <a:t>LivingRoom</a:t>
            </a:r>
            <a:r>
              <a:rPr lang="nl-NL" sz="2000" dirty="0">
                <a:latin typeface="Avenir Next LT Pro" panose="020B0504020202020204" pitchFamily="34" charset="0"/>
              </a:rPr>
              <a:t>;	0.203;			A;		</a:t>
            </a:r>
            <a:r>
              <a:rPr lang="nl-NL" sz="2000" dirty="0" err="1">
                <a:latin typeface="Avenir Next LT Pro" panose="020B0504020202020204" pitchFamily="34" charset="0"/>
              </a:rPr>
              <a:t>JohnDoe</a:t>
            </a:r>
            <a:r>
              <a:rPr lang="nl-NL" sz="2000" dirty="0">
                <a:latin typeface="Avenir Next LT Pro" panose="020B0504020202020204" pitchFamily="34" charset="0"/>
              </a:rPr>
              <a:t>;	78;		27;	72;		179;</a:t>
            </a:r>
            <a:endParaRPr lang="x-none" sz="2000" dirty="0">
              <a:latin typeface="Avenir Next LT Pro" panose="020B0504020202020204" pitchFamily="34" charset="0"/>
            </a:endParaRPr>
          </a:p>
        </p:txBody>
      </p:sp>
      <p:sp>
        <p:nvSpPr>
          <p:cNvPr id="43" name="Rechthoek 100">
            <a:extLst>
              <a:ext uri="{FF2B5EF4-FFF2-40B4-BE49-F238E27FC236}">
                <a16:creationId xmlns:a16="http://schemas.microsoft.com/office/drawing/2014/main" id="{5B3A3182-5FB3-4761-A991-1FD891D7E3A5}"/>
              </a:ext>
            </a:extLst>
          </p:cNvPr>
          <p:cNvSpPr/>
          <p:nvPr/>
        </p:nvSpPr>
        <p:spPr>
          <a:xfrm rot="20700000">
            <a:off x="4744373" y="714683"/>
            <a:ext cx="2869515" cy="890654"/>
          </a:xfrm>
          <a:custGeom>
            <a:avLst/>
            <a:gdLst>
              <a:gd name="connsiteX0" fmla="*/ 0 w 2869515"/>
              <a:gd name="connsiteY0" fmla="*/ 0 h 890654"/>
              <a:gd name="connsiteX1" fmla="*/ 487818 w 2869515"/>
              <a:gd name="connsiteY1" fmla="*/ 0 h 890654"/>
              <a:gd name="connsiteX2" fmla="*/ 975635 w 2869515"/>
              <a:gd name="connsiteY2" fmla="*/ 0 h 890654"/>
              <a:gd name="connsiteX3" fmla="*/ 1549538 w 2869515"/>
              <a:gd name="connsiteY3" fmla="*/ 0 h 890654"/>
              <a:gd name="connsiteX4" fmla="*/ 2152136 w 2869515"/>
              <a:gd name="connsiteY4" fmla="*/ 0 h 890654"/>
              <a:gd name="connsiteX5" fmla="*/ 2869515 w 2869515"/>
              <a:gd name="connsiteY5" fmla="*/ 0 h 890654"/>
              <a:gd name="connsiteX6" fmla="*/ 2869515 w 2869515"/>
              <a:gd name="connsiteY6" fmla="*/ 418607 h 890654"/>
              <a:gd name="connsiteX7" fmla="*/ 2869515 w 2869515"/>
              <a:gd name="connsiteY7" fmla="*/ 890654 h 890654"/>
              <a:gd name="connsiteX8" fmla="*/ 2266917 w 2869515"/>
              <a:gd name="connsiteY8" fmla="*/ 890654 h 890654"/>
              <a:gd name="connsiteX9" fmla="*/ 1721709 w 2869515"/>
              <a:gd name="connsiteY9" fmla="*/ 890654 h 890654"/>
              <a:gd name="connsiteX10" fmla="*/ 1205196 w 2869515"/>
              <a:gd name="connsiteY10" fmla="*/ 890654 h 890654"/>
              <a:gd name="connsiteX11" fmla="*/ 659988 w 2869515"/>
              <a:gd name="connsiteY11" fmla="*/ 890654 h 890654"/>
              <a:gd name="connsiteX12" fmla="*/ 0 w 2869515"/>
              <a:gd name="connsiteY12" fmla="*/ 890654 h 890654"/>
              <a:gd name="connsiteX13" fmla="*/ 0 w 2869515"/>
              <a:gd name="connsiteY13" fmla="*/ 463140 h 890654"/>
              <a:gd name="connsiteX14" fmla="*/ 0 w 2869515"/>
              <a:gd name="connsiteY14" fmla="*/ 0 h 8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69515" h="890654" extrusionOk="0">
                <a:moveTo>
                  <a:pt x="0" y="0"/>
                </a:moveTo>
                <a:cubicBezTo>
                  <a:pt x="133570" y="18706"/>
                  <a:pt x="264289" y="-9266"/>
                  <a:pt x="487818" y="0"/>
                </a:cubicBezTo>
                <a:cubicBezTo>
                  <a:pt x="711347" y="9266"/>
                  <a:pt x="735361" y="24219"/>
                  <a:pt x="975635" y="0"/>
                </a:cubicBezTo>
                <a:cubicBezTo>
                  <a:pt x="1215909" y="-24219"/>
                  <a:pt x="1306684" y="11708"/>
                  <a:pt x="1549538" y="0"/>
                </a:cubicBezTo>
                <a:cubicBezTo>
                  <a:pt x="1792392" y="-11708"/>
                  <a:pt x="1970322" y="4820"/>
                  <a:pt x="2152136" y="0"/>
                </a:cubicBezTo>
                <a:cubicBezTo>
                  <a:pt x="2333950" y="-4820"/>
                  <a:pt x="2583056" y="-4767"/>
                  <a:pt x="2869515" y="0"/>
                </a:cubicBezTo>
                <a:cubicBezTo>
                  <a:pt x="2871463" y="152730"/>
                  <a:pt x="2876140" y="231645"/>
                  <a:pt x="2869515" y="418607"/>
                </a:cubicBezTo>
                <a:cubicBezTo>
                  <a:pt x="2862890" y="605569"/>
                  <a:pt x="2849082" y="692294"/>
                  <a:pt x="2869515" y="890654"/>
                </a:cubicBezTo>
                <a:cubicBezTo>
                  <a:pt x="2593182" y="904039"/>
                  <a:pt x="2407746" y="865398"/>
                  <a:pt x="2266917" y="890654"/>
                </a:cubicBezTo>
                <a:cubicBezTo>
                  <a:pt x="2126088" y="915910"/>
                  <a:pt x="1988240" y="903396"/>
                  <a:pt x="1721709" y="890654"/>
                </a:cubicBezTo>
                <a:cubicBezTo>
                  <a:pt x="1455178" y="877912"/>
                  <a:pt x="1346431" y="866500"/>
                  <a:pt x="1205196" y="890654"/>
                </a:cubicBezTo>
                <a:cubicBezTo>
                  <a:pt x="1063961" y="914808"/>
                  <a:pt x="870633" y="871597"/>
                  <a:pt x="659988" y="890654"/>
                </a:cubicBezTo>
                <a:cubicBezTo>
                  <a:pt x="449343" y="909711"/>
                  <a:pt x="148021" y="913714"/>
                  <a:pt x="0" y="890654"/>
                </a:cubicBezTo>
                <a:cubicBezTo>
                  <a:pt x="20952" y="791312"/>
                  <a:pt x="19880" y="555046"/>
                  <a:pt x="0" y="463140"/>
                </a:cubicBezTo>
                <a:cubicBezTo>
                  <a:pt x="-19880" y="371234"/>
                  <a:pt x="-4761" y="175359"/>
                  <a:pt x="0" y="0"/>
                </a:cubicBezTo>
                <a:close/>
              </a:path>
            </a:pathLst>
          </a:cu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3 weeks</a:t>
            </a:r>
          </a:p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2 occupants</a:t>
            </a:r>
          </a:p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Feedback</a:t>
            </a:r>
          </a:p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Sensor data</a:t>
            </a:r>
          </a:p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Weather data</a:t>
            </a:r>
          </a:p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Building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65468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0.10065 0.04004 C 0.12149 0.04907 0.153 0.05393 0.18607 0.05393 C 0.22357 0.05393 0.25378 0.04907 0.27461 0.04004 L 0.37539 1.85185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20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200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42" grpId="1" build="p"/>
      <p:bldP spid="4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6319B-6AD9-4A41-8A38-236696566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8371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Case study 1: Comparing IEQ performance</a:t>
            </a:r>
            <a:endParaRPr lang="x-none" dirty="0">
              <a:latin typeface="Georgia" panose="02040502050405020303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9E56AD-A525-463D-859F-F62EBE6AE953}"/>
              </a:ext>
            </a:extLst>
          </p:cNvPr>
          <p:cNvGrpSpPr/>
          <p:nvPr/>
        </p:nvGrpSpPr>
        <p:grpSpPr>
          <a:xfrm>
            <a:off x="2664042" y="1452875"/>
            <a:ext cx="6863915" cy="5040000"/>
            <a:chOff x="2797802" y="1690688"/>
            <a:chExt cx="6863915" cy="5040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890251F-D10B-4FC6-AA49-F4EE80FE3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7802" y="4210688"/>
              <a:ext cx="2290909" cy="2520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5D4420A-7E69-48A5-AB8B-E4858289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88711" y="4210688"/>
              <a:ext cx="4559790" cy="2520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ED7D1D7-6EF6-4F0F-B3C0-CC84A6D2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75214" y="1690688"/>
              <a:ext cx="2286503" cy="252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1CBBA50-59E7-4BEE-953E-2449E6D39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88711" y="1690688"/>
              <a:ext cx="2286503" cy="2520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5FE60A6-ECE9-40EB-87A1-DE877C6A4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97802" y="1690688"/>
              <a:ext cx="2290909" cy="2520000"/>
            </a:xfrm>
            <a:prstGeom prst="rect">
              <a:avLst/>
            </a:prstGeom>
          </p:spPr>
        </p:pic>
      </p:grpSp>
      <p:sp>
        <p:nvSpPr>
          <p:cNvPr id="16" name="Rechthoek 100">
            <a:extLst>
              <a:ext uri="{FF2B5EF4-FFF2-40B4-BE49-F238E27FC236}">
                <a16:creationId xmlns:a16="http://schemas.microsoft.com/office/drawing/2014/main" id="{480B24CE-0866-43E1-8785-5BCE9F597782}"/>
              </a:ext>
            </a:extLst>
          </p:cNvPr>
          <p:cNvSpPr/>
          <p:nvPr/>
        </p:nvSpPr>
        <p:spPr>
          <a:xfrm rot="20700000">
            <a:off x="9182957" y="4000458"/>
            <a:ext cx="2758197" cy="890654"/>
          </a:xfrm>
          <a:custGeom>
            <a:avLst/>
            <a:gdLst>
              <a:gd name="connsiteX0" fmla="*/ 0 w 2758197"/>
              <a:gd name="connsiteY0" fmla="*/ 0 h 890654"/>
              <a:gd name="connsiteX1" fmla="*/ 606803 w 2758197"/>
              <a:gd name="connsiteY1" fmla="*/ 0 h 890654"/>
              <a:gd name="connsiteX2" fmla="*/ 1213607 w 2758197"/>
              <a:gd name="connsiteY2" fmla="*/ 0 h 890654"/>
              <a:gd name="connsiteX3" fmla="*/ 1903156 w 2758197"/>
              <a:gd name="connsiteY3" fmla="*/ 0 h 890654"/>
              <a:gd name="connsiteX4" fmla="*/ 2758197 w 2758197"/>
              <a:gd name="connsiteY4" fmla="*/ 0 h 890654"/>
              <a:gd name="connsiteX5" fmla="*/ 2758197 w 2758197"/>
              <a:gd name="connsiteY5" fmla="*/ 454234 h 890654"/>
              <a:gd name="connsiteX6" fmla="*/ 2758197 w 2758197"/>
              <a:gd name="connsiteY6" fmla="*/ 890654 h 890654"/>
              <a:gd name="connsiteX7" fmla="*/ 2151394 w 2758197"/>
              <a:gd name="connsiteY7" fmla="*/ 890654 h 890654"/>
              <a:gd name="connsiteX8" fmla="*/ 1434262 w 2758197"/>
              <a:gd name="connsiteY8" fmla="*/ 890654 h 890654"/>
              <a:gd name="connsiteX9" fmla="*/ 772295 w 2758197"/>
              <a:gd name="connsiteY9" fmla="*/ 890654 h 890654"/>
              <a:gd name="connsiteX10" fmla="*/ 0 w 2758197"/>
              <a:gd name="connsiteY10" fmla="*/ 890654 h 890654"/>
              <a:gd name="connsiteX11" fmla="*/ 0 w 2758197"/>
              <a:gd name="connsiteY11" fmla="*/ 454234 h 890654"/>
              <a:gd name="connsiteX12" fmla="*/ 0 w 2758197"/>
              <a:gd name="connsiteY12" fmla="*/ 0 h 8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8197" h="890654" extrusionOk="0">
                <a:moveTo>
                  <a:pt x="0" y="0"/>
                </a:moveTo>
                <a:cubicBezTo>
                  <a:pt x="302036" y="-3906"/>
                  <a:pt x="407653" y="3414"/>
                  <a:pt x="606803" y="0"/>
                </a:cubicBezTo>
                <a:cubicBezTo>
                  <a:pt x="805953" y="-3414"/>
                  <a:pt x="1045405" y="-23134"/>
                  <a:pt x="1213607" y="0"/>
                </a:cubicBezTo>
                <a:cubicBezTo>
                  <a:pt x="1381809" y="23134"/>
                  <a:pt x="1754075" y="-28504"/>
                  <a:pt x="1903156" y="0"/>
                </a:cubicBezTo>
                <a:cubicBezTo>
                  <a:pt x="2052237" y="28504"/>
                  <a:pt x="2534896" y="42182"/>
                  <a:pt x="2758197" y="0"/>
                </a:cubicBezTo>
                <a:cubicBezTo>
                  <a:pt x="2769831" y="202563"/>
                  <a:pt x="2755112" y="280363"/>
                  <a:pt x="2758197" y="454234"/>
                </a:cubicBezTo>
                <a:cubicBezTo>
                  <a:pt x="2761282" y="628105"/>
                  <a:pt x="2774053" y="712792"/>
                  <a:pt x="2758197" y="890654"/>
                </a:cubicBezTo>
                <a:cubicBezTo>
                  <a:pt x="2460498" y="893068"/>
                  <a:pt x="2299935" y="885307"/>
                  <a:pt x="2151394" y="890654"/>
                </a:cubicBezTo>
                <a:cubicBezTo>
                  <a:pt x="2002853" y="896001"/>
                  <a:pt x="1695214" y="858550"/>
                  <a:pt x="1434262" y="890654"/>
                </a:cubicBezTo>
                <a:cubicBezTo>
                  <a:pt x="1173310" y="922758"/>
                  <a:pt x="979640" y="876677"/>
                  <a:pt x="772295" y="890654"/>
                </a:cubicBezTo>
                <a:cubicBezTo>
                  <a:pt x="564950" y="904631"/>
                  <a:pt x="372474" y="923644"/>
                  <a:pt x="0" y="890654"/>
                </a:cubicBezTo>
                <a:cubicBezTo>
                  <a:pt x="-13422" y="797404"/>
                  <a:pt x="6270" y="608964"/>
                  <a:pt x="0" y="454234"/>
                </a:cubicBezTo>
                <a:cubicBezTo>
                  <a:pt x="-6270" y="299504"/>
                  <a:pt x="13022" y="104201"/>
                  <a:pt x="0" y="0"/>
                </a:cubicBezTo>
                <a:close/>
              </a:path>
            </a:pathLst>
          </a:cu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We can compare individual building parameters as well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F20160E-DD71-47D1-A7D5-FBA50AC7972B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9691150" y="4490713"/>
            <a:ext cx="600940" cy="1371390"/>
          </a:xfrm>
          <a:prstGeom prst="curvedConnector2">
            <a:avLst/>
          </a:prstGeom>
          <a:ln w="28575" cap="rnd">
            <a:solidFill>
              <a:schemeClr val="accent4"/>
            </a:solidFill>
            <a:prstDash val="sysDash"/>
            <a:round/>
            <a:headEnd type="none" w="lg" len="lg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68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3B9EC-5075-488B-8609-4A97925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436312B-A90C-40F6-BF13-9A1E2A3BA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" b="12344"/>
          <a:stretch/>
        </p:blipFill>
        <p:spPr>
          <a:xfrm>
            <a:off x="0" y="0"/>
            <a:ext cx="12192000" cy="6858000"/>
          </a:xfrm>
          <a:ln>
            <a:noFill/>
            <a:prstDash val="dash"/>
          </a:ln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71C47E9B-4C25-4F15-8842-D1F6ECC42E68}"/>
              </a:ext>
            </a:extLst>
          </p:cNvPr>
          <p:cNvGrpSpPr/>
          <p:nvPr/>
        </p:nvGrpSpPr>
        <p:grpSpPr>
          <a:xfrm>
            <a:off x="6162675" y="4552951"/>
            <a:ext cx="1576850" cy="2175176"/>
            <a:chOff x="6162675" y="4552951"/>
            <a:chExt cx="1576850" cy="2175176"/>
          </a:xfrm>
        </p:grpSpPr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D92F742D-1F84-43EB-9A5A-B0467B85F4F5}"/>
                </a:ext>
              </a:extLst>
            </p:cNvPr>
            <p:cNvSpPr/>
            <p:nvPr/>
          </p:nvSpPr>
          <p:spPr>
            <a:xfrm rot="162185">
              <a:off x="6536083" y="5025970"/>
              <a:ext cx="1203442" cy="1702157"/>
            </a:xfrm>
            <a:prstGeom prst="trapezoid">
              <a:avLst>
                <a:gd name="adj" fmla="val 4537"/>
              </a:avLst>
            </a:prstGeom>
            <a:noFill/>
            <a:ln w="63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DE1519D1-67A2-4403-9AA4-BEBF6677B1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4600" y="4552951"/>
              <a:ext cx="302419" cy="445588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DBB18963-12AC-4053-8FDA-E4389E157D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2675" y="6429375"/>
              <a:ext cx="333941" cy="266700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1DC3F470-D101-44DD-A9FE-C0C2A8BFF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2675" y="4552951"/>
              <a:ext cx="161925" cy="1876424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ep 43">
            <a:extLst>
              <a:ext uri="{FF2B5EF4-FFF2-40B4-BE49-F238E27FC236}">
                <a16:creationId xmlns:a16="http://schemas.microsoft.com/office/drawing/2014/main" id="{2D6AB355-0AD0-4F74-8478-274E464D7558}"/>
              </a:ext>
            </a:extLst>
          </p:cNvPr>
          <p:cNvGrpSpPr/>
          <p:nvPr/>
        </p:nvGrpSpPr>
        <p:grpSpPr>
          <a:xfrm>
            <a:off x="3662363" y="2105025"/>
            <a:ext cx="985837" cy="1366837"/>
            <a:chOff x="3662363" y="2105025"/>
            <a:chExt cx="985837" cy="1366837"/>
          </a:xfrm>
        </p:grpSpPr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37A60D5E-6467-4064-A2B6-6DA087B19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2950" y="2105025"/>
              <a:ext cx="95250" cy="952500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5AF728EC-A285-4D27-A4A0-5877107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9606" y="2533650"/>
              <a:ext cx="83344" cy="938212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26">
              <a:extLst>
                <a:ext uri="{FF2B5EF4-FFF2-40B4-BE49-F238E27FC236}">
                  <a16:creationId xmlns:a16="http://schemas.microsoft.com/office/drawing/2014/main" id="{77C0AECE-5E7F-43D9-9225-2081E1214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9606" y="3057526"/>
              <a:ext cx="83344" cy="414336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3AAC7C57-58BE-4E63-8C2E-16BB6F22D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2950" y="2119314"/>
              <a:ext cx="83344" cy="414336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chte verbindingslijn 31">
              <a:extLst>
                <a:ext uri="{FF2B5EF4-FFF2-40B4-BE49-F238E27FC236}">
                  <a16:creationId xmlns:a16="http://schemas.microsoft.com/office/drawing/2014/main" id="{459AD447-C98D-44A5-B7CF-FD84E6372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2363" y="2513411"/>
              <a:ext cx="161925" cy="932261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05F44BD9-D453-431D-AB22-E4CE89187A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288" y="2513410"/>
              <a:ext cx="728662" cy="20241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1046AC93-2083-45EB-B8C6-048F8B4409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2363" y="3445672"/>
              <a:ext cx="807243" cy="21429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rapezium 44">
            <a:extLst>
              <a:ext uri="{FF2B5EF4-FFF2-40B4-BE49-F238E27FC236}">
                <a16:creationId xmlns:a16="http://schemas.microsoft.com/office/drawing/2014/main" id="{99CF88C7-6F7F-42F1-8A77-FBE736ECEDCA}"/>
              </a:ext>
            </a:extLst>
          </p:cNvPr>
          <p:cNvSpPr/>
          <p:nvPr/>
        </p:nvSpPr>
        <p:spPr>
          <a:xfrm rot="188475">
            <a:off x="2590800" y="-205653"/>
            <a:ext cx="5836444" cy="7269305"/>
          </a:xfrm>
          <a:prstGeom prst="trapezoid">
            <a:avLst>
              <a:gd name="adj" fmla="val 17919"/>
            </a:avLst>
          </a:pr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36A89096-DBF1-43ED-8D51-A92FDA8ED753}"/>
              </a:ext>
            </a:extLst>
          </p:cNvPr>
          <p:cNvSpPr/>
          <p:nvPr/>
        </p:nvSpPr>
        <p:spPr>
          <a:xfrm>
            <a:off x="5496322" y="4273549"/>
            <a:ext cx="155575" cy="155575"/>
          </a:xfrm>
          <a:prstGeom prst="ellipse">
            <a:avLst/>
          </a:prstGeom>
          <a:noFill/>
          <a:ln w="63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7" name="Boog 46">
            <a:extLst>
              <a:ext uri="{FF2B5EF4-FFF2-40B4-BE49-F238E27FC236}">
                <a16:creationId xmlns:a16="http://schemas.microsoft.com/office/drawing/2014/main" id="{E4EDED41-9CB4-4009-9788-46388CD9094D}"/>
              </a:ext>
            </a:extLst>
          </p:cNvPr>
          <p:cNvSpPr/>
          <p:nvPr/>
        </p:nvSpPr>
        <p:spPr>
          <a:xfrm flipH="1">
            <a:off x="4560093" y="4292600"/>
            <a:ext cx="1218407" cy="368300"/>
          </a:xfrm>
          <a:prstGeom prst="arc">
            <a:avLst>
              <a:gd name="adj1" fmla="val 12458759"/>
              <a:gd name="adj2" fmla="val 1555029"/>
            </a:avLst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5634483-374C-433F-8744-F5DED364B1AF}"/>
              </a:ext>
            </a:extLst>
          </p:cNvPr>
          <p:cNvCxnSpPr>
            <a:cxnSpLocks/>
          </p:cNvCxnSpPr>
          <p:nvPr/>
        </p:nvCxnSpPr>
        <p:spPr>
          <a:xfrm flipH="1" flipV="1">
            <a:off x="4809261" y="4552951"/>
            <a:ext cx="134214" cy="22279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F184C68B-243B-4DC5-9616-42CC9AF48010}"/>
              </a:ext>
            </a:extLst>
          </p:cNvPr>
          <p:cNvCxnSpPr>
            <a:cxnSpLocks/>
          </p:cNvCxnSpPr>
          <p:nvPr/>
        </p:nvCxnSpPr>
        <p:spPr>
          <a:xfrm flipV="1">
            <a:off x="5045869" y="4564981"/>
            <a:ext cx="90487" cy="210765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56505698-6D2E-46DD-B6B9-6E20E553238F}"/>
              </a:ext>
            </a:extLst>
          </p:cNvPr>
          <p:cNvCxnSpPr>
            <a:cxnSpLocks/>
          </p:cNvCxnSpPr>
          <p:nvPr/>
        </p:nvCxnSpPr>
        <p:spPr>
          <a:xfrm flipV="1">
            <a:off x="5135561" y="4487466"/>
            <a:ext cx="0" cy="7262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D5A449CF-CCAD-4E49-983D-38F43E9C74DE}"/>
              </a:ext>
            </a:extLst>
          </p:cNvPr>
          <p:cNvCxnSpPr>
            <a:cxnSpLocks/>
          </p:cNvCxnSpPr>
          <p:nvPr/>
        </p:nvCxnSpPr>
        <p:spPr>
          <a:xfrm flipV="1">
            <a:off x="4809261" y="4476750"/>
            <a:ext cx="0" cy="7262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EA125AB8-3389-48E1-8D6C-529FB7B9FD8E}"/>
              </a:ext>
            </a:extLst>
          </p:cNvPr>
          <p:cNvCxnSpPr>
            <a:cxnSpLocks/>
          </p:cNvCxnSpPr>
          <p:nvPr/>
        </p:nvCxnSpPr>
        <p:spPr>
          <a:xfrm flipV="1">
            <a:off x="5054724" y="4485085"/>
            <a:ext cx="23490" cy="64293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197543A7-CAE6-4315-B896-4A991A45A4BE}"/>
              </a:ext>
            </a:extLst>
          </p:cNvPr>
          <p:cNvCxnSpPr>
            <a:cxnSpLocks/>
          </p:cNvCxnSpPr>
          <p:nvPr/>
        </p:nvCxnSpPr>
        <p:spPr>
          <a:xfrm flipH="1" flipV="1">
            <a:off x="4855841" y="4475237"/>
            <a:ext cx="55624" cy="74141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68C50040-ADA7-4B92-B666-6FD12CD56480}"/>
              </a:ext>
            </a:extLst>
          </p:cNvPr>
          <p:cNvCxnSpPr>
            <a:cxnSpLocks/>
          </p:cNvCxnSpPr>
          <p:nvPr/>
        </p:nvCxnSpPr>
        <p:spPr>
          <a:xfrm flipH="1">
            <a:off x="4911465" y="4549378"/>
            <a:ext cx="146965" cy="1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89EB6F54-3046-4DE0-8BD7-9B923D23115F}"/>
              </a:ext>
            </a:extLst>
          </p:cNvPr>
          <p:cNvCxnSpPr>
            <a:cxnSpLocks/>
          </p:cNvCxnSpPr>
          <p:nvPr/>
        </p:nvCxnSpPr>
        <p:spPr>
          <a:xfrm flipH="1" flipV="1">
            <a:off x="4820376" y="4475561"/>
            <a:ext cx="40227" cy="2057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118960F4-CE57-4936-BD0C-D340CCE35157}"/>
              </a:ext>
            </a:extLst>
          </p:cNvPr>
          <p:cNvCxnSpPr>
            <a:cxnSpLocks/>
          </p:cNvCxnSpPr>
          <p:nvPr/>
        </p:nvCxnSpPr>
        <p:spPr>
          <a:xfrm flipH="1" flipV="1">
            <a:off x="5077250" y="4483027"/>
            <a:ext cx="40227" cy="2057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83">
            <a:extLst>
              <a:ext uri="{FF2B5EF4-FFF2-40B4-BE49-F238E27FC236}">
                <a16:creationId xmlns:a16="http://schemas.microsoft.com/office/drawing/2014/main" id="{C5CC61A8-30DC-4660-9A20-FE5C41CFB01D}"/>
              </a:ext>
            </a:extLst>
          </p:cNvPr>
          <p:cNvCxnSpPr>
            <a:cxnSpLocks/>
          </p:cNvCxnSpPr>
          <p:nvPr/>
        </p:nvCxnSpPr>
        <p:spPr>
          <a:xfrm flipH="1">
            <a:off x="4911465" y="4699397"/>
            <a:ext cx="146965" cy="1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rapezium 86">
            <a:extLst>
              <a:ext uri="{FF2B5EF4-FFF2-40B4-BE49-F238E27FC236}">
                <a16:creationId xmlns:a16="http://schemas.microsoft.com/office/drawing/2014/main" id="{298CD7B2-C0F0-476E-92AE-142ACA4E4398}"/>
              </a:ext>
            </a:extLst>
          </p:cNvPr>
          <p:cNvSpPr/>
          <p:nvPr/>
        </p:nvSpPr>
        <p:spPr>
          <a:xfrm rot="18766953">
            <a:off x="5376288" y="4133193"/>
            <a:ext cx="1791539" cy="1730104"/>
          </a:xfrm>
          <a:prstGeom prst="trapezoid">
            <a:avLst>
              <a:gd name="adj" fmla="val 48680"/>
            </a:avLst>
          </a:prstGeom>
          <a:gradFill flip="none" rotWithShape="1">
            <a:gsLst>
              <a:gs pos="0">
                <a:srgbClr val="FFC000">
                  <a:alpha val="30196"/>
                </a:srgbClr>
              </a:gs>
              <a:gs pos="100000">
                <a:srgbClr val="FFC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88" name="Boog 87">
            <a:extLst>
              <a:ext uri="{FF2B5EF4-FFF2-40B4-BE49-F238E27FC236}">
                <a16:creationId xmlns:a16="http://schemas.microsoft.com/office/drawing/2014/main" id="{92B8F3E3-0279-44E0-8076-29BABF71D4F6}"/>
              </a:ext>
            </a:extLst>
          </p:cNvPr>
          <p:cNvSpPr/>
          <p:nvPr/>
        </p:nvSpPr>
        <p:spPr>
          <a:xfrm>
            <a:off x="7283450" y="672505"/>
            <a:ext cx="996950" cy="1302346"/>
          </a:xfrm>
          <a:prstGeom prst="arc">
            <a:avLst>
              <a:gd name="adj1" fmla="val 12534755"/>
              <a:gd name="adj2" fmla="val 19520691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9" name="Boog 88">
            <a:extLst>
              <a:ext uri="{FF2B5EF4-FFF2-40B4-BE49-F238E27FC236}">
                <a16:creationId xmlns:a16="http://schemas.microsoft.com/office/drawing/2014/main" id="{AA434E16-A7A9-4B3F-8221-FAC6FF20280D}"/>
              </a:ext>
            </a:extLst>
          </p:cNvPr>
          <p:cNvSpPr/>
          <p:nvPr/>
        </p:nvSpPr>
        <p:spPr>
          <a:xfrm rot="15493345">
            <a:off x="7323999" y="655439"/>
            <a:ext cx="996950" cy="1011715"/>
          </a:xfrm>
          <a:prstGeom prst="arc">
            <a:avLst>
              <a:gd name="adj1" fmla="val 14615868"/>
              <a:gd name="adj2" fmla="val 17544305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0" name="Boog 89">
            <a:extLst>
              <a:ext uri="{FF2B5EF4-FFF2-40B4-BE49-F238E27FC236}">
                <a16:creationId xmlns:a16="http://schemas.microsoft.com/office/drawing/2014/main" id="{F9D37AE4-0DD0-4A45-BCF7-0028BEAEC480}"/>
              </a:ext>
            </a:extLst>
          </p:cNvPr>
          <p:cNvSpPr/>
          <p:nvPr/>
        </p:nvSpPr>
        <p:spPr>
          <a:xfrm>
            <a:off x="7543802" y="1000125"/>
            <a:ext cx="1240153" cy="2804169"/>
          </a:xfrm>
          <a:prstGeom prst="arc">
            <a:avLst>
              <a:gd name="adj1" fmla="val 16351109"/>
              <a:gd name="adj2" fmla="val 1964023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3" name="Boog 92">
            <a:extLst>
              <a:ext uri="{FF2B5EF4-FFF2-40B4-BE49-F238E27FC236}">
                <a16:creationId xmlns:a16="http://schemas.microsoft.com/office/drawing/2014/main" id="{04E41E75-71FA-47D3-93C5-18157F080685}"/>
              </a:ext>
            </a:extLst>
          </p:cNvPr>
          <p:cNvSpPr/>
          <p:nvPr/>
        </p:nvSpPr>
        <p:spPr>
          <a:xfrm rot="6590082">
            <a:off x="7954577" y="3225669"/>
            <a:ext cx="343831" cy="325446"/>
          </a:xfrm>
          <a:prstGeom prst="arc">
            <a:avLst>
              <a:gd name="adj1" fmla="val 16351109"/>
              <a:gd name="adj2" fmla="val 90521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" name="Tekstballon: ovaal 2">
            <a:extLst>
              <a:ext uri="{FF2B5EF4-FFF2-40B4-BE49-F238E27FC236}">
                <a16:creationId xmlns:a16="http://schemas.microsoft.com/office/drawing/2014/main" id="{A2F62171-3D13-431F-9EE9-32A8AA267D4A}"/>
              </a:ext>
            </a:extLst>
          </p:cNvPr>
          <p:cNvSpPr/>
          <p:nvPr/>
        </p:nvSpPr>
        <p:spPr>
          <a:xfrm>
            <a:off x="9419375" y="3329354"/>
            <a:ext cx="2053013" cy="1492948"/>
          </a:xfrm>
          <a:prstGeom prst="wedgeEllipseCallout">
            <a:avLst>
              <a:gd name="adj1" fmla="val -41931"/>
              <a:gd name="adj2" fmla="val 70881"/>
            </a:avLst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The current amount of light is not sufficient for this task </a:t>
            </a:r>
            <a:endParaRPr lang="x-none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E42A117-7012-47A4-897A-5ACE6B01F9CB}"/>
              </a:ext>
            </a:extLst>
          </p:cNvPr>
          <p:cNvCxnSpPr/>
          <p:nvPr/>
        </p:nvCxnSpPr>
        <p:spPr>
          <a:xfrm flipH="1">
            <a:off x="8299796" y="2622550"/>
            <a:ext cx="215555" cy="79570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edachtewolkje: wolk 37">
            <a:extLst>
              <a:ext uri="{FF2B5EF4-FFF2-40B4-BE49-F238E27FC236}">
                <a16:creationId xmlns:a16="http://schemas.microsoft.com/office/drawing/2014/main" id="{3FACD6A4-FB66-46AE-A965-F94D7AA9C9E7}"/>
              </a:ext>
            </a:extLst>
          </p:cNvPr>
          <p:cNvSpPr/>
          <p:nvPr/>
        </p:nvSpPr>
        <p:spPr>
          <a:xfrm flipH="1">
            <a:off x="9700738" y="1643687"/>
            <a:ext cx="2169637" cy="1325564"/>
          </a:xfrm>
          <a:prstGeom prst="cloudCallout">
            <a:avLst>
              <a:gd name="adj1" fmla="val 42838"/>
              <a:gd name="adj2" fmla="val 80650"/>
            </a:avLst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The probability that 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JaneDoe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suffers visual discomfort is 94%</a:t>
            </a:r>
            <a:endParaRPr lang="x-none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7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87" grpId="0" animBg="1"/>
      <p:bldP spid="88" grpId="0" animBg="1"/>
      <p:bldP spid="89" grpId="0" animBg="1"/>
      <p:bldP spid="90" grpId="0" animBg="1"/>
      <p:bldP spid="93" grpId="0" animBg="1"/>
      <p:bldP spid="3" grpId="0" animBg="1"/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6319B-6AD9-4A41-8A38-23669656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Case study 1: Individual thermal comfort</a:t>
            </a:r>
            <a:endParaRPr lang="x-none" dirty="0">
              <a:latin typeface="Georgia" panose="02040502050405020303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6FC12-D5BA-4141-A5A1-B1FE393F3FFA}"/>
              </a:ext>
            </a:extLst>
          </p:cNvPr>
          <p:cNvGrpSpPr/>
          <p:nvPr/>
        </p:nvGrpSpPr>
        <p:grpSpPr>
          <a:xfrm>
            <a:off x="2659378" y="1452875"/>
            <a:ext cx="6873244" cy="5040000"/>
            <a:chOff x="2362200" y="1690688"/>
            <a:chExt cx="6873244" cy="5040000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1" name="Grafiek 21">
                  <a:extLst>
                    <a:ext uri="{FF2B5EF4-FFF2-40B4-BE49-F238E27FC236}">
                      <a16:creationId xmlns:a16="http://schemas.microsoft.com/office/drawing/2014/main" id="{E4D9FE78-A734-4C41-B881-983F96567D13}"/>
                    </a:ext>
                  </a:extLst>
                </p:cNvPr>
                <p:cNvGraphicFramePr/>
                <p:nvPr/>
              </p:nvGraphicFramePr>
              <p:xfrm>
                <a:off x="2362200" y="1690688"/>
                <a:ext cx="2289600" cy="2520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"/>
                </a:graphicData>
              </a:graphic>
            </p:graphicFrame>
          </mc:Choice>
          <mc:Fallback xmlns="">
            <p:pic>
              <p:nvPicPr>
                <p:cNvPr id="11" name="Grafiek 21">
                  <a:extLst>
                    <a:ext uri="{FF2B5EF4-FFF2-40B4-BE49-F238E27FC236}">
                      <a16:creationId xmlns:a16="http://schemas.microsoft.com/office/drawing/2014/main" xmlns="" xmlns:cx1="http://schemas.microsoft.com/office/drawing/2015/9/8/chartex" id="{E4D9FE78-A734-4C41-B881-983F96567D1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59378" y="1452875"/>
                  <a:ext cx="2289600" cy="25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3" name="Grafiek 10">
                  <a:extLst>
                    <a:ext uri="{FF2B5EF4-FFF2-40B4-BE49-F238E27FC236}">
                      <a16:creationId xmlns:a16="http://schemas.microsoft.com/office/drawing/2014/main" id="{483742A0-4B6C-4DDD-A86A-B175399128FC}"/>
                    </a:ext>
                  </a:extLst>
                </p:cNvPr>
                <p:cNvGraphicFramePr/>
                <p:nvPr/>
              </p:nvGraphicFramePr>
              <p:xfrm>
                <a:off x="4651800" y="1690688"/>
                <a:ext cx="2289600" cy="2520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4"/>
                </a:graphicData>
              </a:graphic>
            </p:graphicFrame>
          </mc:Choice>
          <mc:Fallback xmlns="">
            <p:pic>
              <p:nvPicPr>
                <p:cNvPr id="13" name="Grafiek 10">
                  <a:extLst>
                    <a:ext uri="{FF2B5EF4-FFF2-40B4-BE49-F238E27FC236}">
                      <a16:creationId xmlns:a16="http://schemas.microsoft.com/office/drawing/2014/main" xmlns="" xmlns:cx1="http://schemas.microsoft.com/office/drawing/2015/9/8/chartex" id="{483742A0-4B6C-4DDD-A86A-B175399128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48978" y="1452875"/>
                  <a:ext cx="2289600" cy="25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7" name="Grafiek 31">
                  <a:extLst>
                    <a:ext uri="{FF2B5EF4-FFF2-40B4-BE49-F238E27FC236}">
                      <a16:creationId xmlns:a16="http://schemas.microsoft.com/office/drawing/2014/main" id="{F81F8AF7-9404-4316-8C97-2B9DF913D3F4}"/>
                    </a:ext>
                  </a:extLst>
                </p:cNvPr>
                <p:cNvGraphicFramePr/>
                <p:nvPr/>
              </p:nvGraphicFramePr>
              <p:xfrm>
                <a:off x="6941400" y="1690688"/>
                <a:ext cx="2289600" cy="2520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6"/>
                </a:graphicData>
              </a:graphic>
            </p:graphicFrame>
          </mc:Choice>
          <mc:Fallback xmlns="">
            <p:pic>
              <p:nvPicPr>
                <p:cNvPr id="17" name="Grafiek 31">
                  <a:extLst>
                    <a:ext uri="{FF2B5EF4-FFF2-40B4-BE49-F238E27FC236}">
                      <a16:creationId xmlns:a16="http://schemas.microsoft.com/office/drawing/2014/main" xmlns="" xmlns:cx1="http://schemas.microsoft.com/office/drawing/2015/9/8/chartex" id="{F81F8AF7-9404-4316-8C97-2B9DF913D3F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38578" y="1452875"/>
                  <a:ext cx="2289600" cy="25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9" name="Grafiek 12">
                  <a:extLst>
                    <a:ext uri="{FF2B5EF4-FFF2-40B4-BE49-F238E27FC236}">
                      <a16:creationId xmlns:a16="http://schemas.microsoft.com/office/drawing/2014/main" id="{A23E6CD3-7A81-45CE-8329-48F978497994}"/>
                    </a:ext>
                  </a:extLst>
                </p:cNvPr>
                <p:cNvGraphicFramePr/>
                <p:nvPr/>
              </p:nvGraphicFramePr>
              <p:xfrm>
                <a:off x="2371088" y="4210688"/>
                <a:ext cx="2289600" cy="2520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8"/>
                </a:graphicData>
              </a:graphic>
            </p:graphicFrame>
          </mc:Choice>
          <mc:Fallback xmlns="">
            <p:pic>
              <p:nvPicPr>
                <p:cNvPr id="19" name="Grafiek 12">
                  <a:extLst>
                    <a:ext uri="{FF2B5EF4-FFF2-40B4-BE49-F238E27FC236}">
                      <a16:creationId xmlns:a16="http://schemas.microsoft.com/office/drawing/2014/main" xmlns="" xmlns:cx1="http://schemas.microsoft.com/office/drawing/2015/9/8/chartex" id="{A23E6CD3-7A81-45CE-8329-48F97849799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68266" y="3972875"/>
                  <a:ext cx="2289600" cy="25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20" name="Grafiek 13">
                  <a:extLst>
                    <a:ext uri="{FF2B5EF4-FFF2-40B4-BE49-F238E27FC236}">
                      <a16:creationId xmlns:a16="http://schemas.microsoft.com/office/drawing/2014/main" id="{FE4FD938-956E-4C86-82CC-81FAB9431461}"/>
                    </a:ext>
                  </a:extLst>
                </p:cNvPr>
                <p:cNvGraphicFramePr/>
                <p:nvPr/>
              </p:nvGraphicFramePr>
              <p:xfrm>
                <a:off x="4656244" y="4210688"/>
                <a:ext cx="2289600" cy="2520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0"/>
                </a:graphicData>
              </a:graphic>
            </p:graphicFrame>
          </mc:Choice>
          <mc:Fallback xmlns="">
            <p:pic>
              <p:nvPicPr>
                <p:cNvPr id="20" name="Grafiek 13">
                  <a:extLst>
                    <a:ext uri="{FF2B5EF4-FFF2-40B4-BE49-F238E27FC236}">
                      <a16:creationId xmlns:a16="http://schemas.microsoft.com/office/drawing/2014/main" xmlns="" xmlns:cx1="http://schemas.microsoft.com/office/drawing/2015/9/8/chartex" id="{FE4FD938-956E-4C86-82CC-81FAB94314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53422" y="3972875"/>
                  <a:ext cx="2289600" cy="25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21" name="Grafiek 14">
                  <a:extLst>
                    <a:ext uri="{FF2B5EF4-FFF2-40B4-BE49-F238E27FC236}">
                      <a16:creationId xmlns:a16="http://schemas.microsoft.com/office/drawing/2014/main" id="{50CB3478-1E5B-4173-AC8E-6C4A37FC79D7}"/>
                    </a:ext>
                  </a:extLst>
                </p:cNvPr>
                <p:cNvGraphicFramePr/>
                <p:nvPr/>
              </p:nvGraphicFramePr>
              <p:xfrm>
                <a:off x="6945844" y="4210688"/>
                <a:ext cx="2289600" cy="2520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2"/>
                </a:graphicData>
              </a:graphic>
            </p:graphicFrame>
          </mc:Choice>
          <mc:Fallback xmlns="">
            <p:pic>
              <p:nvPicPr>
                <p:cNvPr id="21" name="Grafiek 14">
                  <a:extLst>
                    <a:ext uri="{FF2B5EF4-FFF2-40B4-BE49-F238E27FC236}">
                      <a16:creationId xmlns:a16="http://schemas.microsoft.com/office/drawing/2014/main" xmlns="" xmlns:cx1="http://schemas.microsoft.com/office/drawing/2015/9/8/chartex" id="{50CB3478-1E5B-4173-AC8E-6C4A37FC79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43022" y="3972875"/>
                  <a:ext cx="2289600" cy="2520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Rectangle 9">
            <a:extLst>
              <a:ext uri="{FF2B5EF4-FFF2-40B4-BE49-F238E27FC236}">
                <a16:creationId xmlns:a16="http://schemas.microsoft.com/office/drawing/2014/main" id="{8458675F-991D-4DED-B74A-6EC1D7882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06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a-ET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DF336A3-2D86-4C3C-B530-5C234F92E40A}"/>
              </a:ext>
            </a:extLst>
          </p:cNvPr>
          <p:cNvSpPr/>
          <p:nvPr/>
        </p:nvSpPr>
        <p:spPr>
          <a:xfrm rot="10800000">
            <a:off x="2659378" y="1455735"/>
            <a:ext cx="4574756" cy="5037139"/>
          </a:xfrm>
          <a:prstGeom prst="corner">
            <a:avLst>
              <a:gd name="adj1" fmla="val 54997"/>
              <a:gd name="adj2" fmla="val 50278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53283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6319B-6AD9-4A41-8A38-23669656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Case study 1: Individual visual comfort</a:t>
            </a:r>
            <a:endParaRPr lang="x-none" dirty="0">
              <a:latin typeface="Georgia" panose="02040502050405020303" pitchFamily="18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458675F-991D-4DED-B74A-6EC1D7882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06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a-ET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95B7C-A4B0-40A8-81D0-E84647128B5A}"/>
              </a:ext>
            </a:extLst>
          </p:cNvPr>
          <p:cNvGrpSpPr/>
          <p:nvPr/>
        </p:nvGrpSpPr>
        <p:grpSpPr>
          <a:xfrm>
            <a:off x="2661600" y="2169000"/>
            <a:ext cx="6868800" cy="2520000"/>
            <a:chOff x="3358299" y="2169000"/>
            <a:chExt cx="6868800" cy="2520000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4" name="Grafiek 15">
                  <a:extLst>
                    <a:ext uri="{FF2B5EF4-FFF2-40B4-BE49-F238E27FC236}">
                      <a16:creationId xmlns:a16="http://schemas.microsoft.com/office/drawing/2014/main" id="{725806A5-B6C6-48C9-A726-1ECE7853F077}"/>
                    </a:ext>
                  </a:extLst>
                </p:cNvPr>
                <p:cNvGraphicFramePr/>
                <p:nvPr/>
              </p:nvGraphicFramePr>
              <p:xfrm>
                <a:off x="3358299" y="2169000"/>
                <a:ext cx="2289600" cy="2520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"/>
                </a:graphicData>
              </a:graphic>
            </p:graphicFrame>
          </mc:Choice>
          <mc:Fallback xmlns="">
            <p:pic>
              <p:nvPicPr>
                <p:cNvPr id="14" name="Grafiek 15">
                  <a:extLst>
                    <a:ext uri="{FF2B5EF4-FFF2-40B4-BE49-F238E27FC236}">
                      <a16:creationId xmlns:a16="http://schemas.microsoft.com/office/drawing/2014/main" xmlns="" xmlns:cx1="http://schemas.microsoft.com/office/drawing/2015/9/8/chartex" id="{725806A5-B6C6-48C9-A726-1ECE7853F07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61600" y="2169000"/>
                  <a:ext cx="2289600" cy="25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5" name="Grafiek 16">
                  <a:extLst>
                    <a:ext uri="{FF2B5EF4-FFF2-40B4-BE49-F238E27FC236}">
                      <a16:creationId xmlns:a16="http://schemas.microsoft.com/office/drawing/2014/main" id="{221524F0-9802-476D-A5D7-4B2D329889C5}"/>
                    </a:ext>
                  </a:extLst>
                </p:cNvPr>
                <p:cNvGraphicFramePr/>
                <p:nvPr/>
              </p:nvGraphicFramePr>
              <p:xfrm>
                <a:off x="5647899" y="2169000"/>
                <a:ext cx="2289600" cy="2520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4"/>
                </a:graphicData>
              </a:graphic>
            </p:graphicFrame>
          </mc:Choice>
          <mc:Fallback xmlns="">
            <p:pic>
              <p:nvPicPr>
                <p:cNvPr id="15" name="Grafiek 16">
                  <a:extLst>
                    <a:ext uri="{FF2B5EF4-FFF2-40B4-BE49-F238E27FC236}">
                      <a16:creationId xmlns:a16="http://schemas.microsoft.com/office/drawing/2014/main" xmlns="" xmlns:cx1="http://schemas.microsoft.com/office/drawing/2015/9/8/chartex" id="{221524F0-9802-476D-A5D7-4B2D329889C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51200" y="2169000"/>
                  <a:ext cx="2289600" cy="25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6" name="Grafiek 17">
                  <a:extLst>
                    <a:ext uri="{FF2B5EF4-FFF2-40B4-BE49-F238E27FC236}">
                      <a16:creationId xmlns:a16="http://schemas.microsoft.com/office/drawing/2014/main" id="{5DBC1580-22EF-41A1-B853-99980693ABC2}"/>
                    </a:ext>
                  </a:extLst>
                </p:cNvPr>
                <p:cNvGraphicFramePr/>
                <p:nvPr/>
              </p:nvGraphicFramePr>
              <p:xfrm>
                <a:off x="7937499" y="2169000"/>
                <a:ext cx="2289600" cy="2520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6"/>
                </a:graphicData>
              </a:graphic>
            </p:graphicFrame>
          </mc:Choice>
          <mc:Fallback xmlns="">
            <p:pic>
              <p:nvPicPr>
                <p:cNvPr id="16" name="Grafiek 17">
                  <a:extLst>
                    <a:ext uri="{FF2B5EF4-FFF2-40B4-BE49-F238E27FC236}">
                      <a16:creationId xmlns:a16="http://schemas.microsoft.com/office/drawing/2014/main" xmlns="" xmlns:cx1="http://schemas.microsoft.com/office/drawing/2015/9/8/chartex" id="{5DBC1580-22EF-41A1-B853-99980693AB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0800" y="2169000"/>
                  <a:ext cx="2289600" cy="2520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D31754E-0B60-452D-AF28-0558CC0C9A4B}"/>
              </a:ext>
            </a:extLst>
          </p:cNvPr>
          <p:cNvSpPr/>
          <p:nvPr/>
        </p:nvSpPr>
        <p:spPr>
          <a:xfrm>
            <a:off x="2489200" y="2057400"/>
            <a:ext cx="4751600" cy="281939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8461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6319B-6AD9-4A41-8A38-23669656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Case study 1: Knowledge integration</a:t>
            </a:r>
            <a:endParaRPr lang="x-none" dirty="0">
              <a:latin typeface="Georgia" panose="02040502050405020303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3CC717-4ADA-427E-8A29-82F9AF4FB7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916108"/>
            <a:ext cx="4864819" cy="318671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ED876D37-8C08-46C5-B155-49B5D2B50DEB}"/>
              </a:ext>
            </a:extLst>
          </p:cNvPr>
          <p:cNvSpPr txBox="1"/>
          <p:nvPr/>
        </p:nvSpPr>
        <p:spPr>
          <a:xfrm>
            <a:off x="5703019" y="2386079"/>
            <a:ext cx="6339038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180340" algn="just"/>
            <a:r>
              <a:rPr lang="en-US" sz="1400" b="1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PREFIX </a:t>
            </a:r>
            <a:r>
              <a:rPr lang="en-US" sz="14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OFH:</a:t>
            </a:r>
            <a:r>
              <a:rPr lang="en-US" sz="1400" b="1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&lt;</a:t>
            </a:r>
            <a:r>
              <a:rPr lang="en-US" sz="1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https://github.com/AlexDonkers/OpenFamilyHome#</a:t>
            </a:r>
            <a:r>
              <a:rPr lang="en-US" sz="14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</a:p>
          <a:p>
            <a:pPr indent="180340" algn="just"/>
            <a:r>
              <a:rPr lang="en-US" sz="1400" b="1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PREFIX </a:t>
            </a:r>
            <a:r>
              <a:rPr lang="en-US" sz="14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opo</a:t>
            </a:r>
            <a:r>
              <a:rPr lang="en-US" sz="14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:</a:t>
            </a:r>
            <a:r>
              <a:rPr lang="en-US" sz="1400" b="1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&lt;</a:t>
            </a:r>
            <a:r>
              <a:rPr lang="en-US" sz="1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https://alexdonkers.github.io/opo#</a:t>
            </a:r>
            <a:r>
              <a:rPr lang="en-US" sz="14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</a:p>
          <a:p>
            <a:pPr indent="180340" algn="just"/>
            <a:r>
              <a:rPr lang="en-US" sz="1400" b="1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PREFIX </a:t>
            </a:r>
            <a:r>
              <a:rPr lang="en-US" sz="14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prov: &lt;</a:t>
            </a:r>
            <a:r>
              <a:rPr lang="en-US" sz="1400" u="sng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http://www.w3.org/ns/prov#&gt;</a:t>
            </a:r>
          </a:p>
          <a:p>
            <a:pPr indent="180340" algn="just"/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SELECT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?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firstQuartile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?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thirdQuartile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indent="180340" algn="just"/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WHERE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 OFH:Subject1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opo:hasPreference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?preference .</a:t>
            </a:r>
            <a:endParaRPr lang="en-US" sz="14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indent="180340" algn="just"/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?preference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opo:onProperty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OFH:IndoorAirQuality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.</a:t>
            </a:r>
            <a:endParaRPr lang="en-US" sz="14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indent="180340" algn="just"/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?preference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prov:generatedAtTime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?time .</a:t>
            </a:r>
            <a:endParaRPr lang="en-US" sz="14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indent="180340" algn="just"/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?preference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opo:firstQuartile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?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firstQuartile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.</a:t>
            </a:r>
            <a:endParaRPr lang="en-US" sz="14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indent="180340" algn="just"/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?preference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opo:thirdQuartile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?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thirdQuartile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. }</a:t>
            </a:r>
            <a:endParaRPr lang="en-US" sz="14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indent="180340" algn="just"/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ORDER BY DESC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(?time) 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LIMIT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 </a:t>
            </a:r>
            <a:endParaRPr lang="en-US" sz="14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034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8EA6-BD36-4350-ADF6-5E75CE48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Case study 2</a:t>
            </a:r>
            <a:endParaRPr lang="LID4096" dirty="0">
              <a:latin typeface="Georgia" panose="02040502050405020303" pitchFamily="18" charset="0"/>
            </a:endParaRPr>
          </a:p>
        </p:txBody>
      </p:sp>
      <p:pic>
        <p:nvPicPr>
          <p:cNvPr id="5" name="Graphic 10">
            <a:extLst>
              <a:ext uri="{FF2B5EF4-FFF2-40B4-BE49-F238E27FC236}">
                <a16:creationId xmlns:a16="http://schemas.microsoft.com/office/drawing/2014/main" id="{F5FC825E-90E4-4DEA-B00F-196C2ACA6C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6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8EA6-BD36-4350-ADF6-5E75CE48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Case study 2: The interactive dashboard</a:t>
            </a:r>
            <a:endParaRPr lang="LID4096" dirty="0">
              <a:latin typeface="Georgia" panose="02040502050405020303" pitchFamily="18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BBCBBB0-889C-4E24-80F5-FC56DCAF9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19" t="14297" r="23979" b="1422"/>
          <a:stretch/>
        </p:blipFill>
        <p:spPr>
          <a:xfrm>
            <a:off x="5048250" y="1776413"/>
            <a:ext cx="6305550" cy="508158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B878673-6D0A-42BA-8926-F6F6420EADCE}"/>
              </a:ext>
            </a:extLst>
          </p:cNvPr>
          <p:cNvSpPr/>
          <p:nvPr/>
        </p:nvSpPr>
        <p:spPr>
          <a:xfrm>
            <a:off x="838200" y="1776413"/>
            <a:ext cx="3486150" cy="1325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TIPS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 pop up when the measured value of a parameter exceeds predefined threshold values. </a:t>
            </a:r>
            <a:endParaRPr lang="x-none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831CBD5-6C1D-4BCD-8F3B-6F0CBE44DC92}"/>
              </a:ext>
            </a:extLst>
          </p:cNvPr>
          <p:cNvSpPr/>
          <p:nvPr/>
        </p:nvSpPr>
        <p:spPr>
          <a:xfrm>
            <a:off x="838200" y="3257549"/>
            <a:ext cx="3486150" cy="159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DIRECT FEEDBACK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can be given at any time to comment on the current state of a parameter (negative, neutral, or positive tag)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072C0D8-6280-4B0C-96C0-A837F7017AE1}"/>
              </a:ext>
            </a:extLst>
          </p:cNvPr>
          <p:cNvSpPr/>
          <p:nvPr/>
        </p:nvSpPr>
        <p:spPr>
          <a:xfrm>
            <a:off x="838200" y="5003798"/>
            <a:ext cx="3486150" cy="1574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MICROSURVEYS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the dashboard actively asks the occupant to give feedback on random parameters to reduce bias</a:t>
            </a:r>
            <a:endParaRPr lang="x-none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0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1D3B4B2-8A08-4E5B-A451-D9076EBC5F93}"/>
              </a:ext>
            </a:extLst>
          </p:cNvPr>
          <p:cNvSpPr/>
          <p:nvPr/>
        </p:nvSpPr>
        <p:spPr>
          <a:xfrm>
            <a:off x="3133725" y="2502080"/>
            <a:ext cx="971550" cy="210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Old preferred value</a:t>
            </a:r>
            <a:endParaRPr lang="LID4096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47BF5535-A947-41EE-8764-D714E0F09DB9}"/>
              </a:ext>
            </a:extLst>
          </p:cNvPr>
          <p:cNvSpPr/>
          <p:nvPr/>
        </p:nvSpPr>
        <p:spPr>
          <a:xfrm>
            <a:off x="2047875" y="2502080"/>
            <a:ext cx="971550" cy="210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Preferred value</a:t>
            </a:r>
            <a:endParaRPr lang="LID4096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2C050B-D399-490B-96C6-85041F8286FD}"/>
              </a:ext>
            </a:extLst>
          </p:cNvPr>
          <p:cNvSpPr/>
          <p:nvPr/>
        </p:nvSpPr>
        <p:spPr>
          <a:xfrm>
            <a:off x="4867275" y="2502079"/>
            <a:ext cx="971550" cy="210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Measured value</a:t>
            </a:r>
            <a:endParaRPr lang="LID4096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37AF28C-FD1A-402F-979D-1DB0CB8F4CA5}"/>
              </a:ext>
            </a:extLst>
          </p:cNvPr>
          <p:cNvSpPr/>
          <p:nvPr/>
        </p:nvSpPr>
        <p:spPr>
          <a:xfrm>
            <a:off x="5953125" y="2502079"/>
            <a:ext cx="971550" cy="210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Feedback on value</a:t>
            </a:r>
            <a:endParaRPr lang="LID4096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F7BDAB-4B12-4AAF-91BF-2DF29A5A439F}"/>
              </a:ext>
            </a:extLst>
          </p:cNvPr>
          <p:cNvSpPr/>
          <p:nvPr/>
        </p:nvSpPr>
        <p:spPr>
          <a:xfrm>
            <a:off x="8439149" y="2502079"/>
            <a:ext cx="1590675" cy="210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Health correction</a:t>
            </a:r>
            <a:endParaRPr lang="LID4096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248EA6-BD36-4350-ADF6-5E75CE48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Case study 2: Equation</a:t>
            </a:r>
            <a:endParaRPr lang="LID4096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364A33AF-430A-480F-92FB-C0A32E877436}"/>
                  </a:ext>
                </a:extLst>
              </p:cNvPr>
              <p:cNvSpPr txBox="1"/>
              <p:nvPr/>
            </p:nvSpPr>
            <p:spPr>
              <a:xfrm>
                <a:off x="2162175" y="2502080"/>
                <a:ext cx="7867650" cy="926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d</m:t>
                        </m:r>
                      </m:sub>
                    </m:sSub>
                    <m:r>
                      <m:rPr>
                        <m:nor/>
                      </m:rPr>
                      <a:rPr lang="ar-AE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ar-AE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ar-A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o</m:t>
                        </m:r>
                      </m:sub>
                    </m:sSub>
                    <m:d>
                      <m:dPr>
                        <m:ctrlPr>
                          <a:rPr lang="ar-A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ar-A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nor/>
                                  </m:rPr>
                                  <a:rPr lang="nl-NL" sz="1800" i="1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nl-NL" sz="1800" i="1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nl-NL" sz="1800" i="1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nl-NL" sz="1800" i="1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n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ar-A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ar-AE" sz="1800" i="1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ar-A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o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ar-AE" sz="1800" i="1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ar-A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nl-NL" sz="1800" i="1">
                                        <a:effectLst/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</a:rPr>
                                      <m:t>cat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m:rPr>
                                <m:nor/>
                              </m:rPr>
                              <a:rPr lang="nl-NL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n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ar-AE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nl-NL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nl-NL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nl-NL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nl-NL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nl-NL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nl-NL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nl-NL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nl-NL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nl-NL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nl-NL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ar-AE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ar-A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d</m:t>
                        </m:r>
                      </m:sub>
                    </m:sSub>
                    <m:r>
                      <m:rPr>
                        <m:nor/>
                      </m:rPr>
                      <a:rPr lang="ar-AE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ar-A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nl-NL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endParaRPr lang="LID4096" dirty="0"/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364A33AF-430A-480F-92FB-C0A32E87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75" y="2502080"/>
                <a:ext cx="7867650" cy="926920"/>
              </a:xfrm>
              <a:prstGeom prst="rect">
                <a:avLst/>
              </a:prstGeom>
              <a:blipFill>
                <a:blip r:embed="rId2"/>
                <a:stretch>
                  <a:fillRect l="-775" b="-84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6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8EA6-BD36-4350-ADF6-5E75CE48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Case study 2: Results</a:t>
            </a:r>
            <a:endParaRPr lang="LID4096" dirty="0">
              <a:latin typeface="Georgia" panose="02040502050405020303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7170A4-0727-4046-ACB9-E4CB2323EF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6387" y="1690688"/>
            <a:ext cx="9039225" cy="40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16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7">
            <a:extLst>
              <a:ext uri="{FF2B5EF4-FFF2-40B4-BE49-F238E27FC236}">
                <a16:creationId xmlns:a16="http://schemas.microsoft.com/office/drawing/2014/main" id="{56109FEE-09CF-4EA2-B5E0-BE4F277797B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6387" y="1690688"/>
            <a:ext cx="9039224" cy="40739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248EA6-BD36-4350-ADF6-5E75CE48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Case study 2: Results</a:t>
            </a:r>
            <a:endParaRPr lang="LID4096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381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8EA6-BD36-4350-ADF6-5E75CE48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Case study 2: Personal preference models</a:t>
            </a:r>
            <a:endParaRPr lang="LID4096" dirty="0">
              <a:latin typeface="Georgia" panose="02040502050405020303" pitchFamily="18" charset="0"/>
            </a:endParaRPr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35FFCCB6-8368-4F94-A024-E5C3DECDE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91237"/>
            <a:ext cx="5498712" cy="25141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2D5C72-1D1E-4402-A6E1-F50E82178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88" y="1991237"/>
            <a:ext cx="5498712" cy="25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47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AB571-720A-45B6-8784-98D861CF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Current work</a:t>
            </a:r>
          </a:p>
        </p:txBody>
      </p:sp>
    </p:spTree>
    <p:extLst>
      <p:ext uri="{BB962C8B-B14F-4D97-AF65-F5344CB8AC3E}">
        <p14:creationId xmlns:p14="http://schemas.microsoft.com/office/powerpoint/2010/main" val="29547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AB571-720A-45B6-8784-98D861CF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While buildings should be designed for their occupants, many buildings fail to satisfy their expectations. </a:t>
            </a:r>
            <a:endParaRPr lang="x-none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DC1DBAF-3211-4285-9823-F5375628EE39}"/>
              </a:ext>
            </a:extLst>
          </p:cNvPr>
          <p:cNvSpPr txBox="1">
            <a:spLocks/>
          </p:cNvSpPr>
          <p:nvPr/>
        </p:nvSpPr>
        <p:spPr>
          <a:xfrm>
            <a:off x="838200" y="3428999"/>
            <a:ext cx="10515600" cy="2766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0"/>
              </a:rPr>
              <a:t>How to </a:t>
            </a:r>
            <a:r>
              <a:rPr lang="en-US" sz="2800" dirty="0">
                <a:solidFill>
                  <a:schemeClr val="accent4"/>
                </a:solidFill>
                <a:latin typeface="Avenir Next LT Pro" panose="020B0504020202020204" pitchFamily="34" charset="0"/>
              </a:rPr>
              <a:t>monitor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0"/>
              </a:rPr>
              <a:t> building performance?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0"/>
              </a:rPr>
              <a:t>How to </a:t>
            </a:r>
            <a:r>
              <a:rPr lang="en-US" sz="2800" dirty="0">
                <a:solidFill>
                  <a:schemeClr val="accent4"/>
                </a:solidFill>
                <a:latin typeface="Avenir Next LT Pro" panose="020B0504020202020204" pitchFamily="34" charset="0"/>
              </a:rPr>
              <a:t>integrate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0"/>
              </a:rPr>
              <a:t> the occupant?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0"/>
              </a:rPr>
              <a:t>How to create </a:t>
            </a:r>
            <a:r>
              <a:rPr lang="en-US" sz="2800" dirty="0">
                <a:solidFill>
                  <a:schemeClr val="accent4"/>
                </a:solidFill>
                <a:latin typeface="Avenir Next LT Pro" panose="020B0504020202020204" pitchFamily="34" charset="0"/>
              </a:rPr>
              <a:t>parallel intelligence?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1127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B677730-0D9E-4206-A8A0-24AD30868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6" y="1411787"/>
            <a:ext cx="11250967" cy="40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30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75" r="50000" b="439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Tijdelijke aanduiding voor inhoud 5" descr="Chatballon met effen opvulling">
            <a:extLst>
              <a:ext uri="{FF2B5EF4-FFF2-40B4-BE49-F238E27FC236}">
                <a16:creationId xmlns:a16="http://schemas.microsoft.com/office/drawing/2014/main" id="{395DD2BE-8557-42CF-93B3-F652A97D5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6538" y="2583401"/>
            <a:ext cx="505989" cy="505989"/>
          </a:xfrm>
        </p:spPr>
      </p:pic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8214C4AA-0913-4C0C-8477-1DE81C0FDB44}"/>
              </a:ext>
            </a:extLst>
          </p:cNvPr>
          <p:cNvSpPr/>
          <p:nvPr/>
        </p:nvSpPr>
        <p:spPr>
          <a:xfrm>
            <a:off x="9722527" y="2661245"/>
            <a:ext cx="2265211" cy="350299"/>
          </a:xfrm>
          <a:prstGeom prst="roundRect">
            <a:avLst>
              <a:gd name="adj" fmla="val 2672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latin typeface="Avenir Next LT Pro" panose="020B0504020202020204" pitchFamily="34" charset="0"/>
              </a:rPr>
              <a:t>John Doe, 17:00 24-06-2022</a:t>
            </a:r>
          </a:p>
          <a:p>
            <a:r>
              <a:rPr lang="en-US" sz="800" b="1" dirty="0">
                <a:latin typeface="Avenir Next LT Pro" panose="020B0504020202020204" pitchFamily="34" charset="0"/>
              </a:rPr>
              <a:t>“I like this lamp!”</a:t>
            </a:r>
            <a:endParaRPr lang="LID4096" sz="800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25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4CBE8-1891-4D09-880C-F1CB1944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Next up</a:t>
            </a:r>
            <a:endParaRPr lang="LID4096" dirty="0">
              <a:latin typeface="Georgia" panose="02040502050405020303" pitchFamily="18" charset="0"/>
            </a:endParaRPr>
          </a:p>
        </p:txBody>
      </p:sp>
      <p:pic>
        <p:nvPicPr>
          <p:cNvPr id="6" name="Afbeelding 5" descr="Afbeelding met tekst, teken, buiten&#10;&#10;Automatisch gegenereerde beschrijving">
            <a:extLst>
              <a:ext uri="{FF2B5EF4-FFF2-40B4-BE49-F238E27FC236}">
                <a16:creationId xmlns:a16="http://schemas.microsoft.com/office/drawing/2014/main" id="{858FE7F9-36C1-41A8-A8BD-CDC403A16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17" y="1690688"/>
            <a:ext cx="1087428" cy="1080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84CDDE8-3984-4FBB-83C5-BDC423A781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51" y="1690688"/>
            <a:ext cx="996157" cy="1080000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70552A73-FAA6-4D7F-8813-545EB09B2D59}"/>
              </a:ext>
            </a:extLst>
          </p:cNvPr>
          <p:cNvGrpSpPr/>
          <p:nvPr/>
        </p:nvGrpSpPr>
        <p:grpSpPr>
          <a:xfrm>
            <a:off x="1255438" y="3547313"/>
            <a:ext cx="739186" cy="1080000"/>
            <a:chOff x="8096871" y="1050957"/>
            <a:chExt cx="2133910" cy="3117786"/>
          </a:xfrm>
        </p:grpSpPr>
        <p:sp>
          <p:nvSpPr>
            <p:cNvPr id="9" name="Rechthoek: afgeronde hoeken 8">
              <a:extLst>
                <a:ext uri="{FF2B5EF4-FFF2-40B4-BE49-F238E27FC236}">
                  <a16:creationId xmlns:a16="http://schemas.microsoft.com/office/drawing/2014/main" id="{9866BFAA-C9DB-481C-9748-2DAF6F8328CC}"/>
                </a:ext>
              </a:extLst>
            </p:cNvPr>
            <p:cNvSpPr/>
            <p:nvPr/>
          </p:nvSpPr>
          <p:spPr>
            <a:xfrm rot="10800000">
              <a:off x="8487395" y="3305175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hoek: afgeronde hoeken 9">
              <a:extLst>
                <a:ext uri="{FF2B5EF4-FFF2-40B4-BE49-F238E27FC236}">
                  <a16:creationId xmlns:a16="http://schemas.microsoft.com/office/drawing/2014/main" id="{8B4731DB-A9DF-4C4B-82CD-D06FF25E8F23}"/>
                </a:ext>
              </a:extLst>
            </p:cNvPr>
            <p:cNvSpPr/>
            <p:nvPr/>
          </p:nvSpPr>
          <p:spPr>
            <a:xfrm>
              <a:off x="8487395" y="1050957"/>
              <a:ext cx="1295400" cy="863568"/>
            </a:xfrm>
            <a:prstGeom prst="roundRect">
              <a:avLst/>
            </a:prstGeom>
            <a:gradFill>
              <a:gsLst>
                <a:gs pos="49000">
                  <a:srgbClr val="744D00"/>
                </a:gs>
                <a:gs pos="50000">
                  <a:srgbClr val="996600"/>
                </a:gs>
              </a:gsLst>
              <a:lin ang="16200000" scaled="1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B9753C1B-00AD-4C92-8753-C1F6FEDD3232}"/>
                </a:ext>
              </a:extLst>
            </p:cNvPr>
            <p:cNvSpPr/>
            <p:nvPr/>
          </p:nvSpPr>
          <p:spPr>
            <a:xfrm>
              <a:off x="9897096" y="2162175"/>
              <a:ext cx="333685" cy="31401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Rechthoek: afgeronde hoeken 11">
              <a:extLst>
                <a:ext uri="{FF2B5EF4-FFF2-40B4-BE49-F238E27FC236}">
                  <a16:creationId xmlns:a16="http://schemas.microsoft.com/office/drawing/2014/main" id="{A82FEF34-3586-4BD7-A259-38993A183059}"/>
                </a:ext>
              </a:extLst>
            </p:cNvPr>
            <p:cNvSpPr/>
            <p:nvPr/>
          </p:nvSpPr>
          <p:spPr>
            <a:xfrm>
              <a:off x="8096871" y="1571625"/>
              <a:ext cx="2076450" cy="20764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" name="Rechthoek: afgeronde hoeken 12">
              <a:extLst>
                <a:ext uri="{FF2B5EF4-FFF2-40B4-BE49-F238E27FC236}">
                  <a16:creationId xmlns:a16="http://schemas.microsoft.com/office/drawing/2014/main" id="{8BB771F2-9BB0-4A92-9A62-D56879B9E66B}"/>
                </a:ext>
              </a:extLst>
            </p:cNvPr>
            <p:cNvSpPr/>
            <p:nvPr/>
          </p:nvSpPr>
          <p:spPr>
            <a:xfrm>
              <a:off x="8154331" y="1629085"/>
              <a:ext cx="1961529" cy="1961529"/>
            </a:xfrm>
            <a:prstGeom prst="roundRect">
              <a:avLst/>
            </a:prstGeom>
            <a:gradFill flip="none" rotWithShape="1">
              <a:gsLst>
                <a:gs pos="4900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CA2AB4DD-3E14-4B59-8ACF-CA1C825B43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50" y="3501013"/>
            <a:ext cx="996157" cy="1080000"/>
          </a:xfrm>
          <a:prstGeom prst="rect">
            <a:avLst/>
          </a:prstGeom>
        </p:spPr>
      </p:pic>
      <p:grpSp>
        <p:nvGrpSpPr>
          <p:cNvPr id="54" name="Groep 53">
            <a:extLst>
              <a:ext uri="{FF2B5EF4-FFF2-40B4-BE49-F238E27FC236}">
                <a16:creationId xmlns:a16="http://schemas.microsoft.com/office/drawing/2014/main" id="{8371FA0C-EEA3-4DC0-9ED2-3E05E56A42B5}"/>
              </a:ext>
            </a:extLst>
          </p:cNvPr>
          <p:cNvGrpSpPr/>
          <p:nvPr/>
        </p:nvGrpSpPr>
        <p:grpSpPr>
          <a:xfrm>
            <a:off x="982828" y="5403938"/>
            <a:ext cx="1284405" cy="1080000"/>
            <a:chOff x="1608660" y="2190674"/>
            <a:chExt cx="2079554" cy="1748606"/>
          </a:xfrm>
        </p:grpSpPr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9267FCDA-AF9F-4F0E-BD5F-D38E3A617842}"/>
                </a:ext>
              </a:extLst>
            </p:cNvPr>
            <p:cNvGrpSpPr/>
            <p:nvPr/>
          </p:nvGrpSpPr>
          <p:grpSpPr>
            <a:xfrm rot="20260591">
              <a:off x="2077887" y="2190674"/>
              <a:ext cx="1610327" cy="719332"/>
              <a:chOff x="5239321" y="898753"/>
              <a:chExt cx="1610327" cy="719332"/>
            </a:xfrm>
          </p:grpSpPr>
          <p:sp>
            <p:nvSpPr>
              <p:cNvPr id="16" name="Rechthoek: afgeronde hoeken 15">
                <a:extLst>
                  <a:ext uri="{FF2B5EF4-FFF2-40B4-BE49-F238E27FC236}">
                    <a16:creationId xmlns:a16="http://schemas.microsoft.com/office/drawing/2014/main" id="{E5881616-F388-4D36-9362-83889D110F72}"/>
                  </a:ext>
                </a:extLst>
              </p:cNvPr>
              <p:cNvSpPr/>
              <p:nvPr/>
            </p:nvSpPr>
            <p:spPr>
              <a:xfrm>
                <a:off x="6148757" y="898753"/>
                <a:ext cx="700891" cy="333142"/>
              </a:xfrm>
              <a:prstGeom prst="roundRect">
                <a:avLst>
                  <a:gd name="adj" fmla="val 0"/>
                </a:avLst>
              </a:prstGeom>
              <a:solidFill>
                <a:schemeClr val="accent5">
                  <a:lumMod val="5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7" name="Rechthoek: afgeronde hoeken 16">
                <a:extLst>
                  <a:ext uri="{FF2B5EF4-FFF2-40B4-BE49-F238E27FC236}">
                    <a16:creationId xmlns:a16="http://schemas.microsoft.com/office/drawing/2014/main" id="{39165EA5-3242-485F-B5CD-B5E9D20A0E11}"/>
                  </a:ext>
                </a:extLst>
              </p:cNvPr>
              <p:cNvSpPr/>
              <p:nvPr/>
            </p:nvSpPr>
            <p:spPr>
              <a:xfrm>
                <a:off x="6413275" y="952146"/>
                <a:ext cx="334434" cy="226573"/>
              </a:xfrm>
              <a:prstGeom prst="roundRect">
                <a:avLst>
                  <a:gd name="adj" fmla="val 0"/>
                </a:avLst>
              </a:prstGeom>
              <a:solidFill>
                <a:schemeClr val="accent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8" name="Rechthoek: afgeronde hoeken 17">
                <a:extLst>
                  <a:ext uri="{FF2B5EF4-FFF2-40B4-BE49-F238E27FC236}">
                    <a16:creationId xmlns:a16="http://schemas.microsoft.com/office/drawing/2014/main" id="{3F07E523-D45A-4967-9F23-C23A159BCC05}"/>
                  </a:ext>
                </a:extLst>
              </p:cNvPr>
              <p:cNvSpPr/>
              <p:nvPr/>
            </p:nvSpPr>
            <p:spPr>
              <a:xfrm>
                <a:off x="6159209" y="949886"/>
                <a:ext cx="79110" cy="226573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1BB8BD64-9604-4FAE-B32D-F7B122FF1250}"/>
                  </a:ext>
                </a:extLst>
              </p:cNvPr>
              <p:cNvGrpSpPr/>
              <p:nvPr/>
            </p:nvGrpSpPr>
            <p:grpSpPr>
              <a:xfrm>
                <a:off x="5239321" y="1037265"/>
                <a:ext cx="919888" cy="580820"/>
                <a:chOff x="4531488" y="903324"/>
                <a:chExt cx="760022" cy="537938"/>
              </a:xfrm>
            </p:grpSpPr>
            <p:sp>
              <p:nvSpPr>
                <p:cNvPr id="20" name="Vrije vorm: vorm 19">
                  <a:extLst>
                    <a:ext uri="{FF2B5EF4-FFF2-40B4-BE49-F238E27FC236}">
                      <a16:creationId xmlns:a16="http://schemas.microsoft.com/office/drawing/2014/main" id="{36489BB8-8D20-496A-866F-167A3D56C849}"/>
                    </a:ext>
                  </a:extLst>
                </p:cNvPr>
                <p:cNvSpPr/>
                <p:nvPr/>
              </p:nvSpPr>
              <p:spPr>
                <a:xfrm>
                  <a:off x="4531488" y="903324"/>
                  <a:ext cx="759314" cy="502444"/>
                </a:xfrm>
                <a:custGeom>
                  <a:avLst/>
                  <a:gdLst>
                    <a:gd name="connsiteX0" fmla="*/ 1547812 w 1547812"/>
                    <a:gd name="connsiteY0" fmla="*/ 0 h 502444"/>
                    <a:gd name="connsiteX1" fmla="*/ 928687 w 1547812"/>
                    <a:gd name="connsiteY1" fmla="*/ 78581 h 502444"/>
                    <a:gd name="connsiteX2" fmla="*/ 404812 w 1547812"/>
                    <a:gd name="connsiteY2" fmla="*/ 361950 h 502444"/>
                    <a:gd name="connsiteX3" fmla="*/ 0 w 1547812"/>
                    <a:gd name="connsiteY3" fmla="*/ 502444 h 502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7812" h="502444">
                      <a:moveTo>
                        <a:pt x="1547812" y="0"/>
                      </a:moveTo>
                      <a:cubicBezTo>
                        <a:pt x="1333499" y="9128"/>
                        <a:pt x="1119187" y="18256"/>
                        <a:pt x="928687" y="78581"/>
                      </a:cubicBezTo>
                      <a:cubicBezTo>
                        <a:pt x="738187" y="138906"/>
                        <a:pt x="559593" y="291306"/>
                        <a:pt x="404812" y="361950"/>
                      </a:cubicBezTo>
                      <a:cubicBezTo>
                        <a:pt x="250031" y="432594"/>
                        <a:pt x="64294" y="488950"/>
                        <a:pt x="0" y="502444"/>
                      </a:cubicBezTo>
                    </a:path>
                  </a:pathLst>
                </a:custGeom>
                <a:noFill/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21" name="Vrije vorm: vorm 20">
                  <a:extLst>
                    <a:ext uri="{FF2B5EF4-FFF2-40B4-BE49-F238E27FC236}">
                      <a16:creationId xmlns:a16="http://schemas.microsoft.com/office/drawing/2014/main" id="{9B817CBF-7BE3-4DDB-8903-97CEEBBBF67B}"/>
                    </a:ext>
                  </a:extLst>
                </p:cNvPr>
                <p:cNvSpPr/>
                <p:nvPr/>
              </p:nvSpPr>
              <p:spPr>
                <a:xfrm>
                  <a:off x="4531488" y="913240"/>
                  <a:ext cx="759314" cy="502444"/>
                </a:xfrm>
                <a:custGeom>
                  <a:avLst/>
                  <a:gdLst>
                    <a:gd name="connsiteX0" fmla="*/ 1547812 w 1547812"/>
                    <a:gd name="connsiteY0" fmla="*/ 0 h 502444"/>
                    <a:gd name="connsiteX1" fmla="*/ 928687 w 1547812"/>
                    <a:gd name="connsiteY1" fmla="*/ 78581 h 502444"/>
                    <a:gd name="connsiteX2" fmla="*/ 404812 w 1547812"/>
                    <a:gd name="connsiteY2" fmla="*/ 361950 h 502444"/>
                    <a:gd name="connsiteX3" fmla="*/ 0 w 1547812"/>
                    <a:gd name="connsiteY3" fmla="*/ 502444 h 502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7812" h="502444">
                      <a:moveTo>
                        <a:pt x="1547812" y="0"/>
                      </a:moveTo>
                      <a:cubicBezTo>
                        <a:pt x="1333499" y="9128"/>
                        <a:pt x="1119187" y="18256"/>
                        <a:pt x="928687" y="78581"/>
                      </a:cubicBezTo>
                      <a:cubicBezTo>
                        <a:pt x="738187" y="138906"/>
                        <a:pt x="559593" y="291306"/>
                        <a:pt x="404812" y="361950"/>
                      </a:cubicBezTo>
                      <a:cubicBezTo>
                        <a:pt x="250031" y="432594"/>
                        <a:pt x="64294" y="488950"/>
                        <a:pt x="0" y="502444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22" name="Vrije vorm: vorm 21">
                  <a:extLst>
                    <a:ext uri="{FF2B5EF4-FFF2-40B4-BE49-F238E27FC236}">
                      <a16:creationId xmlns:a16="http://schemas.microsoft.com/office/drawing/2014/main" id="{A336F10D-0EBF-4A55-84E1-5ACE903EF86C}"/>
                    </a:ext>
                  </a:extLst>
                </p:cNvPr>
                <p:cNvSpPr/>
                <p:nvPr/>
              </p:nvSpPr>
              <p:spPr>
                <a:xfrm>
                  <a:off x="4532196" y="925237"/>
                  <a:ext cx="759314" cy="502444"/>
                </a:xfrm>
                <a:custGeom>
                  <a:avLst/>
                  <a:gdLst>
                    <a:gd name="connsiteX0" fmla="*/ 1547812 w 1547812"/>
                    <a:gd name="connsiteY0" fmla="*/ 0 h 502444"/>
                    <a:gd name="connsiteX1" fmla="*/ 928687 w 1547812"/>
                    <a:gd name="connsiteY1" fmla="*/ 78581 h 502444"/>
                    <a:gd name="connsiteX2" fmla="*/ 404812 w 1547812"/>
                    <a:gd name="connsiteY2" fmla="*/ 361950 h 502444"/>
                    <a:gd name="connsiteX3" fmla="*/ 0 w 1547812"/>
                    <a:gd name="connsiteY3" fmla="*/ 502444 h 502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7812" h="502444">
                      <a:moveTo>
                        <a:pt x="1547812" y="0"/>
                      </a:moveTo>
                      <a:cubicBezTo>
                        <a:pt x="1333499" y="9128"/>
                        <a:pt x="1119187" y="18256"/>
                        <a:pt x="928687" y="78581"/>
                      </a:cubicBezTo>
                      <a:cubicBezTo>
                        <a:pt x="738187" y="138906"/>
                        <a:pt x="559593" y="291306"/>
                        <a:pt x="404812" y="361950"/>
                      </a:cubicBezTo>
                      <a:cubicBezTo>
                        <a:pt x="250031" y="432594"/>
                        <a:pt x="64294" y="488950"/>
                        <a:pt x="0" y="50244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364A4F07-6BE9-443D-B893-4EADF5F23ECC}"/>
                    </a:ext>
                  </a:extLst>
                </p:cNvPr>
                <p:cNvSpPr/>
                <p:nvPr/>
              </p:nvSpPr>
              <p:spPr>
                <a:xfrm>
                  <a:off x="4532196" y="938818"/>
                  <a:ext cx="759314" cy="502444"/>
                </a:xfrm>
                <a:custGeom>
                  <a:avLst/>
                  <a:gdLst>
                    <a:gd name="connsiteX0" fmla="*/ 1547812 w 1547812"/>
                    <a:gd name="connsiteY0" fmla="*/ 0 h 502444"/>
                    <a:gd name="connsiteX1" fmla="*/ 928687 w 1547812"/>
                    <a:gd name="connsiteY1" fmla="*/ 78581 h 502444"/>
                    <a:gd name="connsiteX2" fmla="*/ 404812 w 1547812"/>
                    <a:gd name="connsiteY2" fmla="*/ 361950 h 502444"/>
                    <a:gd name="connsiteX3" fmla="*/ 0 w 1547812"/>
                    <a:gd name="connsiteY3" fmla="*/ 502444 h 502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7812" h="502444">
                      <a:moveTo>
                        <a:pt x="1547812" y="0"/>
                      </a:moveTo>
                      <a:cubicBezTo>
                        <a:pt x="1333499" y="9128"/>
                        <a:pt x="1119187" y="18256"/>
                        <a:pt x="928687" y="78581"/>
                      </a:cubicBezTo>
                      <a:cubicBezTo>
                        <a:pt x="738187" y="138906"/>
                        <a:pt x="559593" y="291306"/>
                        <a:pt x="404812" y="361950"/>
                      </a:cubicBezTo>
                      <a:cubicBezTo>
                        <a:pt x="250031" y="432594"/>
                        <a:pt x="64294" y="488950"/>
                        <a:pt x="0" y="50244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dirty="0"/>
                </a:p>
              </p:txBody>
            </p:sp>
          </p:grp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950E1BF-9D83-4EA0-9102-254B8F460D85}"/>
                </a:ext>
              </a:extLst>
            </p:cNvPr>
            <p:cNvGrpSpPr/>
            <p:nvPr/>
          </p:nvGrpSpPr>
          <p:grpSpPr>
            <a:xfrm>
              <a:off x="1608660" y="2650832"/>
              <a:ext cx="1879202" cy="1288448"/>
              <a:chOff x="144102" y="644238"/>
              <a:chExt cx="4769631" cy="3270230"/>
            </a:xfrm>
          </p:grpSpPr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619DD72C-9060-463A-8165-A1014311FA1F}"/>
                  </a:ext>
                </a:extLst>
              </p:cNvPr>
              <p:cNvSpPr txBox="1"/>
              <p:nvPr/>
            </p:nvSpPr>
            <p:spPr>
              <a:xfrm>
                <a:off x="1032953" y="1193108"/>
                <a:ext cx="12668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/>
                  <a:t>Step 1</a:t>
                </a:r>
                <a:endParaRPr lang="en-US" sz="800" dirty="0"/>
              </a:p>
              <a:p>
                <a:pPr algn="ctr"/>
                <a:endParaRPr lang="en-NL" sz="800" b="1" dirty="0"/>
              </a:p>
            </p:txBody>
          </p:sp>
          <p:sp>
            <p:nvSpPr>
              <p:cNvPr id="26" name="Rechthoek: afgeronde hoeken 25">
                <a:extLst>
                  <a:ext uri="{FF2B5EF4-FFF2-40B4-BE49-F238E27FC236}">
                    <a16:creationId xmlns:a16="http://schemas.microsoft.com/office/drawing/2014/main" id="{E371F016-3755-49E2-AD9C-9E5BE6C03AFE}"/>
                  </a:ext>
                </a:extLst>
              </p:cNvPr>
              <p:cNvSpPr/>
              <p:nvPr/>
            </p:nvSpPr>
            <p:spPr>
              <a:xfrm>
                <a:off x="144102" y="644238"/>
                <a:ext cx="4769631" cy="3126150"/>
              </a:xfrm>
              <a:prstGeom prst="roundRect">
                <a:avLst>
                  <a:gd name="adj" fmla="val 6814"/>
                </a:avLst>
              </a:prstGeom>
              <a:solidFill>
                <a:srgbClr val="007A4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7" name="Rechthoek: afgeronde hoeken 26">
                <a:extLst>
                  <a:ext uri="{FF2B5EF4-FFF2-40B4-BE49-F238E27FC236}">
                    <a16:creationId xmlns:a16="http://schemas.microsoft.com/office/drawing/2014/main" id="{0DB4CD6E-EE22-4281-A18C-66C46E03927B}"/>
                  </a:ext>
                </a:extLst>
              </p:cNvPr>
              <p:cNvSpPr/>
              <p:nvPr/>
            </p:nvSpPr>
            <p:spPr>
              <a:xfrm>
                <a:off x="3957804" y="2810893"/>
                <a:ext cx="954738" cy="74322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8" name="Rechthoek: afgeronde hoeken 27">
                <a:extLst>
                  <a:ext uri="{FF2B5EF4-FFF2-40B4-BE49-F238E27FC236}">
                    <a16:creationId xmlns:a16="http://schemas.microsoft.com/office/drawing/2014/main" id="{0EE3A36F-96CB-4717-8101-CF74D91E5664}"/>
                  </a:ext>
                </a:extLst>
              </p:cNvPr>
              <p:cNvSpPr/>
              <p:nvPr/>
            </p:nvSpPr>
            <p:spPr>
              <a:xfrm>
                <a:off x="3957804" y="857116"/>
                <a:ext cx="954738" cy="74322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9" name="Rechthoek: afgeronde hoeken 28">
                <a:extLst>
                  <a:ext uri="{FF2B5EF4-FFF2-40B4-BE49-F238E27FC236}">
                    <a16:creationId xmlns:a16="http://schemas.microsoft.com/office/drawing/2014/main" id="{F5ECFC30-E358-4AF4-96D2-D2CAB37FC182}"/>
                  </a:ext>
                </a:extLst>
              </p:cNvPr>
              <p:cNvSpPr/>
              <p:nvPr/>
            </p:nvSpPr>
            <p:spPr>
              <a:xfrm>
                <a:off x="3957804" y="1831993"/>
                <a:ext cx="954738" cy="74322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Rechthoek: afgeronde hoeken 29">
                <a:extLst>
                  <a:ext uri="{FF2B5EF4-FFF2-40B4-BE49-F238E27FC236}">
                    <a16:creationId xmlns:a16="http://schemas.microsoft.com/office/drawing/2014/main" id="{A5E016C1-10BE-486A-A811-6194E6B8792B}"/>
                  </a:ext>
                </a:extLst>
              </p:cNvPr>
              <p:cNvSpPr/>
              <p:nvPr/>
            </p:nvSpPr>
            <p:spPr>
              <a:xfrm>
                <a:off x="630875" y="734530"/>
                <a:ext cx="2806559" cy="255364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al 30">
                <a:extLst>
                  <a:ext uri="{FF2B5EF4-FFF2-40B4-BE49-F238E27FC236}">
                    <a16:creationId xmlns:a16="http://schemas.microsoft.com/office/drawing/2014/main" id="{389E83B3-D026-4713-95E4-0991F6C43EBA}"/>
                  </a:ext>
                </a:extLst>
              </p:cNvPr>
              <p:cNvSpPr/>
              <p:nvPr/>
            </p:nvSpPr>
            <p:spPr>
              <a:xfrm>
                <a:off x="3540171" y="751036"/>
                <a:ext cx="212160" cy="21216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14B54D90-4748-4F1E-8C06-FB898485F082}"/>
                  </a:ext>
                </a:extLst>
              </p:cNvPr>
              <p:cNvSpPr/>
              <p:nvPr/>
            </p:nvSpPr>
            <p:spPr>
              <a:xfrm>
                <a:off x="3540171" y="3452754"/>
                <a:ext cx="212161" cy="21216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\</a:t>
                </a:r>
                <a:endParaRPr lang="LID4096" dirty="0"/>
              </a:p>
            </p:txBody>
          </p:sp>
          <p:sp>
            <p:nvSpPr>
              <p:cNvPr id="33" name="Ovaal 32">
                <a:extLst>
                  <a:ext uri="{FF2B5EF4-FFF2-40B4-BE49-F238E27FC236}">
                    <a16:creationId xmlns:a16="http://schemas.microsoft.com/office/drawing/2014/main" id="{13057821-3BEC-4F7E-BC2C-BD4ED20DF1AC}"/>
                  </a:ext>
                </a:extLst>
              </p:cNvPr>
              <p:cNvSpPr/>
              <p:nvPr/>
            </p:nvSpPr>
            <p:spPr>
              <a:xfrm>
                <a:off x="266848" y="751683"/>
                <a:ext cx="212160" cy="21216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EF361EC6-8A9E-477C-A316-B75F35EE630D}"/>
                  </a:ext>
                </a:extLst>
              </p:cNvPr>
              <p:cNvSpPr/>
              <p:nvPr/>
            </p:nvSpPr>
            <p:spPr>
              <a:xfrm>
                <a:off x="266848" y="3453401"/>
                <a:ext cx="212160" cy="21216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\</a:t>
                </a:r>
                <a:endParaRPr lang="LID4096" dirty="0"/>
              </a:p>
            </p:txBody>
          </p:sp>
          <p:sp>
            <p:nvSpPr>
              <p:cNvPr id="35" name="Rechthoek: afgeronde hoeken 34">
                <a:extLst>
                  <a:ext uri="{FF2B5EF4-FFF2-40B4-BE49-F238E27FC236}">
                    <a16:creationId xmlns:a16="http://schemas.microsoft.com/office/drawing/2014/main" id="{6DF5E79E-EDBD-4942-B31F-F6FBA7BE1840}"/>
                  </a:ext>
                </a:extLst>
              </p:cNvPr>
              <p:cNvSpPr/>
              <p:nvPr/>
            </p:nvSpPr>
            <p:spPr>
              <a:xfrm>
                <a:off x="1426054" y="1507844"/>
                <a:ext cx="954738" cy="74322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36" name="Rechthoek: afgeronde hoeken 35">
                <a:extLst>
                  <a:ext uri="{FF2B5EF4-FFF2-40B4-BE49-F238E27FC236}">
                    <a16:creationId xmlns:a16="http://schemas.microsoft.com/office/drawing/2014/main" id="{F472A814-88F7-49B4-81B6-2C7520743196}"/>
                  </a:ext>
                </a:extLst>
              </p:cNvPr>
              <p:cNvSpPr/>
              <p:nvPr/>
            </p:nvSpPr>
            <p:spPr>
              <a:xfrm>
                <a:off x="2501714" y="1507844"/>
                <a:ext cx="589706" cy="743227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7" name="Rechthoek: afgeronde hoeken 36">
                <a:extLst>
                  <a:ext uri="{FF2B5EF4-FFF2-40B4-BE49-F238E27FC236}">
                    <a16:creationId xmlns:a16="http://schemas.microsoft.com/office/drawing/2014/main" id="{D35FCD56-E093-443E-8AB7-18FE46738D26}"/>
                  </a:ext>
                </a:extLst>
              </p:cNvPr>
              <p:cNvSpPr/>
              <p:nvPr/>
            </p:nvSpPr>
            <p:spPr>
              <a:xfrm>
                <a:off x="630875" y="1070600"/>
                <a:ext cx="589706" cy="743227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8" name="Rechthoek: afgeronde hoeken 37">
                <a:extLst>
                  <a:ext uri="{FF2B5EF4-FFF2-40B4-BE49-F238E27FC236}">
                    <a16:creationId xmlns:a16="http://schemas.microsoft.com/office/drawing/2014/main" id="{EC69F7D2-303B-4031-A154-C9155EC0BA5C}"/>
                  </a:ext>
                </a:extLst>
              </p:cNvPr>
              <p:cNvSpPr/>
              <p:nvPr/>
            </p:nvSpPr>
            <p:spPr>
              <a:xfrm>
                <a:off x="3466251" y="1055515"/>
                <a:ext cx="360000" cy="360000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Rechthoek: afgeronde hoeken 38">
                <a:extLst>
                  <a:ext uri="{FF2B5EF4-FFF2-40B4-BE49-F238E27FC236}">
                    <a16:creationId xmlns:a16="http://schemas.microsoft.com/office/drawing/2014/main" id="{A2636D18-AA88-4D4C-84C8-5ABDF2542D22}"/>
                  </a:ext>
                </a:extLst>
              </p:cNvPr>
              <p:cNvSpPr/>
              <p:nvPr/>
            </p:nvSpPr>
            <p:spPr>
              <a:xfrm>
                <a:off x="3206699" y="1502897"/>
                <a:ext cx="360000" cy="360000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Rechthoek: afgeronde hoeken 39">
                <a:extLst>
                  <a:ext uri="{FF2B5EF4-FFF2-40B4-BE49-F238E27FC236}">
                    <a16:creationId xmlns:a16="http://schemas.microsoft.com/office/drawing/2014/main" id="{7988F74B-45CE-4D13-A868-4A1B0EDF0F30}"/>
                  </a:ext>
                </a:extLst>
              </p:cNvPr>
              <p:cNvSpPr/>
              <p:nvPr/>
            </p:nvSpPr>
            <p:spPr>
              <a:xfrm>
                <a:off x="3206699" y="2210623"/>
                <a:ext cx="503754" cy="503754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41" name="Afbeelding 40">
                <a:extLst>
                  <a:ext uri="{FF2B5EF4-FFF2-40B4-BE49-F238E27FC236}">
                    <a16:creationId xmlns:a16="http://schemas.microsoft.com/office/drawing/2014/main" id="{4F93D274-0EF1-492A-9B7B-315208A55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844" y="1926120"/>
                <a:ext cx="569005" cy="569005"/>
              </a:xfrm>
              <a:prstGeom prst="rect">
                <a:avLst/>
              </a:prstGeom>
            </p:spPr>
          </p:pic>
          <p:sp>
            <p:nvSpPr>
              <p:cNvPr id="42" name="Rechthoek: afgeronde hoeken 41">
                <a:extLst>
                  <a:ext uri="{FF2B5EF4-FFF2-40B4-BE49-F238E27FC236}">
                    <a16:creationId xmlns:a16="http://schemas.microsoft.com/office/drawing/2014/main" id="{C64DD71F-9449-4282-8DA5-0D049D6032AD}"/>
                  </a:ext>
                </a:extLst>
              </p:cNvPr>
              <p:cNvSpPr/>
              <p:nvPr/>
            </p:nvSpPr>
            <p:spPr>
              <a:xfrm>
                <a:off x="1425783" y="3409632"/>
                <a:ext cx="389255" cy="490592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Rechthoek: afgeronde hoeken 42">
                <a:extLst>
                  <a:ext uri="{FF2B5EF4-FFF2-40B4-BE49-F238E27FC236}">
                    <a16:creationId xmlns:a16="http://schemas.microsoft.com/office/drawing/2014/main" id="{59F931E8-2381-4F20-AD70-DD7538A531AB}"/>
                  </a:ext>
                </a:extLst>
              </p:cNvPr>
              <p:cNvSpPr/>
              <p:nvPr/>
            </p:nvSpPr>
            <p:spPr>
              <a:xfrm>
                <a:off x="2244770" y="3409632"/>
                <a:ext cx="389255" cy="490592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Rechthoek: afgeronde hoeken 43">
                <a:extLst>
                  <a:ext uri="{FF2B5EF4-FFF2-40B4-BE49-F238E27FC236}">
                    <a16:creationId xmlns:a16="http://schemas.microsoft.com/office/drawing/2014/main" id="{83C761E0-B16D-4C08-8974-E261EF1D7AE2}"/>
                  </a:ext>
                </a:extLst>
              </p:cNvPr>
              <p:cNvSpPr/>
              <p:nvPr/>
            </p:nvSpPr>
            <p:spPr>
              <a:xfrm>
                <a:off x="623453" y="3409632"/>
                <a:ext cx="389255" cy="49059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5" name="Rechthoek: afgeronde hoeken 44">
                <a:extLst>
                  <a:ext uri="{FF2B5EF4-FFF2-40B4-BE49-F238E27FC236}">
                    <a16:creationId xmlns:a16="http://schemas.microsoft.com/office/drawing/2014/main" id="{512C4393-4532-4B9B-9F9F-6FB2A2580419}"/>
                  </a:ext>
                </a:extLst>
              </p:cNvPr>
              <p:cNvSpPr/>
              <p:nvPr/>
            </p:nvSpPr>
            <p:spPr>
              <a:xfrm>
                <a:off x="319322" y="1532677"/>
                <a:ext cx="111171" cy="135588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6" name="Rechthoek: afgeronde hoeken 45">
                <a:extLst>
                  <a:ext uri="{FF2B5EF4-FFF2-40B4-BE49-F238E27FC236}">
                    <a16:creationId xmlns:a16="http://schemas.microsoft.com/office/drawing/2014/main" id="{DBF98375-68B7-4B8F-9228-C8BC8B51972D}"/>
                  </a:ext>
                </a:extLst>
              </p:cNvPr>
              <p:cNvSpPr/>
              <p:nvPr/>
            </p:nvSpPr>
            <p:spPr>
              <a:xfrm>
                <a:off x="2849023" y="2544529"/>
                <a:ext cx="111171" cy="122713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7" name="Rechthoek: afgeronde hoeken 46">
                <a:extLst>
                  <a:ext uri="{FF2B5EF4-FFF2-40B4-BE49-F238E27FC236}">
                    <a16:creationId xmlns:a16="http://schemas.microsoft.com/office/drawing/2014/main" id="{24314DAB-3704-4AB0-84AF-BE8DAEB7BE23}"/>
                  </a:ext>
                </a:extLst>
              </p:cNvPr>
              <p:cNvSpPr/>
              <p:nvPr/>
            </p:nvSpPr>
            <p:spPr>
              <a:xfrm>
                <a:off x="1423305" y="3408352"/>
                <a:ext cx="389255" cy="1524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8" name="Rechthoek: afgeronde hoeken 47">
                <a:extLst>
                  <a:ext uri="{FF2B5EF4-FFF2-40B4-BE49-F238E27FC236}">
                    <a16:creationId xmlns:a16="http://schemas.microsoft.com/office/drawing/2014/main" id="{816DDACF-7E75-4D72-88A8-69DC8EBA9F72}"/>
                  </a:ext>
                </a:extLst>
              </p:cNvPr>
              <p:cNvSpPr/>
              <p:nvPr/>
            </p:nvSpPr>
            <p:spPr>
              <a:xfrm>
                <a:off x="2246102" y="3408352"/>
                <a:ext cx="389255" cy="1524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9" name="Rechthoek: afgeronde hoeken 48">
                <a:extLst>
                  <a:ext uri="{FF2B5EF4-FFF2-40B4-BE49-F238E27FC236}">
                    <a16:creationId xmlns:a16="http://schemas.microsoft.com/office/drawing/2014/main" id="{F271795B-6DF0-40BC-8A53-C5A08DE31B71}"/>
                  </a:ext>
                </a:extLst>
              </p:cNvPr>
              <p:cNvSpPr/>
              <p:nvPr/>
            </p:nvSpPr>
            <p:spPr>
              <a:xfrm>
                <a:off x="3042554" y="3286866"/>
                <a:ext cx="389255" cy="49059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0" name="Rechthoek: afgeronde hoeken 49">
                <a:extLst>
                  <a:ext uri="{FF2B5EF4-FFF2-40B4-BE49-F238E27FC236}">
                    <a16:creationId xmlns:a16="http://schemas.microsoft.com/office/drawing/2014/main" id="{D9F880D5-A7FD-4D1D-8F3E-5C96BBBA5AFD}"/>
                  </a:ext>
                </a:extLst>
              </p:cNvPr>
              <p:cNvSpPr/>
              <p:nvPr/>
            </p:nvSpPr>
            <p:spPr>
              <a:xfrm>
                <a:off x="3091365" y="3770055"/>
                <a:ext cx="287290" cy="144413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1" name="Rechthoek: afgeronde hoeken 50">
                <a:extLst>
                  <a:ext uri="{FF2B5EF4-FFF2-40B4-BE49-F238E27FC236}">
                    <a16:creationId xmlns:a16="http://schemas.microsoft.com/office/drawing/2014/main" id="{A8C16AF1-2F39-4D6E-9083-5CF6C8DCEFFB}"/>
                  </a:ext>
                </a:extLst>
              </p:cNvPr>
              <p:cNvSpPr/>
              <p:nvPr/>
            </p:nvSpPr>
            <p:spPr>
              <a:xfrm>
                <a:off x="3010923" y="3141061"/>
                <a:ext cx="468075" cy="360000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2" name="Rechthoek: afgeronde hoeken 51">
                <a:extLst>
                  <a:ext uri="{FF2B5EF4-FFF2-40B4-BE49-F238E27FC236}">
                    <a16:creationId xmlns:a16="http://schemas.microsoft.com/office/drawing/2014/main" id="{C329752D-B404-4787-9193-2CC729AEFE91}"/>
                  </a:ext>
                </a:extLst>
              </p:cNvPr>
              <p:cNvSpPr/>
              <p:nvPr/>
            </p:nvSpPr>
            <p:spPr>
              <a:xfrm>
                <a:off x="623453" y="2942187"/>
                <a:ext cx="264705" cy="2647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3" name="Rechthoek: afgeronde hoeken 52">
                <a:extLst>
                  <a:ext uri="{FF2B5EF4-FFF2-40B4-BE49-F238E27FC236}">
                    <a16:creationId xmlns:a16="http://schemas.microsoft.com/office/drawing/2014/main" id="{854216EE-F83A-4585-90EB-91D1F275FFF2}"/>
                  </a:ext>
                </a:extLst>
              </p:cNvPr>
              <p:cNvSpPr/>
              <p:nvPr/>
            </p:nvSpPr>
            <p:spPr>
              <a:xfrm>
                <a:off x="1113005" y="3313115"/>
                <a:ext cx="190603" cy="2647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D8089D15-AF92-4CB9-9675-61455ECA40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689" t="32665" r="24163" b="31905"/>
          <a:stretch/>
        </p:blipFill>
        <p:spPr>
          <a:xfrm>
            <a:off x="5387707" y="5606783"/>
            <a:ext cx="2079707" cy="525656"/>
          </a:xfrm>
          <a:prstGeom prst="rect">
            <a:avLst/>
          </a:prstGeom>
        </p:spPr>
      </p:pic>
      <p:pic>
        <p:nvPicPr>
          <p:cNvPr id="56" name="Afbeelding 55">
            <a:extLst>
              <a:ext uri="{FF2B5EF4-FFF2-40B4-BE49-F238E27FC236}">
                <a16:creationId xmlns:a16="http://schemas.microsoft.com/office/drawing/2014/main" id="{92CCCEAB-FFBA-4E08-A5BE-3666507CC3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477" y="2757301"/>
            <a:ext cx="2079707" cy="582821"/>
          </a:xfrm>
          <a:prstGeom prst="rect">
            <a:avLst/>
          </a:prstGeom>
        </p:spPr>
      </p:pic>
      <p:pic>
        <p:nvPicPr>
          <p:cNvPr id="57" name="Afbeelding 56">
            <a:extLst>
              <a:ext uri="{FF2B5EF4-FFF2-40B4-BE49-F238E27FC236}">
                <a16:creationId xmlns:a16="http://schemas.microsoft.com/office/drawing/2014/main" id="{51564161-C796-45B7-AEE1-153AAF893F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97" y="2770688"/>
            <a:ext cx="1732823" cy="866412"/>
          </a:xfrm>
          <a:prstGeom prst="rect">
            <a:avLst/>
          </a:prstGeom>
        </p:spPr>
      </p:pic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814D158F-19D0-4B03-AFA2-51B3E0EAA212}"/>
              </a:ext>
            </a:extLst>
          </p:cNvPr>
          <p:cNvCxnSpPr>
            <a:cxnSpLocks/>
          </p:cNvCxnSpPr>
          <p:nvPr/>
        </p:nvCxnSpPr>
        <p:spPr>
          <a:xfrm>
            <a:off x="2223741" y="2230688"/>
            <a:ext cx="99796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5141DA41-A30A-4D97-BAA3-6853A1510892}"/>
              </a:ext>
            </a:extLst>
          </p:cNvPr>
          <p:cNvCxnSpPr>
            <a:cxnSpLocks/>
          </p:cNvCxnSpPr>
          <p:nvPr/>
        </p:nvCxnSpPr>
        <p:spPr>
          <a:xfrm>
            <a:off x="2223740" y="4041013"/>
            <a:ext cx="99796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C7B99341-156E-4241-941E-C9D4C4EDBF5E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2223740" y="5869611"/>
            <a:ext cx="3163967" cy="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Rechte verbindingslijn met pijl 78">
            <a:extLst>
              <a:ext uri="{FF2B5EF4-FFF2-40B4-BE49-F238E27FC236}">
                <a16:creationId xmlns:a16="http://schemas.microsoft.com/office/drawing/2014/main" id="{38999AD3-8800-40AC-8021-791DF60744B3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4422069" y="3048712"/>
            <a:ext cx="1000408" cy="9972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Rechte verbindingslijn met pijl 85">
            <a:extLst>
              <a:ext uri="{FF2B5EF4-FFF2-40B4-BE49-F238E27FC236}">
                <a16:creationId xmlns:a16="http://schemas.microsoft.com/office/drawing/2014/main" id="{0CCD75EF-2ED4-49DD-9D99-4AB4C0C1AEF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4422069" y="2051512"/>
            <a:ext cx="1000408" cy="9972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Rechte verbindingslijn met pijl 89">
            <a:extLst>
              <a:ext uri="{FF2B5EF4-FFF2-40B4-BE49-F238E27FC236}">
                <a16:creationId xmlns:a16="http://schemas.microsoft.com/office/drawing/2014/main" id="{CB18AB24-ECEB-4DB2-B237-0360427AAD79}"/>
              </a:ext>
            </a:extLst>
          </p:cNvPr>
          <p:cNvCxnSpPr>
            <a:cxnSpLocks/>
          </p:cNvCxnSpPr>
          <p:nvPr/>
        </p:nvCxnSpPr>
        <p:spPr>
          <a:xfrm>
            <a:off x="7548614" y="3048712"/>
            <a:ext cx="99796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Verbindingslijn: gebogen 91">
            <a:extLst>
              <a:ext uri="{FF2B5EF4-FFF2-40B4-BE49-F238E27FC236}">
                <a16:creationId xmlns:a16="http://schemas.microsoft.com/office/drawing/2014/main" id="{3CFB31C4-FE45-41BE-BE9F-C8C3DFFE8611}"/>
              </a:ext>
            </a:extLst>
          </p:cNvPr>
          <p:cNvCxnSpPr>
            <a:cxnSpLocks/>
            <a:stCxn id="55" idx="3"/>
            <a:endCxn id="57" idx="2"/>
          </p:cNvCxnSpPr>
          <p:nvPr/>
        </p:nvCxnSpPr>
        <p:spPr>
          <a:xfrm flipV="1">
            <a:off x="7467414" y="3637100"/>
            <a:ext cx="1446595" cy="22325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hthoek 100">
            <a:extLst>
              <a:ext uri="{FF2B5EF4-FFF2-40B4-BE49-F238E27FC236}">
                <a16:creationId xmlns:a16="http://schemas.microsoft.com/office/drawing/2014/main" id="{EB8E9FC0-6DA1-4BE6-BE71-DA9B78D5AF2A}"/>
              </a:ext>
            </a:extLst>
          </p:cNvPr>
          <p:cNvSpPr/>
          <p:nvPr/>
        </p:nvSpPr>
        <p:spPr>
          <a:xfrm>
            <a:off x="10135003" y="2610359"/>
            <a:ext cx="1218798" cy="890654"/>
          </a:xfrm>
          <a:custGeom>
            <a:avLst/>
            <a:gdLst>
              <a:gd name="connsiteX0" fmla="*/ 0 w 1218798"/>
              <a:gd name="connsiteY0" fmla="*/ 0 h 890654"/>
              <a:gd name="connsiteX1" fmla="*/ 597211 w 1218798"/>
              <a:gd name="connsiteY1" fmla="*/ 0 h 890654"/>
              <a:gd name="connsiteX2" fmla="*/ 1218798 w 1218798"/>
              <a:gd name="connsiteY2" fmla="*/ 0 h 890654"/>
              <a:gd name="connsiteX3" fmla="*/ 1218798 w 1218798"/>
              <a:gd name="connsiteY3" fmla="*/ 427514 h 890654"/>
              <a:gd name="connsiteX4" fmla="*/ 1218798 w 1218798"/>
              <a:gd name="connsiteY4" fmla="*/ 890654 h 890654"/>
              <a:gd name="connsiteX5" fmla="*/ 597211 w 1218798"/>
              <a:gd name="connsiteY5" fmla="*/ 890654 h 890654"/>
              <a:gd name="connsiteX6" fmla="*/ 0 w 1218798"/>
              <a:gd name="connsiteY6" fmla="*/ 890654 h 890654"/>
              <a:gd name="connsiteX7" fmla="*/ 0 w 1218798"/>
              <a:gd name="connsiteY7" fmla="*/ 454234 h 890654"/>
              <a:gd name="connsiteX8" fmla="*/ 0 w 1218798"/>
              <a:gd name="connsiteY8" fmla="*/ 0 h 8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798" h="890654" fill="none" extrusionOk="0">
                <a:moveTo>
                  <a:pt x="0" y="0"/>
                </a:moveTo>
                <a:cubicBezTo>
                  <a:pt x="258659" y="-7405"/>
                  <a:pt x="414019" y="-16250"/>
                  <a:pt x="597211" y="0"/>
                </a:cubicBezTo>
                <a:cubicBezTo>
                  <a:pt x="780403" y="16250"/>
                  <a:pt x="972122" y="11484"/>
                  <a:pt x="1218798" y="0"/>
                </a:cubicBezTo>
                <a:cubicBezTo>
                  <a:pt x="1227495" y="185454"/>
                  <a:pt x="1197846" y="227596"/>
                  <a:pt x="1218798" y="427514"/>
                </a:cubicBezTo>
                <a:cubicBezTo>
                  <a:pt x="1239750" y="627432"/>
                  <a:pt x="1205319" y="720159"/>
                  <a:pt x="1218798" y="890654"/>
                </a:cubicBezTo>
                <a:cubicBezTo>
                  <a:pt x="1005790" y="898143"/>
                  <a:pt x="792468" y="867941"/>
                  <a:pt x="597211" y="890654"/>
                </a:cubicBezTo>
                <a:cubicBezTo>
                  <a:pt x="401954" y="913367"/>
                  <a:pt x="181729" y="891651"/>
                  <a:pt x="0" y="890654"/>
                </a:cubicBezTo>
                <a:cubicBezTo>
                  <a:pt x="16172" y="692612"/>
                  <a:pt x="728" y="558030"/>
                  <a:pt x="0" y="454234"/>
                </a:cubicBezTo>
                <a:cubicBezTo>
                  <a:pt x="-728" y="350438"/>
                  <a:pt x="-2608" y="96042"/>
                  <a:pt x="0" y="0"/>
                </a:cubicBezTo>
                <a:close/>
              </a:path>
              <a:path w="1218798" h="890654" stroke="0" extrusionOk="0">
                <a:moveTo>
                  <a:pt x="0" y="0"/>
                </a:moveTo>
                <a:cubicBezTo>
                  <a:pt x="159584" y="-11482"/>
                  <a:pt x="439891" y="-4687"/>
                  <a:pt x="572835" y="0"/>
                </a:cubicBezTo>
                <a:cubicBezTo>
                  <a:pt x="705779" y="4687"/>
                  <a:pt x="988561" y="-29077"/>
                  <a:pt x="1218798" y="0"/>
                </a:cubicBezTo>
                <a:cubicBezTo>
                  <a:pt x="1219701" y="101027"/>
                  <a:pt x="1210613" y="233028"/>
                  <a:pt x="1218798" y="445327"/>
                </a:cubicBezTo>
                <a:cubicBezTo>
                  <a:pt x="1226983" y="657626"/>
                  <a:pt x="1237966" y="691692"/>
                  <a:pt x="1218798" y="890654"/>
                </a:cubicBezTo>
                <a:cubicBezTo>
                  <a:pt x="1060319" y="873356"/>
                  <a:pt x="820522" y="864698"/>
                  <a:pt x="645963" y="890654"/>
                </a:cubicBezTo>
                <a:cubicBezTo>
                  <a:pt x="471405" y="916610"/>
                  <a:pt x="287508" y="878718"/>
                  <a:pt x="0" y="890654"/>
                </a:cubicBezTo>
                <a:cubicBezTo>
                  <a:pt x="-439" y="722394"/>
                  <a:pt x="-16698" y="566825"/>
                  <a:pt x="0" y="445327"/>
                </a:cubicBezTo>
                <a:cubicBezTo>
                  <a:pt x="16698" y="323829"/>
                  <a:pt x="-4566" y="164822"/>
                  <a:pt x="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KDD PROCEDURE</a:t>
            </a:r>
          </a:p>
        </p:txBody>
      </p:sp>
      <p:cxnSp>
        <p:nvCxnSpPr>
          <p:cNvPr id="102" name="Rechte verbindingslijn met pijl 101">
            <a:extLst>
              <a:ext uri="{FF2B5EF4-FFF2-40B4-BE49-F238E27FC236}">
                <a16:creationId xmlns:a16="http://schemas.microsoft.com/office/drawing/2014/main" id="{720D8F52-48E2-4F03-AE80-CCBB3E8EF714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9245600" y="3055686"/>
            <a:ext cx="889403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" name="Afbeelding 104">
            <a:extLst>
              <a:ext uri="{FF2B5EF4-FFF2-40B4-BE49-F238E27FC236}">
                <a16:creationId xmlns:a16="http://schemas.microsoft.com/office/drawing/2014/main" id="{FF277645-591C-42B7-A73C-0EA4A7ACB0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929" y="567901"/>
            <a:ext cx="996157" cy="1080000"/>
          </a:xfrm>
          <a:prstGeom prst="rect">
            <a:avLst/>
          </a:prstGeom>
        </p:spPr>
      </p:pic>
      <p:cxnSp>
        <p:nvCxnSpPr>
          <p:cNvPr id="106" name="Verbindingslijn: gebogen 105">
            <a:extLst>
              <a:ext uri="{FF2B5EF4-FFF2-40B4-BE49-F238E27FC236}">
                <a16:creationId xmlns:a16="http://schemas.microsoft.com/office/drawing/2014/main" id="{C10D6268-2DBA-48C6-BB70-5734F519E3C8}"/>
              </a:ext>
            </a:extLst>
          </p:cNvPr>
          <p:cNvCxnSpPr>
            <a:cxnSpLocks/>
            <a:stCxn id="101" idx="0"/>
            <a:endCxn id="105" idx="3"/>
          </p:cNvCxnSpPr>
          <p:nvPr/>
        </p:nvCxnSpPr>
        <p:spPr>
          <a:xfrm rot="16200000" flipV="1">
            <a:off x="9327015" y="1192972"/>
            <a:ext cx="1502458" cy="133231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Verbindingslijn: gebogen 108">
            <a:extLst>
              <a:ext uri="{FF2B5EF4-FFF2-40B4-BE49-F238E27FC236}">
                <a16:creationId xmlns:a16="http://schemas.microsoft.com/office/drawing/2014/main" id="{DBE2D5CD-E4A7-4BE7-8FF5-E2C0350412E6}"/>
              </a:ext>
            </a:extLst>
          </p:cNvPr>
          <p:cNvCxnSpPr>
            <a:cxnSpLocks/>
            <a:stCxn id="105" idx="1"/>
            <a:endCxn id="56" idx="0"/>
          </p:cNvCxnSpPr>
          <p:nvPr/>
        </p:nvCxnSpPr>
        <p:spPr>
          <a:xfrm rot="10800000" flipV="1">
            <a:off x="6462331" y="1107901"/>
            <a:ext cx="1953598" cy="164940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Verbindingslijn: gebogen 113">
            <a:extLst>
              <a:ext uri="{FF2B5EF4-FFF2-40B4-BE49-F238E27FC236}">
                <a16:creationId xmlns:a16="http://schemas.microsoft.com/office/drawing/2014/main" id="{76043063-A6CF-4B4B-B7FD-D2A52CDDAA33}"/>
              </a:ext>
            </a:extLst>
          </p:cNvPr>
          <p:cNvCxnSpPr>
            <a:cxnSpLocks/>
          </p:cNvCxnSpPr>
          <p:nvPr/>
        </p:nvCxnSpPr>
        <p:spPr>
          <a:xfrm>
            <a:off x="2268837" y="4041013"/>
            <a:ext cx="3118870" cy="1694776"/>
          </a:xfrm>
          <a:prstGeom prst="bentConnector3">
            <a:avLst>
              <a:gd name="adj1" fmla="val 14574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hthoek 100">
            <a:extLst>
              <a:ext uri="{FF2B5EF4-FFF2-40B4-BE49-F238E27FC236}">
                <a16:creationId xmlns:a16="http://schemas.microsoft.com/office/drawing/2014/main" id="{CB2ED232-5AF0-451D-BCE6-A4171083D75F}"/>
              </a:ext>
            </a:extLst>
          </p:cNvPr>
          <p:cNvSpPr/>
          <p:nvPr/>
        </p:nvSpPr>
        <p:spPr>
          <a:xfrm rot="20700000">
            <a:off x="117753" y="2429190"/>
            <a:ext cx="1781782" cy="890654"/>
          </a:xfrm>
          <a:custGeom>
            <a:avLst/>
            <a:gdLst>
              <a:gd name="connsiteX0" fmla="*/ 0 w 1781782"/>
              <a:gd name="connsiteY0" fmla="*/ 0 h 890654"/>
              <a:gd name="connsiteX1" fmla="*/ 540474 w 1781782"/>
              <a:gd name="connsiteY1" fmla="*/ 0 h 890654"/>
              <a:gd name="connsiteX2" fmla="*/ 1080948 w 1781782"/>
              <a:gd name="connsiteY2" fmla="*/ 0 h 890654"/>
              <a:gd name="connsiteX3" fmla="*/ 1781782 w 1781782"/>
              <a:gd name="connsiteY3" fmla="*/ 0 h 890654"/>
              <a:gd name="connsiteX4" fmla="*/ 1781782 w 1781782"/>
              <a:gd name="connsiteY4" fmla="*/ 454234 h 890654"/>
              <a:gd name="connsiteX5" fmla="*/ 1781782 w 1781782"/>
              <a:gd name="connsiteY5" fmla="*/ 890654 h 890654"/>
              <a:gd name="connsiteX6" fmla="*/ 1152219 w 1781782"/>
              <a:gd name="connsiteY6" fmla="*/ 890654 h 890654"/>
              <a:gd name="connsiteX7" fmla="*/ 558292 w 1781782"/>
              <a:gd name="connsiteY7" fmla="*/ 890654 h 890654"/>
              <a:gd name="connsiteX8" fmla="*/ 0 w 1781782"/>
              <a:gd name="connsiteY8" fmla="*/ 890654 h 890654"/>
              <a:gd name="connsiteX9" fmla="*/ 0 w 1781782"/>
              <a:gd name="connsiteY9" fmla="*/ 454234 h 890654"/>
              <a:gd name="connsiteX10" fmla="*/ 0 w 1781782"/>
              <a:gd name="connsiteY10" fmla="*/ 0 h 8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1782" h="890654" extrusionOk="0">
                <a:moveTo>
                  <a:pt x="0" y="0"/>
                </a:moveTo>
                <a:cubicBezTo>
                  <a:pt x="190307" y="-13181"/>
                  <a:pt x="305916" y="3301"/>
                  <a:pt x="540474" y="0"/>
                </a:cubicBezTo>
                <a:cubicBezTo>
                  <a:pt x="775032" y="-3301"/>
                  <a:pt x="868515" y="22403"/>
                  <a:pt x="1080948" y="0"/>
                </a:cubicBezTo>
                <a:cubicBezTo>
                  <a:pt x="1293381" y="-22403"/>
                  <a:pt x="1599501" y="23842"/>
                  <a:pt x="1781782" y="0"/>
                </a:cubicBezTo>
                <a:cubicBezTo>
                  <a:pt x="1762985" y="222692"/>
                  <a:pt x="1759325" y="324511"/>
                  <a:pt x="1781782" y="454234"/>
                </a:cubicBezTo>
                <a:cubicBezTo>
                  <a:pt x="1804239" y="583957"/>
                  <a:pt x="1796481" y="736756"/>
                  <a:pt x="1781782" y="890654"/>
                </a:cubicBezTo>
                <a:cubicBezTo>
                  <a:pt x="1506545" y="901196"/>
                  <a:pt x="1389473" y="910422"/>
                  <a:pt x="1152219" y="890654"/>
                </a:cubicBezTo>
                <a:cubicBezTo>
                  <a:pt x="914965" y="870886"/>
                  <a:pt x="811541" y="899840"/>
                  <a:pt x="558292" y="890654"/>
                </a:cubicBezTo>
                <a:cubicBezTo>
                  <a:pt x="305043" y="881468"/>
                  <a:pt x="238659" y="886492"/>
                  <a:pt x="0" y="890654"/>
                </a:cubicBezTo>
                <a:cubicBezTo>
                  <a:pt x="-99" y="735838"/>
                  <a:pt x="-101" y="662231"/>
                  <a:pt x="0" y="454234"/>
                </a:cubicBezTo>
                <a:cubicBezTo>
                  <a:pt x="101" y="246237"/>
                  <a:pt x="18108" y="220652"/>
                  <a:pt x="0" y="0"/>
                </a:cubicBezTo>
                <a:close/>
              </a:path>
            </a:pathLst>
          </a:cu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More buildings</a:t>
            </a:r>
          </a:p>
        </p:txBody>
      </p:sp>
      <p:sp>
        <p:nvSpPr>
          <p:cNvPr id="70" name="Rechthoek 100">
            <a:extLst>
              <a:ext uri="{FF2B5EF4-FFF2-40B4-BE49-F238E27FC236}">
                <a16:creationId xmlns:a16="http://schemas.microsoft.com/office/drawing/2014/main" id="{4047606B-CFD6-4CA1-AFFC-324983DDF72B}"/>
              </a:ext>
            </a:extLst>
          </p:cNvPr>
          <p:cNvSpPr/>
          <p:nvPr/>
        </p:nvSpPr>
        <p:spPr>
          <a:xfrm rot="20700000">
            <a:off x="117752" y="4229057"/>
            <a:ext cx="1781782" cy="890654"/>
          </a:xfrm>
          <a:custGeom>
            <a:avLst/>
            <a:gdLst>
              <a:gd name="connsiteX0" fmla="*/ 0 w 1781782"/>
              <a:gd name="connsiteY0" fmla="*/ 0 h 890654"/>
              <a:gd name="connsiteX1" fmla="*/ 540474 w 1781782"/>
              <a:gd name="connsiteY1" fmla="*/ 0 h 890654"/>
              <a:gd name="connsiteX2" fmla="*/ 1080948 w 1781782"/>
              <a:gd name="connsiteY2" fmla="*/ 0 h 890654"/>
              <a:gd name="connsiteX3" fmla="*/ 1781782 w 1781782"/>
              <a:gd name="connsiteY3" fmla="*/ 0 h 890654"/>
              <a:gd name="connsiteX4" fmla="*/ 1781782 w 1781782"/>
              <a:gd name="connsiteY4" fmla="*/ 454234 h 890654"/>
              <a:gd name="connsiteX5" fmla="*/ 1781782 w 1781782"/>
              <a:gd name="connsiteY5" fmla="*/ 890654 h 890654"/>
              <a:gd name="connsiteX6" fmla="*/ 1152219 w 1781782"/>
              <a:gd name="connsiteY6" fmla="*/ 890654 h 890654"/>
              <a:gd name="connsiteX7" fmla="*/ 558292 w 1781782"/>
              <a:gd name="connsiteY7" fmla="*/ 890654 h 890654"/>
              <a:gd name="connsiteX8" fmla="*/ 0 w 1781782"/>
              <a:gd name="connsiteY8" fmla="*/ 890654 h 890654"/>
              <a:gd name="connsiteX9" fmla="*/ 0 w 1781782"/>
              <a:gd name="connsiteY9" fmla="*/ 454234 h 890654"/>
              <a:gd name="connsiteX10" fmla="*/ 0 w 1781782"/>
              <a:gd name="connsiteY10" fmla="*/ 0 h 8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1782" h="890654" extrusionOk="0">
                <a:moveTo>
                  <a:pt x="0" y="0"/>
                </a:moveTo>
                <a:cubicBezTo>
                  <a:pt x="190307" y="-13181"/>
                  <a:pt x="305916" y="3301"/>
                  <a:pt x="540474" y="0"/>
                </a:cubicBezTo>
                <a:cubicBezTo>
                  <a:pt x="775032" y="-3301"/>
                  <a:pt x="868515" y="22403"/>
                  <a:pt x="1080948" y="0"/>
                </a:cubicBezTo>
                <a:cubicBezTo>
                  <a:pt x="1293381" y="-22403"/>
                  <a:pt x="1599501" y="23842"/>
                  <a:pt x="1781782" y="0"/>
                </a:cubicBezTo>
                <a:cubicBezTo>
                  <a:pt x="1762985" y="222692"/>
                  <a:pt x="1759325" y="324511"/>
                  <a:pt x="1781782" y="454234"/>
                </a:cubicBezTo>
                <a:cubicBezTo>
                  <a:pt x="1804239" y="583957"/>
                  <a:pt x="1796481" y="736756"/>
                  <a:pt x="1781782" y="890654"/>
                </a:cubicBezTo>
                <a:cubicBezTo>
                  <a:pt x="1506545" y="901196"/>
                  <a:pt x="1389473" y="910422"/>
                  <a:pt x="1152219" y="890654"/>
                </a:cubicBezTo>
                <a:cubicBezTo>
                  <a:pt x="914965" y="870886"/>
                  <a:pt x="811541" y="899840"/>
                  <a:pt x="558292" y="890654"/>
                </a:cubicBezTo>
                <a:cubicBezTo>
                  <a:pt x="305043" y="881468"/>
                  <a:pt x="238659" y="886492"/>
                  <a:pt x="0" y="890654"/>
                </a:cubicBezTo>
                <a:cubicBezTo>
                  <a:pt x="-99" y="735838"/>
                  <a:pt x="-101" y="662231"/>
                  <a:pt x="0" y="454234"/>
                </a:cubicBezTo>
                <a:cubicBezTo>
                  <a:pt x="101" y="246237"/>
                  <a:pt x="18108" y="220652"/>
                  <a:pt x="0" y="0"/>
                </a:cubicBezTo>
                <a:close/>
              </a:path>
            </a:pathLst>
          </a:cu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More occupants</a:t>
            </a:r>
          </a:p>
        </p:txBody>
      </p:sp>
      <p:sp>
        <p:nvSpPr>
          <p:cNvPr id="71" name="Rechthoek 100">
            <a:extLst>
              <a:ext uri="{FF2B5EF4-FFF2-40B4-BE49-F238E27FC236}">
                <a16:creationId xmlns:a16="http://schemas.microsoft.com/office/drawing/2014/main" id="{9A9C22BE-58F0-4FD7-AAFB-DA5AC4C4FBC8}"/>
              </a:ext>
            </a:extLst>
          </p:cNvPr>
          <p:cNvSpPr/>
          <p:nvPr/>
        </p:nvSpPr>
        <p:spPr>
          <a:xfrm rot="20700000">
            <a:off x="117752" y="5906382"/>
            <a:ext cx="1781782" cy="890654"/>
          </a:xfrm>
          <a:custGeom>
            <a:avLst/>
            <a:gdLst>
              <a:gd name="connsiteX0" fmla="*/ 0 w 1781782"/>
              <a:gd name="connsiteY0" fmla="*/ 0 h 890654"/>
              <a:gd name="connsiteX1" fmla="*/ 540474 w 1781782"/>
              <a:gd name="connsiteY1" fmla="*/ 0 h 890654"/>
              <a:gd name="connsiteX2" fmla="*/ 1080948 w 1781782"/>
              <a:gd name="connsiteY2" fmla="*/ 0 h 890654"/>
              <a:gd name="connsiteX3" fmla="*/ 1781782 w 1781782"/>
              <a:gd name="connsiteY3" fmla="*/ 0 h 890654"/>
              <a:gd name="connsiteX4" fmla="*/ 1781782 w 1781782"/>
              <a:gd name="connsiteY4" fmla="*/ 454234 h 890654"/>
              <a:gd name="connsiteX5" fmla="*/ 1781782 w 1781782"/>
              <a:gd name="connsiteY5" fmla="*/ 890654 h 890654"/>
              <a:gd name="connsiteX6" fmla="*/ 1152219 w 1781782"/>
              <a:gd name="connsiteY6" fmla="*/ 890654 h 890654"/>
              <a:gd name="connsiteX7" fmla="*/ 558292 w 1781782"/>
              <a:gd name="connsiteY7" fmla="*/ 890654 h 890654"/>
              <a:gd name="connsiteX8" fmla="*/ 0 w 1781782"/>
              <a:gd name="connsiteY8" fmla="*/ 890654 h 890654"/>
              <a:gd name="connsiteX9" fmla="*/ 0 w 1781782"/>
              <a:gd name="connsiteY9" fmla="*/ 454234 h 890654"/>
              <a:gd name="connsiteX10" fmla="*/ 0 w 1781782"/>
              <a:gd name="connsiteY10" fmla="*/ 0 h 8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1782" h="890654" extrusionOk="0">
                <a:moveTo>
                  <a:pt x="0" y="0"/>
                </a:moveTo>
                <a:cubicBezTo>
                  <a:pt x="190307" y="-13181"/>
                  <a:pt x="305916" y="3301"/>
                  <a:pt x="540474" y="0"/>
                </a:cubicBezTo>
                <a:cubicBezTo>
                  <a:pt x="775032" y="-3301"/>
                  <a:pt x="868515" y="22403"/>
                  <a:pt x="1080948" y="0"/>
                </a:cubicBezTo>
                <a:cubicBezTo>
                  <a:pt x="1293381" y="-22403"/>
                  <a:pt x="1599501" y="23842"/>
                  <a:pt x="1781782" y="0"/>
                </a:cubicBezTo>
                <a:cubicBezTo>
                  <a:pt x="1762985" y="222692"/>
                  <a:pt x="1759325" y="324511"/>
                  <a:pt x="1781782" y="454234"/>
                </a:cubicBezTo>
                <a:cubicBezTo>
                  <a:pt x="1804239" y="583957"/>
                  <a:pt x="1796481" y="736756"/>
                  <a:pt x="1781782" y="890654"/>
                </a:cubicBezTo>
                <a:cubicBezTo>
                  <a:pt x="1506545" y="901196"/>
                  <a:pt x="1389473" y="910422"/>
                  <a:pt x="1152219" y="890654"/>
                </a:cubicBezTo>
                <a:cubicBezTo>
                  <a:pt x="914965" y="870886"/>
                  <a:pt x="811541" y="899840"/>
                  <a:pt x="558292" y="890654"/>
                </a:cubicBezTo>
                <a:cubicBezTo>
                  <a:pt x="305043" y="881468"/>
                  <a:pt x="238659" y="886492"/>
                  <a:pt x="0" y="890654"/>
                </a:cubicBezTo>
                <a:cubicBezTo>
                  <a:pt x="-99" y="735838"/>
                  <a:pt x="-101" y="662231"/>
                  <a:pt x="0" y="454234"/>
                </a:cubicBezTo>
                <a:cubicBezTo>
                  <a:pt x="101" y="246237"/>
                  <a:pt x="18108" y="220652"/>
                  <a:pt x="0" y="0"/>
                </a:cubicBezTo>
                <a:close/>
              </a:path>
            </a:pathLst>
          </a:cu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More sensors</a:t>
            </a:r>
          </a:p>
        </p:txBody>
      </p:sp>
      <p:sp>
        <p:nvSpPr>
          <p:cNvPr id="72" name="Rechthoek 100">
            <a:extLst>
              <a:ext uri="{FF2B5EF4-FFF2-40B4-BE49-F238E27FC236}">
                <a16:creationId xmlns:a16="http://schemas.microsoft.com/office/drawing/2014/main" id="{7638E712-F783-4D87-81FC-66A157B498C5}"/>
              </a:ext>
            </a:extLst>
          </p:cNvPr>
          <p:cNvSpPr/>
          <p:nvPr/>
        </p:nvSpPr>
        <p:spPr>
          <a:xfrm rot="20700000">
            <a:off x="9573144" y="3302248"/>
            <a:ext cx="1781782" cy="890654"/>
          </a:xfrm>
          <a:custGeom>
            <a:avLst/>
            <a:gdLst>
              <a:gd name="connsiteX0" fmla="*/ 0 w 1781782"/>
              <a:gd name="connsiteY0" fmla="*/ 0 h 890654"/>
              <a:gd name="connsiteX1" fmla="*/ 540474 w 1781782"/>
              <a:gd name="connsiteY1" fmla="*/ 0 h 890654"/>
              <a:gd name="connsiteX2" fmla="*/ 1080948 w 1781782"/>
              <a:gd name="connsiteY2" fmla="*/ 0 h 890654"/>
              <a:gd name="connsiteX3" fmla="*/ 1781782 w 1781782"/>
              <a:gd name="connsiteY3" fmla="*/ 0 h 890654"/>
              <a:gd name="connsiteX4" fmla="*/ 1781782 w 1781782"/>
              <a:gd name="connsiteY4" fmla="*/ 454234 h 890654"/>
              <a:gd name="connsiteX5" fmla="*/ 1781782 w 1781782"/>
              <a:gd name="connsiteY5" fmla="*/ 890654 h 890654"/>
              <a:gd name="connsiteX6" fmla="*/ 1152219 w 1781782"/>
              <a:gd name="connsiteY6" fmla="*/ 890654 h 890654"/>
              <a:gd name="connsiteX7" fmla="*/ 558292 w 1781782"/>
              <a:gd name="connsiteY7" fmla="*/ 890654 h 890654"/>
              <a:gd name="connsiteX8" fmla="*/ 0 w 1781782"/>
              <a:gd name="connsiteY8" fmla="*/ 890654 h 890654"/>
              <a:gd name="connsiteX9" fmla="*/ 0 w 1781782"/>
              <a:gd name="connsiteY9" fmla="*/ 454234 h 890654"/>
              <a:gd name="connsiteX10" fmla="*/ 0 w 1781782"/>
              <a:gd name="connsiteY10" fmla="*/ 0 h 8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1782" h="890654" extrusionOk="0">
                <a:moveTo>
                  <a:pt x="0" y="0"/>
                </a:moveTo>
                <a:cubicBezTo>
                  <a:pt x="190307" y="-13181"/>
                  <a:pt x="305916" y="3301"/>
                  <a:pt x="540474" y="0"/>
                </a:cubicBezTo>
                <a:cubicBezTo>
                  <a:pt x="775032" y="-3301"/>
                  <a:pt x="868515" y="22403"/>
                  <a:pt x="1080948" y="0"/>
                </a:cubicBezTo>
                <a:cubicBezTo>
                  <a:pt x="1293381" y="-22403"/>
                  <a:pt x="1599501" y="23842"/>
                  <a:pt x="1781782" y="0"/>
                </a:cubicBezTo>
                <a:cubicBezTo>
                  <a:pt x="1762985" y="222692"/>
                  <a:pt x="1759325" y="324511"/>
                  <a:pt x="1781782" y="454234"/>
                </a:cubicBezTo>
                <a:cubicBezTo>
                  <a:pt x="1804239" y="583957"/>
                  <a:pt x="1796481" y="736756"/>
                  <a:pt x="1781782" y="890654"/>
                </a:cubicBezTo>
                <a:cubicBezTo>
                  <a:pt x="1506545" y="901196"/>
                  <a:pt x="1389473" y="910422"/>
                  <a:pt x="1152219" y="890654"/>
                </a:cubicBezTo>
                <a:cubicBezTo>
                  <a:pt x="914965" y="870886"/>
                  <a:pt x="811541" y="899840"/>
                  <a:pt x="558292" y="890654"/>
                </a:cubicBezTo>
                <a:cubicBezTo>
                  <a:pt x="305043" y="881468"/>
                  <a:pt x="238659" y="886492"/>
                  <a:pt x="0" y="890654"/>
                </a:cubicBezTo>
                <a:cubicBezTo>
                  <a:pt x="-99" y="735838"/>
                  <a:pt x="-101" y="662231"/>
                  <a:pt x="0" y="454234"/>
                </a:cubicBezTo>
                <a:cubicBezTo>
                  <a:pt x="101" y="246237"/>
                  <a:pt x="18108" y="220652"/>
                  <a:pt x="0" y="0"/>
                </a:cubicBezTo>
                <a:close/>
              </a:path>
            </a:pathLst>
          </a:cu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Machine learning</a:t>
            </a:r>
          </a:p>
        </p:txBody>
      </p:sp>
      <p:sp>
        <p:nvSpPr>
          <p:cNvPr id="74" name="Rechthoek 100">
            <a:extLst>
              <a:ext uri="{FF2B5EF4-FFF2-40B4-BE49-F238E27FC236}">
                <a16:creationId xmlns:a16="http://schemas.microsoft.com/office/drawing/2014/main" id="{4CF4BAD5-B070-4D25-AABC-C6662465A171}"/>
              </a:ext>
            </a:extLst>
          </p:cNvPr>
          <p:cNvSpPr/>
          <p:nvPr/>
        </p:nvSpPr>
        <p:spPr>
          <a:xfrm rot="20700000">
            <a:off x="5598917" y="1665396"/>
            <a:ext cx="1781782" cy="890654"/>
          </a:xfrm>
          <a:custGeom>
            <a:avLst/>
            <a:gdLst>
              <a:gd name="connsiteX0" fmla="*/ 0 w 1781782"/>
              <a:gd name="connsiteY0" fmla="*/ 0 h 890654"/>
              <a:gd name="connsiteX1" fmla="*/ 540474 w 1781782"/>
              <a:gd name="connsiteY1" fmla="*/ 0 h 890654"/>
              <a:gd name="connsiteX2" fmla="*/ 1080948 w 1781782"/>
              <a:gd name="connsiteY2" fmla="*/ 0 h 890654"/>
              <a:gd name="connsiteX3" fmla="*/ 1781782 w 1781782"/>
              <a:gd name="connsiteY3" fmla="*/ 0 h 890654"/>
              <a:gd name="connsiteX4" fmla="*/ 1781782 w 1781782"/>
              <a:gd name="connsiteY4" fmla="*/ 454234 h 890654"/>
              <a:gd name="connsiteX5" fmla="*/ 1781782 w 1781782"/>
              <a:gd name="connsiteY5" fmla="*/ 890654 h 890654"/>
              <a:gd name="connsiteX6" fmla="*/ 1152219 w 1781782"/>
              <a:gd name="connsiteY6" fmla="*/ 890654 h 890654"/>
              <a:gd name="connsiteX7" fmla="*/ 558292 w 1781782"/>
              <a:gd name="connsiteY7" fmla="*/ 890654 h 890654"/>
              <a:gd name="connsiteX8" fmla="*/ 0 w 1781782"/>
              <a:gd name="connsiteY8" fmla="*/ 890654 h 890654"/>
              <a:gd name="connsiteX9" fmla="*/ 0 w 1781782"/>
              <a:gd name="connsiteY9" fmla="*/ 454234 h 890654"/>
              <a:gd name="connsiteX10" fmla="*/ 0 w 1781782"/>
              <a:gd name="connsiteY10" fmla="*/ 0 h 89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1782" h="890654" extrusionOk="0">
                <a:moveTo>
                  <a:pt x="0" y="0"/>
                </a:moveTo>
                <a:cubicBezTo>
                  <a:pt x="190307" y="-13181"/>
                  <a:pt x="305916" y="3301"/>
                  <a:pt x="540474" y="0"/>
                </a:cubicBezTo>
                <a:cubicBezTo>
                  <a:pt x="775032" y="-3301"/>
                  <a:pt x="868515" y="22403"/>
                  <a:pt x="1080948" y="0"/>
                </a:cubicBezTo>
                <a:cubicBezTo>
                  <a:pt x="1293381" y="-22403"/>
                  <a:pt x="1599501" y="23842"/>
                  <a:pt x="1781782" y="0"/>
                </a:cubicBezTo>
                <a:cubicBezTo>
                  <a:pt x="1762985" y="222692"/>
                  <a:pt x="1759325" y="324511"/>
                  <a:pt x="1781782" y="454234"/>
                </a:cubicBezTo>
                <a:cubicBezTo>
                  <a:pt x="1804239" y="583957"/>
                  <a:pt x="1796481" y="736756"/>
                  <a:pt x="1781782" y="890654"/>
                </a:cubicBezTo>
                <a:cubicBezTo>
                  <a:pt x="1506545" y="901196"/>
                  <a:pt x="1389473" y="910422"/>
                  <a:pt x="1152219" y="890654"/>
                </a:cubicBezTo>
                <a:cubicBezTo>
                  <a:pt x="914965" y="870886"/>
                  <a:pt x="811541" y="899840"/>
                  <a:pt x="558292" y="890654"/>
                </a:cubicBezTo>
                <a:cubicBezTo>
                  <a:pt x="305043" y="881468"/>
                  <a:pt x="238659" y="886492"/>
                  <a:pt x="0" y="890654"/>
                </a:cubicBezTo>
                <a:cubicBezTo>
                  <a:pt x="-99" y="735838"/>
                  <a:pt x="-101" y="662231"/>
                  <a:pt x="0" y="454234"/>
                </a:cubicBezTo>
                <a:cubicBezTo>
                  <a:pt x="101" y="246237"/>
                  <a:pt x="18108" y="220652"/>
                  <a:pt x="0" y="0"/>
                </a:cubicBezTo>
                <a:close/>
              </a:path>
            </a:pathLst>
          </a:cu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652181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Segoe Print" panose="02000600000000000000" pitchFamily="2" charset="0"/>
              </a:rPr>
              <a:t>Actuation</a:t>
            </a:r>
          </a:p>
        </p:txBody>
      </p:sp>
    </p:spTree>
    <p:extLst>
      <p:ext uri="{BB962C8B-B14F-4D97-AF65-F5344CB8AC3E}">
        <p14:creationId xmlns:p14="http://schemas.microsoft.com/office/powerpoint/2010/main" val="78824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/>
      <p:bldP spid="71" grpId="0"/>
      <p:bldP spid="72" grpId="0"/>
      <p:bldP spid="7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binnen, tafel, venster, gebouw&#10;&#10;Automatisch gegenereerde beschrijving">
            <a:extLst>
              <a:ext uri="{FF2B5EF4-FFF2-40B4-BE49-F238E27FC236}">
                <a16:creationId xmlns:a16="http://schemas.microsoft.com/office/drawing/2014/main" id="{07F925D8-C6AA-4875-AE7D-14DA41A1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" r="83" b="156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81A3A23F-EC44-4134-B93B-A6BEB413769A}"/>
              </a:ext>
            </a:extLst>
          </p:cNvPr>
          <p:cNvSpPr txBox="1">
            <a:spLocks/>
          </p:cNvSpPr>
          <p:nvPr/>
        </p:nvSpPr>
        <p:spPr>
          <a:xfrm>
            <a:off x="838200" y="1457325"/>
            <a:ext cx="10515600" cy="473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Ontologies</a:t>
            </a:r>
            <a:endParaRPr lang="en-US" sz="18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BOP: 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https://w3id.org/bop</a:t>
            </a:r>
            <a:endParaRPr lang="en-US" sz="1800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OFO: 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https://w3id.org/ofo</a:t>
            </a:r>
            <a:endParaRPr lang="en-US" sz="1800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  <a:p>
            <a:pPr algn="ctr"/>
            <a:endParaRPr lang="en-US" sz="18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Open data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Open smart home: 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https://github.com/AlexDonkers/ofo/tree/main/docs/OpenSmartHome</a:t>
            </a:r>
            <a:endParaRPr lang="en-US" sz="1800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Open flat: 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https://github.com/AlexDonkers/ofo/tree/main/docs/OpenFlat</a:t>
            </a:r>
            <a:endParaRPr lang="en-US" sz="1800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Open family home: 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</a:rPr>
              <a:t>on </a:t>
            </a:r>
            <a:r>
              <a:rPr lang="en-US" sz="1800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github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</a:rPr>
              <a:t> soon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Papers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Real-Time Building Performance Monitoring using Semantic Digital Twins: 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http://ceur-ws.org/Vol-3081/05paper.pdf</a:t>
            </a:r>
            <a:endParaRPr lang="en-US" sz="1800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Knowledge Discovery Approach to Understand Occupant Experience in Cross-Domain Semantic Digital Twins: 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https://linkedbuildingdata.net/ldac2022/files/papers/paper07.pdf</a:t>
            </a:r>
            <a:endParaRPr lang="en-US" sz="1800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Linked Data for Smart Homes: Comparing RDF and Labeled Property Graphs: 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http://ceur-ws.org/Vol-2636/02paper.pdf</a:t>
            </a:r>
            <a:endParaRPr lang="en-US" sz="1800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Creating Occupant-Centered Digital Twins Using the Occupant Feedback Ontology Implemented in a Smartwatch App [under review]: 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http://www.semantic-web-journal.net/system/files/swj3158.pdf</a:t>
            </a:r>
            <a:endParaRPr lang="en-US" sz="1800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Parallel Intelligence in Semantic Digital Twins: An Interactive Decision-Support System for Indoor Comfort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</a:rPr>
              <a:t>: email for pre-print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venir Next LT Pro" panose="020B0504020202020204" pitchFamily="34" charset="0"/>
              </a:rPr>
              <a:t>Automated safety checking in subway construction via semantic web technology and building information modeling [accepted]: </a:t>
            </a:r>
            <a:r>
              <a:rPr lang="en-US" sz="1800" dirty="0">
                <a:solidFill>
                  <a:schemeClr val="accent4"/>
                </a:solidFill>
                <a:latin typeface="Avenir Next LT Pro" panose="020B0504020202020204" pitchFamily="34" charset="0"/>
              </a:rPr>
              <a:t>Automation in Construction, soon online</a:t>
            </a:r>
          </a:p>
          <a:p>
            <a:pPr algn="ctr"/>
            <a:endParaRPr lang="en-US" sz="1800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  <a:p>
            <a:pPr algn="ctr"/>
            <a:endParaRPr lang="en-US" sz="18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5DE0891-E304-4D51-A4F6-1DB98DC2F034}"/>
              </a:ext>
            </a:extLst>
          </p:cNvPr>
          <p:cNvSpPr txBox="1">
            <a:spLocks/>
          </p:cNvSpPr>
          <p:nvPr/>
        </p:nvSpPr>
        <p:spPr>
          <a:xfrm>
            <a:off x="996461" y="6091832"/>
            <a:ext cx="10199076" cy="68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Alex Donkers – PhD Candidate at Eindhoven University of Technology – a.j.a.donkers@tue.nl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Dujuan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Yang,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Bauke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Vries, Nico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Baken</a:t>
            </a:r>
            <a:endParaRPr lang="en-US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F8C6140-4C02-460D-B3F9-C1FA6216154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517" y="6006704"/>
            <a:ext cx="1264565" cy="851296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9CF5C73-7107-4107-ADED-C10B6E3E129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8" y="6148938"/>
            <a:ext cx="2077783" cy="56682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E1CC718-3EEC-46A4-BBC5-1FC49531C80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59" y="6091832"/>
            <a:ext cx="681040" cy="68104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4BE61313-2CC3-42DE-9451-5BC08178E387}"/>
              </a:ext>
            </a:extLst>
          </p:cNvPr>
          <p:cNvSpPr txBox="1">
            <a:spLocks/>
          </p:cNvSpPr>
          <p:nvPr/>
        </p:nvSpPr>
        <p:spPr>
          <a:xfrm rot="21200357">
            <a:off x="106108" y="144860"/>
            <a:ext cx="4410075" cy="1167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chemeClr val="accent4"/>
                </a:solidFill>
                <a:latin typeface="Comic Sans MS" panose="030F0702030302020204" pitchFamily="66" charset="0"/>
              </a:rPr>
              <a:t>Resources!</a:t>
            </a:r>
          </a:p>
        </p:txBody>
      </p:sp>
    </p:spTree>
    <p:extLst>
      <p:ext uri="{BB962C8B-B14F-4D97-AF65-F5344CB8AC3E}">
        <p14:creationId xmlns:p14="http://schemas.microsoft.com/office/powerpoint/2010/main" val="284596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AB571-720A-45B6-8784-98D861CF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How to </a:t>
            </a:r>
            <a:r>
              <a:rPr lang="en-US" dirty="0">
                <a:solidFill>
                  <a:schemeClr val="accent4"/>
                </a:solidFill>
                <a:latin typeface="Georgia" panose="02040502050405020303" pitchFamily="18" charset="0"/>
              </a:rPr>
              <a:t>monitor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building performance?</a:t>
            </a:r>
          </a:p>
        </p:txBody>
      </p:sp>
    </p:spTree>
    <p:extLst>
      <p:ext uri="{BB962C8B-B14F-4D97-AF65-F5344CB8AC3E}">
        <p14:creationId xmlns:p14="http://schemas.microsoft.com/office/powerpoint/2010/main" val="99754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binnen, tafel, venster, gebouw&#10;&#10;Automatisch gegenereerde beschrijving">
            <a:extLst>
              <a:ext uri="{FF2B5EF4-FFF2-40B4-BE49-F238E27FC236}">
                <a16:creationId xmlns:a16="http://schemas.microsoft.com/office/drawing/2014/main" id="{07F925D8-C6AA-4875-AE7D-14DA41A12A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" r="83" b="156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F86BA982-8EA4-4321-84F7-0927A9E4AE51}"/>
              </a:ext>
            </a:extLst>
          </p:cNvPr>
          <p:cNvSpPr txBox="1">
            <a:spLocks/>
          </p:cNvSpPr>
          <p:nvPr/>
        </p:nvSpPr>
        <p:spPr>
          <a:xfrm>
            <a:off x="0" y="3005992"/>
            <a:ext cx="12192000" cy="846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Indoor Environmental Quality</a:t>
            </a:r>
            <a:endParaRPr lang="aa-ET" sz="4800" dirty="0">
              <a:solidFill>
                <a:schemeClr val="bg1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1A12C07-6E5B-4436-AEF2-7DB53FDC284C}"/>
              </a:ext>
            </a:extLst>
          </p:cNvPr>
          <p:cNvSpPr txBox="1">
            <a:spLocks/>
          </p:cNvSpPr>
          <p:nvPr/>
        </p:nvSpPr>
        <p:spPr>
          <a:xfrm>
            <a:off x="973122" y="2155972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Thermal comfort</a:t>
            </a:r>
            <a:endParaRPr lang="aa-ET" sz="2400" b="1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05702E0-E6DF-4FFF-8E07-6F440F6000F8}"/>
              </a:ext>
            </a:extLst>
          </p:cNvPr>
          <p:cNvSpPr txBox="1">
            <a:spLocks/>
          </p:cNvSpPr>
          <p:nvPr/>
        </p:nvSpPr>
        <p:spPr>
          <a:xfrm>
            <a:off x="7481583" y="2150286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Acoustic comfort</a:t>
            </a:r>
            <a:endParaRPr lang="aa-ET" sz="2400" b="1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42B536C-FD68-4667-999B-CF40C7F23E3B}"/>
              </a:ext>
            </a:extLst>
          </p:cNvPr>
          <p:cNvSpPr txBox="1">
            <a:spLocks/>
          </p:cNvSpPr>
          <p:nvPr/>
        </p:nvSpPr>
        <p:spPr>
          <a:xfrm>
            <a:off x="973122" y="4271332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Visual comfort</a:t>
            </a:r>
            <a:endParaRPr lang="aa-ET" sz="2400" b="1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63039DC-CFE0-41A9-A961-E93A6D14E02E}"/>
              </a:ext>
            </a:extLst>
          </p:cNvPr>
          <p:cNvSpPr txBox="1">
            <a:spLocks/>
          </p:cNvSpPr>
          <p:nvPr/>
        </p:nvSpPr>
        <p:spPr>
          <a:xfrm>
            <a:off x="7481583" y="4265646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Air quality</a:t>
            </a:r>
            <a:endParaRPr lang="aa-ET" sz="2400" b="1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375CBD1-C6F7-4C03-8914-7FBF07DF84BA}"/>
              </a:ext>
            </a:extLst>
          </p:cNvPr>
          <p:cNvSpPr txBox="1">
            <a:spLocks/>
          </p:cNvSpPr>
          <p:nvPr/>
        </p:nvSpPr>
        <p:spPr>
          <a:xfrm>
            <a:off x="6184084" y="4809785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Natural ventilation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C7865CF9-4CD9-49AD-A9BB-3A7D6ED59C5E}"/>
              </a:ext>
            </a:extLst>
          </p:cNvPr>
          <p:cNvSpPr txBox="1">
            <a:spLocks/>
          </p:cNvSpPr>
          <p:nvPr/>
        </p:nvSpPr>
        <p:spPr>
          <a:xfrm>
            <a:off x="7116660" y="5371626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CO2 level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C8F2AE7C-6455-40C1-8337-CBF6C7A24313}"/>
              </a:ext>
            </a:extLst>
          </p:cNvPr>
          <p:cNvSpPr txBox="1">
            <a:spLocks/>
          </p:cNvSpPr>
          <p:nvPr/>
        </p:nvSpPr>
        <p:spPr>
          <a:xfrm>
            <a:off x="8721754" y="5067683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Particulate matter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206E63D2-EDBC-41C3-8FCF-12D4DB8439E9}"/>
              </a:ext>
            </a:extLst>
          </p:cNvPr>
          <p:cNvSpPr txBox="1">
            <a:spLocks/>
          </p:cNvSpPr>
          <p:nvPr/>
        </p:nvSpPr>
        <p:spPr>
          <a:xfrm>
            <a:off x="7713677" y="5716922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Mechanical ventilation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72F9DAF3-86C2-4354-99AB-879AABDFCBA9}"/>
              </a:ext>
            </a:extLst>
          </p:cNvPr>
          <p:cNvSpPr txBox="1">
            <a:spLocks/>
          </p:cNvSpPr>
          <p:nvPr/>
        </p:nvSpPr>
        <p:spPr>
          <a:xfrm>
            <a:off x="6719582" y="1716395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Reverberation time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8DF32EA2-5D86-4155-9293-ED12D2357151}"/>
              </a:ext>
            </a:extLst>
          </p:cNvPr>
          <p:cNvSpPr txBox="1">
            <a:spLocks/>
          </p:cNvSpPr>
          <p:nvPr/>
        </p:nvSpPr>
        <p:spPr>
          <a:xfrm>
            <a:off x="8052731" y="723907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Background noise level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B7817F31-6B26-46B2-B2F4-2A50BBE9936B}"/>
              </a:ext>
            </a:extLst>
          </p:cNvPr>
          <p:cNvSpPr txBox="1">
            <a:spLocks/>
          </p:cNvSpPr>
          <p:nvPr/>
        </p:nvSpPr>
        <p:spPr>
          <a:xfrm>
            <a:off x="8101668" y="1251746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Communication privacy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BD1C4672-A65B-499C-9D20-FC8133C65CB0}"/>
              </a:ext>
            </a:extLst>
          </p:cNvPr>
          <p:cNvSpPr txBox="1">
            <a:spLocks/>
          </p:cNvSpPr>
          <p:nvPr/>
        </p:nvSpPr>
        <p:spPr>
          <a:xfrm>
            <a:off x="543188" y="634672"/>
            <a:ext cx="398127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Mean radiant temperature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BAACC9BA-E493-434C-9785-9F1E073AD5B8}"/>
              </a:ext>
            </a:extLst>
          </p:cNvPr>
          <p:cNvSpPr txBox="1">
            <a:spLocks/>
          </p:cNvSpPr>
          <p:nvPr/>
        </p:nvSpPr>
        <p:spPr>
          <a:xfrm>
            <a:off x="1930866" y="1113560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Relative humidity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E108634-F6B9-4DAE-AAA5-6A3ECD7819D4}"/>
              </a:ext>
            </a:extLst>
          </p:cNvPr>
          <p:cNvSpPr txBox="1">
            <a:spLocks/>
          </p:cNvSpPr>
          <p:nvPr/>
        </p:nvSpPr>
        <p:spPr>
          <a:xfrm>
            <a:off x="522214" y="1491994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Surface temperature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CC714E84-82BF-4ADB-B9E7-B141A62A9E64}"/>
              </a:ext>
            </a:extLst>
          </p:cNvPr>
          <p:cNvSpPr txBox="1">
            <a:spLocks/>
          </p:cNvSpPr>
          <p:nvPr/>
        </p:nvSpPr>
        <p:spPr>
          <a:xfrm>
            <a:off x="3147619" y="1675352"/>
            <a:ext cx="3737295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Air velocity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2A112A4-AA24-4A8E-AA60-E733EBFF1358}"/>
              </a:ext>
            </a:extLst>
          </p:cNvPr>
          <p:cNvSpPr txBox="1">
            <a:spLocks/>
          </p:cNvSpPr>
          <p:nvPr/>
        </p:nvSpPr>
        <p:spPr>
          <a:xfrm>
            <a:off x="2658261" y="2689158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Geometry of rooms and elements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BF657337-AF58-45D8-829A-0B47C7E96733}"/>
              </a:ext>
            </a:extLst>
          </p:cNvPr>
          <p:cNvSpPr txBox="1">
            <a:spLocks/>
          </p:cNvSpPr>
          <p:nvPr/>
        </p:nvSpPr>
        <p:spPr>
          <a:xfrm>
            <a:off x="3532813" y="3781400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Building topology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D0C4219-6841-451D-8457-C565EC5332DB}"/>
              </a:ext>
            </a:extLst>
          </p:cNvPr>
          <p:cNvSpPr txBox="1">
            <a:spLocks/>
          </p:cNvSpPr>
          <p:nvPr/>
        </p:nvSpPr>
        <p:spPr>
          <a:xfrm>
            <a:off x="3666338" y="2221012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Weather information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5379CE63-1111-443A-938E-183CD72774A4}"/>
              </a:ext>
            </a:extLst>
          </p:cNvPr>
          <p:cNvSpPr txBox="1">
            <a:spLocks/>
          </p:cNvSpPr>
          <p:nvPr/>
        </p:nvSpPr>
        <p:spPr>
          <a:xfrm>
            <a:off x="3913463" y="6189898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Occupant preferences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68D03A5C-E0D6-4919-8756-35D19F182576}"/>
              </a:ext>
            </a:extLst>
          </p:cNvPr>
          <p:cNvSpPr txBox="1">
            <a:spLocks/>
          </p:cNvSpPr>
          <p:nvPr/>
        </p:nvSpPr>
        <p:spPr>
          <a:xfrm>
            <a:off x="4444941" y="5376861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Activity level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01C17296-3D88-43B9-B807-99E1F9DECDE8}"/>
              </a:ext>
            </a:extLst>
          </p:cNvPr>
          <p:cNvSpPr txBox="1">
            <a:spLocks/>
          </p:cNvSpPr>
          <p:nvPr/>
        </p:nvSpPr>
        <p:spPr>
          <a:xfrm>
            <a:off x="-1141953" y="4747108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Glare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D38FE773-BDA2-400A-9C83-29EE3ACE30D2}"/>
              </a:ext>
            </a:extLst>
          </p:cNvPr>
          <p:cNvSpPr txBox="1">
            <a:spLocks/>
          </p:cNvSpPr>
          <p:nvPr/>
        </p:nvSpPr>
        <p:spPr>
          <a:xfrm>
            <a:off x="625193" y="4918622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Natural light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F1ABFE69-771B-4806-ADE7-7BCF5769CF06}"/>
              </a:ext>
            </a:extLst>
          </p:cNvPr>
          <p:cNvSpPr txBox="1">
            <a:spLocks/>
          </p:cNvSpPr>
          <p:nvPr/>
        </p:nvSpPr>
        <p:spPr>
          <a:xfrm>
            <a:off x="-671994" y="5418804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Artificial light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B975C85F-D1B9-4E38-9E56-87424C0F7766}"/>
              </a:ext>
            </a:extLst>
          </p:cNvPr>
          <p:cNvSpPr txBox="1">
            <a:spLocks/>
          </p:cNvSpPr>
          <p:nvPr/>
        </p:nvSpPr>
        <p:spPr>
          <a:xfrm>
            <a:off x="394866" y="5959090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Visual privacy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E58C171D-E608-47D2-9694-B0198CA4925C}"/>
              </a:ext>
            </a:extLst>
          </p:cNvPr>
          <p:cNvSpPr txBox="1">
            <a:spLocks/>
          </p:cNvSpPr>
          <p:nvPr/>
        </p:nvSpPr>
        <p:spPr>
          <a:xfrm>
            <a:off x="3568292" y="4300389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Sociodemographics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1E35A9CF-0CD4-4E1F-B6B4-57763683E237}"/>
              </a:ext>
            </a:extLst>
          </p:cNvPr>
          <p:cNvSpPr txBox="1">
            <a:spLocks/>
          </p:cNvSpPr>
          <p:nvPr/>
        </p:nvSpPr>
        <p:spPr>
          <a:xfrm>
            <a:off x="2532513" y="5737144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Mood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33D94E09-DCD8-490A-AA94-A369D62514CF}"/>
              </a:ext>
            </a:extLst>
          </p:cNvPr>
          <p:cNvSpPr txBox="1">
            <a:spLocks/>
          </p:cNvSpPr>
          <p:nvPr/>
        </p:nvSpPr>
        <p:spPr>
          <a:xfrm>
            <a:off x="3996133" y="1148917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Clothing level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41ABA91B-66A2-40EF-ABD7-EEC8FCD57248}"/>
              </a:ext>
            </a:extLst>
          </p:cNvPr>
          <p:cNvSpPr txBox="1">
            <a:spLocks/>
          </p:cNvSpPr>
          <p:nvPr/>
        </p:nvSpPr>
        <p:spPr>
          <a:xfrm>
            <a:off x="2833048" y="4836575"/>
            <a:ext cx="5055416" cy="430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cs typeface="Calibri" panose="020F0502020204030204" pitchFamily="34" charset="0"/>
              </a:rPr>
              <a:t>Metabolic rate</a:t>
            </a:r>
            <a:endParaRPr lang="aa-ET" sz="2400" dirty="0">
              <a:solidFill>
                <a:schemeClr val="bg1"/>
              </a:solidFill>
              <a:latin typeface="Avenir Next LT Pro" panose="020B0504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5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1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1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1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1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1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1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1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1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1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1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1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71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81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91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1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11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21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mph" presetSubtype="2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0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2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0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mph" presetSubtype="2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6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0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4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0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4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4" grpId="1"/>
      <p:bldP spid="14" grpId="2"/>
      <p:bldP spid="14" grpId="3"/>
      <p:bldP spid="14" grpId="4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7" grpId="3"/>
      <p:bldP spid="17" grpId="4"/>
      <p:bldP spid="18" grpId="0"/>
      <p:bldP spid="18" grpId="1"/>
      <p:bldP spid="18" grpId="2"/>
      <p:bldP spid="19" grpId="0"/>
      <p:bldP spid="19" grpId="1"/>
      <p:bldP spid="19" grpId="2"/>
      <p:bldP spid="20" grpId="0"/>
      <p:bldP spid="21" grpId="0"/>
      <p:bldP spid="21" grpId="1"/>
      <p:bldP spid="21" grpId="2"/>
      <p:bldP spid="21" grpId="3"/>
      <p:bldP spid="21" grpId="4"/>
      <p:bldP spid="22" grpId="0"/>
      <p:bldP spid="22" grpId="1"/>
      <p:bldP spid="22" grpId="2"/>
      <p:bldP spid="23" grpId="0"/>
      <p:bldP spid="23" grpId="1"/>
      <p:bldP spid="23" grpId="2"/>
      <p:bldP spid="23" grpId="3"/>
      <p:bldP spid="23" grpId="4"/>
      <p:bldP spid="24" grpId="0"/>
      <p:bldP spid="24" grpId="1"/>
      <p:bldP spid="24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8" grpId="1"/>
      <p:bldP spid="28" grpId="2"/>
      <p:bldP spid="29" grpId="0"/>
      <p:bldP spid="29" grpId="1"/>
      <p:bldP spid="30" grpId="0"/>
      <p:bldP spid="30" grpId="1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3" grpId="2"/>
      <p:bldP spid="33" grpId="3"/>
      <p:bldP spid="33" grpId="4"/>
      <p:bldP spid="34" grpId="0"/>
      <p:bldP spid="34" grpId="1"/>
      <p:bldP spid="34" grpId="2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5B743-DA11-462A-BE72-EF26D569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Mean radiant temperature</a:t>
            </a:r>
            <a:endParaRPr lang="x-none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C0D4DBD-626D-4727-A206-27CFE39A3C2A}"/>
                  </a:ext>
                </a:extLst>
              </p:cNvPr>
              <p:cNvSpPr txBox="1"/>
              <p:nvPr/>
            </p:nvSpPr>
            <p:spPr>
              <a:xfrm>
                <a:off x="838200" y="2612092"/>
                <a:ext cx="3570171" cy="2667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𝑚𝑟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𝑟𝑎𝑑𝑖𝑎𝑛𝑡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b="0" dirty="0"/>
              </a:p>
              <a:p>
                <a:endParaRPr lang="x-none" sz="2800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C0D4DBD-626D-4727-A206-27CFE39A3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12092"/>
                <a:ext cx="3570171" cy="2667974"/>
              </a:xfrm>
              <a:prstGeom prst="rect">
                <a:avLst/>
              </a:prstGeom>
              <a:blipFill>
                <a:blip r:embed="rId3"/>
                <a:stretch>
                  <a:fillRect l="-684" r="-10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ep 4">
            <a:extLst>
              <a:ext uri="{FF2B5EF4-FFF2-40B4-BE49-F238E27FC236}">
                <a16:creationId xmlns:a16="http://schemas.microsoft.com/office/drawing/2014/main" id="{BEB69E1E-F051-4C9A-9C82-BA63AD996F78}"/>
              </a:ext>
            </a:extLst>
          </p:cNvPr>
          <p:cNvGrpSpPr/>
          <p:nvPr/>
        </p:nvGrpSpPr>
        <p:grpSpPr>
          <a:xfrm>
            <a:off x="5135718" y="1824008"/>
            <a:ext cx="6218082" cy="4196102"/>
            <a:chOff x="4340261" y="2242600"/>
            <a:chExt cx="3511477" cy="2369624"/>
          </a:xfrm>
        </p:grpSpPr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FD2FDA61-2F21-422D-899B-DABE68B51696}"/>
                </a:ext>
              </a:extLst>
            </p:cNvPr>
            <p:cNvGrpSpPr/>
            <p:nvPr/>
          </p:nvGrpSpPr>
          <p:grpSpPr>
            <a:xfrm>
              <a:off x="4340261" y="2612922"/>
              <a:ext cx="3511477" cy="1632156"/>
              <a:chOff x="2107964" y="2283416"/>
              <a:chExt cx="7041732" cy="3273040"/>
            </a:xfrm>
          </p:grpSpPr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CFF80400-2968-421F-85BC-39EFD8B55961}"/>
                  </a:ext>
                </a:extLst>
              </p:cNvPr>
              <p:cNvSpPr/>
              <p:nvPr/>
            </p:nvSpPr>
            <p:spPr>
              <a:xfrm rot="5400000">
                <a:off x="2231878" y="2159503"/>
                <a:ext cx="3273039" cy="3520867"/>
              </a:xfrm>
              <a:prstGeom prst="trapezoid">
                <a:avLst>
                  <a:gd name="adj" fmla="val 229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 dirty="0"/>
              </a:p>
            </p:txBody>
          </p:sp>
          <p:sp>
            <p:nvSpPr>
              <p:cNvPr id="10" name="Trapezium 9">
                <a:extLst>
                  <a:ext uri="{FF2B5EF4-FFF2-40B4-BE49-F238E27FC236}">
                    <a16:creationId xmlns:a16="http://schemas.microsoft.com/office/drawing/2014/main" id="{0BBAD31D-9706-42DD-9F57-1873011D5449}"/>
                  </a:ext>
                </a:extLst>
              </p:cNvPr>
              <p:cNvSpPr/>
              <p:nvPr/>
            </p:nvSpPr>
            <p:spPr>
              <a:xfrm rot="5400000" flipV="1">
                <a:off x="5752744" y="2159503"/>
                <a:ext cx="3273039" cy="3520865"/>
              </a:xfrm>
              <a:prstGeom prst="trapezoid">
                <a:avLst>
                  <a:gd name="adj" fmla="val 22911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 dirty="0"/>
              </a:p>
            </p:txBody>
          </p:sp>
          <p:sp>
            <p:nvSpPr>
              <p:cNvPr id="11" name="Trapezium 10">
                <a:extLst>
                  <a:ext uri="{FF2B5EF4-FFF2-40B4-BE49-F238E27FC236}">
                    <a16:creationId xmlns:a16="http://schemas.microsoft.com/office/drawing/2014/main" id="{FC53990F-180E-40CE-A85D-C420D100B5DF}"/>
                  </a:ext>
                </a:extLst>
              </p:cNvPr>
              <p:cNvSpPr/>
              <p:nvPr/>
            </p:nvSpPr>
            <p:spPr>
              <a:xfrm rot="5400000" flipV="1">
                <a:off x="6063261" y="3242034"/>
                <a:ext cx="1296203" cy="1355802"/>
              </a:xfrm>
              <a:prstGeom prst="trapezoid">
                <a:avLst>
                  <a:gd name="adj" fmla="val 1409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</p:grpSp>
        <p:sp>
          <p:nvSpPr>
            <p:cNvPr id="7" name="Ruit 6">
              <a:extLst>
                <a:ext uri="{FF2B5EF4-FFF2-40B4-BE49-F238E27FC236}">
                  <a16:creationId xmlns:a16="http://schemas.microsoft.com/office/drawing/2014/main" id="{1C9B942F-809A-414E-A79F-54EA757C6C9F}"/>
                </a:ext>
              </a:extLst>
            </p:cNvPr>
            <p:cNvSpPr/>
            <p:nvPr/>
          </p:nvSpPr>
          <p:spPr>
            <a:xfrm>
              <a:off x="4340261" y="2242600"/>
              <a:ext cx="3511477" cy="746992"/>
            </a:xfrm>
            <a:prstGeom prst="diamond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Ruit 7">
              <a:extLst>
                <a:ext uri="{FF2B5EF4-FFF2-40B4-BE49-F238E27FC236}">
                  <a16:creationId xmlns:a16="http://schemas.microsoft.com/office/drawing/2014/main" id="{A118C11F-CCB3-47B3-9B81-826DD35C65E8}"/>
                </a:ext>
              </a:extLst>
            </p:cNvPr>
            <p:cNvSpPr/>
            <p:nvPr/>
          </p:nvSpPr>
          <p:spPr>
            <a:xfrm rot="10800000">
              <a:off x="4340261" y="3865232"/>
              <a:ext cx="3511477" cy="746992"/>
            </a:xfrm>
            <a:prstGeom prst="diamond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85" name="Groep 84">
            <a:extLst>
              <a:ext uri="{FF2B5EF4-FFF2-40B4-BE49-F238E27FC236}">
                <a16:creationId xmlns:a16="http://schemas.microsoft.com/office/drawing/2014/main" id="{83468837-5474-41BA-942F-AEB5D54B0362}"/>
              </a:ext>
            </a:extLst>
          </p:cNvPr>
          <p:cNvGrpSpPr/>
          <p:nvPr/>
        </p:nvGrpSpPr>
        <p:grpSpPr>
          <a:xfrm>
            <a:off x="6457163" y="3199572"/>
            <a:ext cx="902309" cy="1229107"/>
            <a:chOff x="6457163" y="3199572"/>
            <a:chExt cx="902309" cy="1229107"/>
          </a:xfrm>
        </p:grpSpPr>
        <p:grpSp>
          <p:nvGrpSpPr>
            <p:cNvPr id="36" name="Groep 35">
              <a:extLst>
                <a:ext uri="{FF2B5EF4-FFF2-40B4-BE49-F238E27FC236}">
                  <a16:creationId xmlns:a16="http://schemas.microsoft.com/office/drawing/2014/main" id="{4BE66DEB-66F3-433A-9F20-22476272A48F}"/>
                </a:ext>
              </a:extLst>
            </p:cNvPr>
            <p:cNvGrpSpPr/>
            <p:nvPr/>
          </p:nvGrpSpPr>
          <p:grpSpPr>
            <a:xfrm rot="5400000">
              <a:off x="6518236" y="3587442"/>
              <a:ext cx="1013238" cy="669235"/>
              <a:chOff x="8069192" y="5053317"/>
              <a:chExt cx="1013238" cy="669235"/>
            </a:xfrm>
          </p:grpSpPr>
          <p:cxnSp>
            <p:nvCxnSpPr>
              <p:cNvPr id="33" name="Verbindingslijn: gekromd 32">
                <a:extLst>
                  <a:ext uri="{FF2B5EF4-FFF2-40B4-BE49-F238E27FC236}">
                    <a16:creationId xmlns:a16="http://schemas.microsoft.com/office/drawing/2014/main" id="{5EB09747-98FD-43C2-952A-D740E7129C2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905144" y="5220758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Verbindingslijn: gekromd 33">
                <a:extLst>
                  <a:ext uri="{FF2B5EF4-FFF2-40B4-BE49-F238E27FC236}">
                    <a16:creationId xmlns:a16="http://schemas.microsoft.com/office/drawing/2014/main" id="{41699CDF-5E59-428D-A486-948F232F6AA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42890" y="5220758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Verbindingslijn: gekromd 34">
                <a:extLst>
                  <a:ext uri="{FF2B5EF4-FFF2-40B4-BE49-F238E27FC236}">
                    <a16:creationId xmlns:a16="http://schemas.microsoft.com/office/drawing/2014/main" id="{688BC7E4-3F24-4AA1-AB6E-E5E9AEB5EF1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580636" y="5217365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kstvak 48">
              <a:extLst>
                <a:ext uri="{FF2B5EF4-FFF2-40B4-BE49-F238E27FC236}">
                  <a16:creationId xmlns:a16="http://schemas.microsoft.com/office/drawing/2014/main" id="{F0C41F0F-2E50-45FF-9C5D-08DD9BD70B31}"/>
                </a:ext>
              </a:extLst>
            </p:cNvPr>
            <p:cNvSpPr txBox="1"/>
            <p:nvPr/>
          </p:nvSpPr>
          <p:spPr>
            <a:xfrm>
              <a:off x="6457163" y="3199572"/>
              <a:ext cx="78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T</a:t>
              </a:r>
              <a:r>
                <a:rPr lang="en-US" sz="2000" b="1" baseline="-25000" dirty="0">
                  <a:solidFill>
                    <a:schemeClr val="accent4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s,2</a:t>
              </a:r>
              <a:endParaRPr lang="x-none" sz="2000" b="1" baseline="-25000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88" name="Groep 87">
            <a:extLst>
              <a:ext uri="{FF2B5EF4-FFF2-40B4-BE49-F238E27FC236}">
                <a16:creationId xmlns:a16="http://schemas.microsoft.com/office/drawing/2014/main" id="{BFDF4958-8E96-4331-A551-6FFDD5DC2399}"/>
              </a:ext>
            </a:extLst>
          </p:cNvPr>
          <p:cNvGrpSpPr/>
          <p:nvPr/>
        </p:nvGrpSpPr>
        <p:grpSpPr>
          <a:xfrm>
            <a:off x="7807286" y="2279254"/>
            <a:ext cx="1582198" cy="770115"/>
            <a:chOff x="7807286" y="2279254"/>
            <a:chExt cx="1582198" cy="770115"/>
          </a:xfrm>
        </p:grpSpPr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8118439A-3ECE-44EB-9E3D-A072B3BBDDB5}"/>
                </a:ext>
              </a:extLst>
            </p:cNvPr>
            <p:cNvGrpSpPr/>
            <p:nvPr/>
          </p:nvGrpSpPr>
          <p:grpSpPr>
            <a:xfrm rot="10800000">
              <a:off x="7807286" y="2380134"/>
              <a:ext cx="1013238" cy="669235"/>
              <a:chOff x="8069192" y="5053317"/>
              <a:chExt cx="1013238" cy="669235"/>
            </a:xfrm>
          </p:grpSpPr>
          <p:cxnSp>
            <p:nvCxnSpPr>
              <p:cNvPr id="38" name="Verbindingslijn: gekromd 37">
                <a:extLst>
                  <a:ext uri="{FF2B5EF4-FFF2-40B4-BE49-F238E27FC236}">
                    <a16:creationId xmlns:a16="http://schemas.microsoft.com/office/drawing/2014/main" id="{68F2CD46-E96C-4155-9F2B-0E9B755F6E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905144" y="5220758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Verbindingslijn: gekromd 38">
                <a:extLst>
                  <a:ext uri="{FF2B5EF4-FFF2-40B4-BE49-F238E27FC236}">
                    <a16:creationId xmlns:a16="http://schemas.microsoft.com/office/drawing/2014/main" id="{D929EB44-D9C0-4763-86EB-3E0CAAF89B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42890" y="5220758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Verbindingslijn: gekromd 39">
                <a:extLst>
                  <a:ext uri="{FF2B5EF4-FFF2-40B4-BE49-F238E27FC236}">
                    <a16:creationId xmlns:a16="http://schemas.microsoft.com/office/drawing/2014/main" id="{27C77040-A13D-4421-847F-42BC3857BD4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580636" y="5217365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kstvak 49">
              <a:extLst>
                <a:ext uri="{FF2B5EF4-FFF2-40B4-BE49-F238E27FC236}">
                  <a16:creationId xmlns:a16="http://schemas.microsoft.com/office/drawing/2014/main" id="{D6631211-AF6E-4F12-9990-65259D6681B2}"/>
                </a:ext>
              </a:extLst>
            </p:cNvPr>
            <p:cNvSpPr txBox="1"/>
            <p:nvPr/>
          </p:nvSpPr>
          <p:spPr>
            <a:xfrm>
              <a:off x="8604875" y="2279254"/>
              <a:ext cx="78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T</a:t>
              </a:r>
              <a:r>
                <a:rPr lang="en-US" sz="2000" b="1" baseline="-25000" dirty="0">
                  <a:solidFill>
                    <a:schemeClr val="accent4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s,3</a:t>
              </a:r>
              <a:endParaRPr lang="x-none" sz="2000" b="1" baseline="-25000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84" name="Groep 83">
            <a:extLst>
              <a:ext uri="{FF2B5EF4-FFF2-40B4-BE49-F238E27FC236}">
                <a16:creationId xmlns:a16="http://schemas.microsoft.com/office/drawing/2014/main" id="{7E1954F2-6D09-46CE-8BA6-A076439E331E}"/>
              </a:ext>
            </a:extLst>
          </p:cNvPr>
          <p:cNvGrpSpPr/>
          <p:nvPr/>
        </p:nvGrpSpPr>
        <p:grpSpPr>
          <a:xfrm>
            <a:off x="7666457" y="4900917"/>
            <a:ext cx="1263573" cy="730744"/>
            <a:chOff x="7666457" y="4900917"/>
            <a:chExt cx="1263573" cy="730744"/>
          </a:xfrm>
        </p:grpSpPr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01104EC5-8817-4381-AA63-222289057019}"/>
                </a:ext>
              </a:extLst>
            </p:cNvPr>
            <p:cNvGrpSpPr/>
            <p:nvPr/>
          </p:nvGrpSpPr>
          <p:grpSpPr>
            <a:xfrm>
              <a:off x="7916792" y="4900917"/>
              <a:ext cx="1013238" cy="669235"/>
              <a:chOff x="7916792" y="4900917"/>
              <a:chExt cx="1013238" cy="669235"/>
            </a:xfrm>
          </p:grpSpPr>
          <p:cxnSp>
            <p:nvCxnSpPr>
              <p:cNvPr id="28" name="Verbindingslijn: gekromd 27">
                <a:extLst>
                  <a:ext uri="{FF2B5EF4-FFF2-40B4-BE49-F238E27FC236}">
                    <a16:creationId xmlns:a16="http://schemas.microsoft.com/office/drawing/2014/main" id="{DF7DBDB7-9F89-4C41-B034-D6A60C737DC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752744" y="5068358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Verbindingslijn: gekromd 30">
                <a:extLst>
                  <a:ext uri="{FF2B5EF4-FFF2-40B4-BE49-F238E27FC236}">
                    <a16:creationId xmlns:a16="http://schemas.microsoft.com/office/drawing/2014/main" id="{E6C0E423-D179-4817-85DD-A9E210EA7B8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090490" y="5068358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Verbindingslijn: gekromd 31">
                <a:extLst>
                  <a:ext uri="{FF2B5EF4-FFF2-40B4-BE49-F238E27FC236}">
                    <a16:creationId xmlns:a16="http://schemas.microsoft.com/office/drawing/2014/main" id="{51AEE45F-6AC0-49ED-BDE1-67B27D29E80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428236" y="5064965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C1BB3844-34E1-4D31-9FC7-70389819D489}"/>
                </a:ext>
              </a:extLst>
            </p:cNvPr>
            <p:cNvSpPr txBox="1"/>
            <p:nvPr/>
          </p:nvSpPr>
          <p:spPr>
            <a:xfrm>
              <a:off x="7666457" y="5231551"/>
              <a:ext cx="78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T</a:t>
              </a:r>
              <a:r>
                <a:rPr lang="en-US" sz="2000" b="1" baseline="-25000" dirty="0">
                  <a:solidFill>
                    <a:schemeClr val="accent4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s,1</a:t>
              </a:r>
              <a:endParaRPr lang="x-none" sz="2000" b="1" baseline="-25000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87" name="Groep 86">
            <a:extLst>
              <a:ext uri="{FF2B5EF4-FFF2-40B4-BE49-F238E27FC236}">
                <a16:creationId xmlns:a16="http://schemas.microsoft.com/office/drawing/2014/main" id="{2852BEE0-3C51-469C-910B-89CCD0EF6E49}"/>
              </a:ext>
            </a:extLst>
          </p:cNvPr>
          <p:cNvGrpSpPr/>
          <p:nvPr/>
        </p:nvGrpSpPr>
        <p:grpSpPr>
          <a:xfrm>
            <a:off x="10349948" y="3439461"/>
            <a:ext cx="1171160" cy="1144892"/>
            <a:chOff x="10349948" y="3439461"/>
            <a:chExt cx="1171160" cy="1144892"/>
          </a:xfrm>
        </p:grpSpPr>
        <p:grpSp>
          <p:nvGrpSpPr>
            <p:cNvPr id="41" name="Groep 40">
              <a:extLst>
                <a:ext uri="{FF2B5EF4-FFF2-40B4-BE49-F238E27FC236}">
                  <a16:creationId xmlns:a16="http://schemas.microsoft.com/office/drawing/2014/main" id="{A27C2382-ACC0-42B5-979A-D0CB5638EB10}"/>
                </a:ext>
              </a:extLst>
            </p:cNvPr>
            <p:cNvGrpSpPr/>
            <p:nvPr/>
          </p:nvGrpSpPr>
          <p:grpSpPr>
            <a:xfrm rot="16200000">
              <a:off x="10177947" y="3611462"/>
              <a:ext cx="1013238" cy="669235"/>
              <a:chOff x="8069192" y="5053317"/>
              <a:chExt cx="1013238" cy="669235"/>
            </a:xfrm>
          </p:grpSpPr>
          <p:cxnSp>
            <p:nvCxnSpPr>
              <p:cNvPr id="42" name="Verbindingslijn: gekromd 41">
                <a:extLst>
                  <a:ext uri="{FF2B5EF4-FFF2-40B4-BE49-F238E27FC236}">
                    <a16:creationId xmlns:a16="http://schemas.microsoft.com/office/drawing/2014/main" id="{3EEC448F-050E-4FB8-B303-CD919BB8E3E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905144" y="5220758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Verbindingslijn: gekromd 42">
                <a:extLst>
                  <a:ext uri="{FF2B5EF4-FFF2-40B4-BE49-F238E27FC236}">
                    <a16:creationId xmlns:a16="http://schemas.microsoft.com/office/drawing/2014/main" id="{6AC89A21-6058-4456-AD24-34E71D5BEEB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42890" y="5220758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Verbindingslijn: gekromd 43">
                <a:extLst>
                  <a:ext uri="{FF2B5EF4-FFF2-40B4-BE49-F238E27FC236}">
                    <a16:creationId xmlns:a16="http://schemas.microsoft.com/office/drawing/2014/main" id="{EF10C8CC-A356-403D-8513-73F19F79CA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580636" y="5217365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FCDD84B9-4D85-41D8-AA85-7968BB8AF284}"/>
                </a:ext>
              </a:extLst>
            </p:cNvPr>
            <p:cNvSpPr txBox="1"/>
            <p:nvPr/>
          </p:nvSpPr>
          <p:spPr>
            <a:xfrm>
              <a:off x="10736499" y="4184243"/>
              <a:ext cx="78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T</a:t>
              </a:r>
              <a:r>
                <a:rPr lang="en-US" sz="2000" b="1" baseline="-25000" dirty="0">
                  <a:solidFill>
                    <a:schemeClr val="accent4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s,4</a:t>
              </a:r>
              <a:endParaRPr lang="x-none" sz="2000" b="1" baseline="-25000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86" name="Groep 85">
            <a:extLst>
              <a:ext uri="{FF2B5EF4-FFF2-40B4-BE49-F238E27FC236}">
                <a16:creationId xmlns:a16="http://schemas.microsoft.com/office/drawing/2014/main" id="{41C66C69-3C0C-4071-963A-DD0D1080FDA0}"/>
              </a:ext>
            </a:extLst>
          </p:cNvPr>
          <p:cNvGrpSpPr/>
          <p:nvPr/>
        </p:nvGrpSpPr>
        <p:grpSpPr>
          <a:xfrm>
            <a:off x="8626889" y="3540588"/>
            <a:ext cx="1172390" cy="1112729"/>
            <a:chOff x="8626889" y="3540588"/>
            <a:chExt cx="1172390" cy="1112729"/>
          </a:xfrm>
        </p:grpSpPr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D8D4E32C-284E-4D8B-A6CE-99C7C905EEF1}"/>
                </a:ext>
              </a:extLst>
            </p:cNvPr>
            <p:cNvGrpSpPr/>
            <p:nvPr/>
          </p:nvGrpSpPr>
          <p:grpSpPr>
            <a:xfrm rot="16200000">
              <a:off x="8454888" y="3712589"/>
              <a:ext cx="1013238" cy="669235"/>
              <a:chOff x="8069192" y="5053317"/>
              <a:chExt cx="1013238" cy="669235"/>
            </a:xfrm>
          </p:grpSpPr>
          <p:cxnSp>
            <p:nvCxnSpPr>
              <p:cNvPr id="46" name="Verbindingslijn: gekromd 45">
                <a:extLst>
                  <a:ext uri="{FF2B5EF4-FFF2-40B4-BE49-F238E27FC236}">
                    <a16:creationId xmlns:a16="http://schemas.microsoft.com/office/drawing/2014/main" id="{7A20D8EC-280A-45D3-829E-CAED8FECA63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905144" y="5220758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Verbindingslijn: gekromd 46">
                <a:extLst>
                  <a:ext uri="{FF2B5EF4-FFF2-40B4-BE49-F238E27FC236}">
                    <a16:creationId xmlns:a16="http://schemas.microsoft.com/office/drawing/2014/main" id="{606935E8-1304-4847-AEBF-17FDAD4BC14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42890" y="5220758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Verbindingslijn: gekromd 47">
                <a:extLst>
                  <a:ext uri="{FF2B5EF4-FFF2-40B4-BE49-F238E27FC236}">
                    <a16:creationId xmlns:a16="http://schemas.microsoft.com/office/drawing/2014/main" id="{B8BA3A0D-1339-4ECE-AAA5-B151CBBA654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580636" y="5217365"/>
                <a:ext cx="665842" cy="337746"/>
              </a:xfrm>
              <a:prstGeom prst="curvedConnector3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D94EA6EB-7615-4D07-9394-686598987ED0}"/>
                </a:ext>
              </a:extLst>
            </p:cNvPr>
            <p:cNvSpPr txBox="1"/>
            <p:nvPr/>
          </p:nvSpPr>
          <p:spPr>
            <a:xfrm>
              <a:off x="9014670" y="4253207"/>
              <a:ext cx="78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T</a:t>
              </a:r>
              <a:r>
                <a:rPr lang="en-US" sz="2000" b="1" baseline="-25000" dirty="0">
                  <a:solidFill>
                    <a:schemeClr val="accent4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s,5</a:t>
              </a:r>
              <a:endParaRPr lang="x-none" sz="2000" b="1" baseline="-25000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54" name="Trapezium 53">
            <a:extLst>
              <a:ext uri="{FF2B5EF4-FFF2-40B4-BE49-F238E27FC236}">
                <a16:creationId xmlns:a16="http://schemas.microsoft.com/office/drawing/2014/main" id="{4B915251-FC68-4182-8CE7-9F957AE10136}"/>
              </a:ext>
            </a:extLst>
          </p:cNvPr>
          <p:cNvSpPr/>
          <p:nvPr/>
        </p:nvSpPr>
        <p:spPr>
          <a:xfrm rot="5400000">
            <a:off x="5227946" y="2377761"/>
            <a:ext cx="2911411" cy="3115427"/>
          </a:xfrm>
          <a:custGeom>
            <a:avLst/>
            <a:gdLst>
              <a:gd name="connsiteX0" fmla="*/ 0 w 2911411"/>
              <a:gd name="connsiteY0" fmla="*/ 3115427 h 3115427"/>
              <a:gd name="connsiteX1" fmla="*/ 667033 w 2911411"/>
              <a:gd name="connsiteY1" fmla="*/ 0 h 3115427"/>
              <a:gd name="connsiteX2" fmla="*/ 2244378 w 2911411"/>
              <a:gd name="connsiteY2" fmla="*/ 0 h 3115427"/>
              <a:gd name="connsiteX3" fmla="*/ 2911411 w 2911411"/>
              <a:gd name="connsiteY3" fmla="*/ 3115427 h 3115427"/>
              <a:gd name="connsiteX4" fmla="*/ 0 w 2911411"/>
              <a:gd name="connsiteY4" fmla="*/ 3115427 h 311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411" h="3115427" extrusionOk="0">
                <a:moveTo>
                  <a:pt x="0" y="3115427"/>
                </a:moveTo>
                <a:cubicBezTo>
                  <a:pt x="86373" y="2686873"/>
                  <a:pt x="549022" y="954628"/>
                  <a:pt x="667033" y="0"/>
                </a:cubicBezTo>
                <a:cubicBezTo>
                  <a:pt x="1297767" y="17878"/>
                  <a:pt x="1950034" y="120351"/>
                  <a:pt x="2244378" y="0"/>
                </a:cubicBezTo>
                <a:cubicBezTo>
                  <a:pt x="2513865" y="750827"/>
                  <a:pt x="2794007" y="2603619"/>
                  <a:pt x="2911411" y="3115427"/>
                </a:cubicBezTo>
                <a:cubicBezTo>
                  <a:pt x="2318507" y="2955299"/>
                  <a:pt x="918378" y="3090378"/>
                  <a:pt x="0" y="3115427"/>
                </a:cubicBezTo>
                <a:close/>
              </a:path>
            </a:pathLst>
          </a:custGeom>
          <a:noFill/>
          <a:ln w="19050">
            <a:solidFill>
              <a:schemeClr val="accent4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trapezoid">
                    <a:avLst>
                      <a:gd name="adj" fmla="val 2291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 dirty="0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207BACE9-D3CF-43A4-B59F-F79D8CA43E30}"/>
              </a:ext>
            </a:extLst>
          </p:cNvPr>
          <p:cNvSpPr txBox="1"/>
          <p:nvPr/>
        </p:nvSpPr>
        <p:spPr>
          <a:xfrm>
            <a:off x="5709484" y="3199572"/>
            <a:ext cx="1012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rPr>
              <a:t>A</a:t>
            </a:r>
            <a:r>
              <a:rPr lang="en-US" sz="2000" b="1" baseline="-25000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rPr>
              <a:t>s,2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Avenir Next LT Pro" panose="020B0504020202020204" pitchFamily="34" charset="0"/>
              </a:rPr>
              <a:t> *</a:t>
            </a:r>
            <a:endParaRPr lang="x-none" sz="2000" b="1" baseline="-25000" dirty="0">
              <a:solidFill>
                <a:schemeClr val="accent4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8" name="Trapezium 57">
            <a:extLst>
              <a:ext uri="{FF2B5EF4-FFF2-40B4-BE49-F238E27FC236}">
                <a16:creationId xmlns:a16="http://schemas.microsoft.com/office/drawing/2014/main" id="{033CC4A7-6765-43B2-BF01-EE802F2C9D49}"/>
              </a:ext>
            </a:extLst>
          </p:cNvPr>
          <p:cNvSpPr/>
          <p:nvPr/>
        </p:nvSpPr>
        <p:spPr>
          <a:xfrm rot="16200000" flipV="1">
            <a:off x="10059166" y="3753187"/>
            <a:ext cx="2890201" cy="337745"/>
          </a:xfrm>
          <a:prstGeom prst="trapezoid">
            <a:avLst>
              <a:gd name="adj" fmla="val 2291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 dirty="0"/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3F295DC7-40BD-4BC8-80B0-0D9558E39F8C}"/>
              </a:ext>
            </a:extLst>
          </p:cNvPr>
          <p:cNvSpPr txBox="1"/>
          <p:nvPr/>
        </p:nvSpPr>
        <p:spPr>
          <a:xfrm rot="5400000">
            <a:off x="10706200" y="3676406"/>
            <a:ext cx="220280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</a:rPr>
              <a:t>Thermal transmittance</a:t>
            </a:r>
            <a:endParaRPr lang="x-none" sz="1600" dirty="0">
              <a:latin typeface="Avenir Next LT Pro" panose="020B0504020202020204" pitchFamily="34" charset="0"/>
            </a:endParaRP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2F04FE11-CFD5-4544-BAF7-9BD906463E55}"/>
              </a:ext>
            </a:extLst>
          </p:cNvPr>
          <p:cNvSpPr/>
          <p:nvPr/>
        </p:nvSpPr>
        <p:spPr>
          <a:xfrm>
            <a:off x="10272337" y="372648"/>
            <a:ext cx="881066" cy="881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78" name="Groep 77">
            <a:extLst>
              <a:ext uri="{FF2B5EF4-FFF2-40B4-BE49-F238E27FC236}">
                <a16:creationId xmlns:a16="http://schemas.microsoft.com/office/drawing/2014/main" id="{AD146B42-164C-4313-9F0B-B9BD00805DC6}"/>
              </a:ext>
            </a:extLst>
          </p:cNvPr>
          <p:cNvGrpSpPr/>
          <p:nvPr/>
        </p:nvGrpSpPr>
        <p:grpSpPr>
          <a:xfrm>
            <a:off x="11332549" y="2476959"/>
            <a:ext cx="341885" cy="2890201"/>
            <a:chOff x="11332549" y="2476959"/>
            <a:chExt cx="341885" cy="3077670"/>
          </a:xfrm>
        </p:grpSpPr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0AA8024B-3A59-4E49-A591-BBB74204B392}"/>
                </a:ext>
              </a:extLst>
            </p:cNvPr>
            <p:cNvCxnSpPr/>
            <p:nvPr/>
          </p:nvCxnSpPr>
          <p:spPr>
            <a:xfrm>
              <a:off x="11335394" y="2476959"/>
              <a:ext cx="337745" cy="310691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0A84D4BE-CB7B-4719-8FE4-EBEBE77D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5394" y="2786082"/>
              <a:ext cx="337745" cy="202407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9300AF32-980B-4DA1-83E8-030002CF616F}"/>
                </a:ext>
              </a:extLst>
            </p:cNvPr>
            <p:cNvCxnSpPr/>
            <p:nvPr/>
          </p:nvCxnSpPr>
          <p:spPr>
            <a:xfrm>
              <a:off x="11332549" y="2987830"/>
              <a:ext cx="337745" cy="310691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Rechte verbindingslijn 68">
              <a:extLst>
                <a:ext uri="{FF2B5EF4-FFF2-40B4-BE49-F238E27FC236}">
                  <a16:creationId xmlns:a16="http://schemas.microsoft.com/office/drawing/2014/main" id="{CA35D506-07E3-471A-A9A5-1AC784002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2549" y="3296953"/>
              <a:ext cx="337745" cy="202407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427497A-0713-43EF-9A55-5E44043B875A}"/>
                </a:ext>
              </a:extLst>
            </p:cNvPr>
            <p:cNvCxnSpPr/>
            <p:nvPr/>
          </p:nvCxnSpPr>
          <p:spPr>
            <a:xfrm>
              <a:off x="11335942" y="3504923"/>
              <a:ext cx="337745" cy="310691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0C80B4E0-C832-416D-BFEB-7462A7206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5942" y="3814046"/>
              <a:ext cx="337745" cy="202407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3C13C93C-173B-4BCC-BD23-3E696D88F2F1}"/>
                </a:ext>
              </a:extLst>
            </p:cNvPr>
            <p:cNvCxnSpPr/>
            <p:nvPr/>
          </p:nvCxnSpPr>
          <p:spPr>
            <a:xfrm>
              <a:off x="11333097" y="4015794"/>
              <a:ext cx="337745" cy="310691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28F57834-BAF4-466C-B988-A061FC64E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3097" y="4324917"/>
              <a:ext cx="337745" cy="202407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48056534-4E14-4670-BD2E-FBCBCCC730E0}"/>
                </a:ext>
              </a:extLst>
            </p:cNvPr>
            <p:cNvCxnSpPr/>
            <p:nvPr/>
          </p:nvCxnSpPr>
          <p:spPr>
            <a:xfrm>
              <a:off x="11336689" y="4532228"/>
              <a:ext cx="337745" cy="310691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F8BF6A1A-B091-48EA-9A2E-9D80CCAA5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6689" y="4841351"/>
              <a:ext cx="337745" cy="202407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Rechte verbindingslijn 75">
              <a:extLst>
                <a:ext uri="{FF2B5EF4-FFF2-40B4-BE49-F238E27FC236}">
                  <a16:creationId xmlns:a16="http://schemas.microsoft.com/office/drawing/2014/main" id="{792B4DDD-73F6-414E-8E41-D9B38F2042FB}"/>
                </a:ext>
              </a:extLst>
            </p:cNvPr>
            <p:cNvCxnSpPr/>
            <p:nvPr/>
          </p:nvCxnSpPr>
          <p:spPr>
            <a:xfrm>
              <a:off x="11333844" y="5043099"/>
              <a:ext cx="337745" cy="310691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3DAAA1FA-EE65-4BD7-A68B-6F6451841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3844" y="5352222"/>
              <a:ext cx="337745" cy="202407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Tekstvak 78">
            <a:extLst>
              <a:ext uri="{FF2B5EF4-FFF2-40B4-BE49-F238E27FC236}">
                <a16:creationId xmlns:a16="http://schemas.microsoft.com/office/drawing/2014/main" id="{BB5BA240-212C-4B5C-8C8C-D867BAFFC461}"/>
              </a:ext>
            </a:extLst>
          </p:cNvPr>
          <p:cNvSpPr txBox="1"/>
          <p:nvPr/>
        </p:nvSpPr>
        <p:spPr>
          <a:xfrm>
            <a:off x="4319014" y="5591360"/>
            <a:ext cx="30370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</a:rPr>
              <a:t>Indoor air temperature</a:t>
            </a:r>
          </a:p>
          <a:p>
            <a:r>
              <a:rPr lang="en-US" sz="1600" dirty="0">
                <a:latin typeface="Avenir Next LT Pro" panose="020B0504020202020204" pitchFamily="34" charset="0"/>
              </a:rPr>
              <a:t>Indoor air velocity</a:t>
            </a:r>
          </a:p>
          <a:p>
            <a:r>
              <a:rPr lang="en-US" sz="1600" dirty="0">
                <a:latin typeface="Avenir Next LT Pro" panose="020B0504020202020204" pitchFamily="34" charset="0"/>
              </a:rPr>
              <a:t>Indoor heat transfer coefficient</a:t>
            </a:r>
            <a:endParaRPr lang="x-none" sz="1600" dirty="0">
              <a:latin typeface="Avenir Next LT Pro" panose="020B0504020202020204" pitchFamily="34" charset="0"/>
            </a:endParaRPr>
          </a:p>
        </p:txBody>
      </p:sp>
      <p:sp>
        <p:nvSpPr>
          <p:cNvPr id="80" name="Wolk 79">
            <a:extLst>
              <a:ext uri="{FF2B5EF4-FFF2-40B4-BE49-F238E27FC236}">
                <a16:creationId xmlns:a16="http://schemas.microsoft.com/office/drawing/2014/main" id="{DE002056-3637-456F-91F1-461F7C8ABB10}"/>
              </a:ext>
            </a:extLst>
          </p:cNvPr>
          <p:cNvSpPr/>
          <p:nvPr/>
        </p:nvSpPr>
        <p:spPr>
          <a:xfrm>
            <a:off x="10519995" y="742841"/>
            <a:ext cx="1314076" cy="719037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3B665056-9448-4109-B77A-F8A5F69B2735}"/>
              </a:ext>
            </a:extLst>
          </p:cNvPr>
          <p:cNvSpPr txBox="1"/>
          <p:nvPr/>
        </p:nvSpPr>
        <p:spPr>
          <a:xfrm>
            <a:off x="9389484" y="5887859"/>
            <a:ext cx="30370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</a:rPr>
              <a:t>Outdoor air temperature</a:t>
            </a:r>
          </a:p>
          <a:p>
            <a:r>
              <a:rPr lang="en-US" sz="1600" dirty="0">
                <a:latin typeface="Avenir Next LT Pro" panose="020B0504020202020204" pitchFamily="34" charset="0"/>
              </a:rPr>
              <a:t>Outdoor air velocity</a:t>
            </a:r>
          </a:p>
          <a:p>
            <a:r>
              <a:rPr lang="en-US" sz="1600" dirty="0">
                <a:latin typeface="Avenir Next LT Pro" panose="020B0504020202020204" pitchFamily="34" charset="0"/>
              </a:rPr>
              <a:t>Outdoor relative humidity</a:t>
            </a:r>
            <a:endParaRPr lang="x-none" sz="1600" dirty="0">
              <a:latin typeface="Avenir Next LT Pro" panose="020B0504020202020204" pitchFamily="34" charset="0"/>
            </a:endParaRP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19E722BC-1E77-441D-9A22-2347065D4175}"/>
              </a:ext>
            </a:extLst>
          </p:cNvPr>
          <p:cNvSpPr txBox="1"/>
          <p:nvPr/>
        </p:nvSpPr>
        <p:spPr>
          <a:xfrm>
            <a:off x="8831416" y="622627"/>
            <a:ext cx="303706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</a:rPr>
              <a:t>Sun intensity</a:t>
            </a:r>
          </a:p>
          <a:p>
            <a:r>
              <a:rPr lang="en-US" sz="1600" dirty="0">
                <a:latin typeface="Avenir Next LT Pro" panose="020B0504020202020204" pitchFamily="34" charset="0"/>
              </a:rPr>
              <a:t>Sun azimuth</a:t>
            </a:r>
          </a:p>
          <a:p>
            <a:r>
              <a:rPr lang="en-US" sz="1600" dirty="0">
                <a:latin typeface="Avenir Next LT Pro" panose="020B0504020202020204" pitchFamily="34" charset="0"/>
              </a:rPr>
              <a:t>Height of the sun</a:t>
            </a:r>
          </a:p>
          <a:p>
            <a:r>
              <a:rPr lang="en-US" sz="1600" dirty="0">
                <a:latin typeface="Avenir Next LT Pro" panose="020B0504020202020204" pitchFamily="34" charset="0"/>
              </a:rPr>
              <a:t>Surface tilt</a:t>
            </a:r>
          </a:p>
          <a:p>
            <a:r>
              <a:rPr lang="en-US" sz="1600" dirty="0">
                <a:latin typeface="Avenir Next LT Pro" panose="020B0504020202020204" pitchFamily="34" charset="0"/>
              </a:rPr>
              <a:t>Surface azimuth</a:t>
            </a:r>
            <a:endParaRPr lang="x-none" sz="16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8" grpId="0" animBg="1"/>
      <p:bldP spid="56" grpId="0"/>
      <p:bldP spid="59" grpId="0" animBg="1"/>
      <p:bldP spid="79" grpId="0"/>
      <p:bldP spid="80" grpId="0" animBg="1"/>
      <p:bldP spid="81" grpId="0"/>
      <p:bldP spid="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F882DC2-106C-4C59-B2BA-0CA0754BD2DD}"/>
              </a:ext>
            </a:extLst>
          </p:cNvPr>
          <p:cNvSpPr/>
          <p:nvPr/>
        </p:nvSpPr>
        <p:spPr>
          <a:xfrm>
            <a:off x="952500" y="1027907"/>
            <a:ext cx="5143500" cy="1325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TOPOLOGY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Rooms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Elements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How they relate to each other</a:t>
            </a:r>
            <a:endParaRPr lang="x-none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1396895-7353-4EB7-B10A-2B14C6D705EF}"/>
              </a:ext>
            </a:extLst>
          </p:cNvPr>
          <p:cNvSpPr/>
          <p:nvPr/>
        </p:nvSpPr>
        <p:spPr>
          <a:xfrm>
            <a:off x="952500" y="2766219"/>
            <a:ext cx="5143500" cy="1325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STATIC PROPERTIES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Geometry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Material characteristics</a:t>
            </a:r>
            <a:endParaRPr lang="x-none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9A5C163-CC29-4DBD-8DC4-ED3552AE8F19}"/>
              </a:ext>
            </a:extLst>
          </p:cNvPr>
          <p:cNvSpPr/>
          <p:nvPr/>
        </p:nvSpPr>
        <p:spPr>
          <a:xfrm>
            <a:off x="952500" y="4504532"/>
            <a:ext cx="5143500" cy="1325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DYNAMIC PROPERTIES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Sensor data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Weather data</a:t>
            </a:r>
            <a:endParaRPr lang="x-none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Linkeraccolade 8">
            <a:extLst>
              <a:ext uri="{FF2B5EF4-FFF2-40B4-BE49-F238E27FC236}">
                <a16:creationId xmlns:a16="http://schemas.microsoft.com/office/drawing/2014/main" id="{42F4DE09-57FD-44A3-933B-585142D7A525}"/>
              </a:ext>
            </a:extLst>
          </p:cNvPr>
          <p:cNvSpPr/>
          <p:nvPr/>
        </p:nvSpPr>
        <p:spPr>
          <a:xfrm flipH="1">
            <a:off x="6096000" y="1027906"/>
            <a:ext cx="533400" cy="4802187"/>
          </a:xfrm>
          <a:custGeom>
            <a:avLst/>
            <a:gdLst>
              <a:gd name="connsiteX0" fmla="*/ 533400 w 533400"/>
              <a:gd name="connsiteY0" fmla="*/ 4802187 h 4802187"/>
              <a:gd name="connsiteX1" fmla="*/ 266700 w 533400"/>
              <a:gd name="connsiteY1" fmla="*/ 4237039 h 4802187"/>
              <a:gd name="connsiteX2" fmla="*/ 266700 w 533400"/>
              <a:gd name="connsiteY2" fmla="*/ 2966241 h 4802187"/>
              <a:gd name="connsiteX3" fmla="*/ 0 w 533400"/>
              <a:gd name="connsiteY3" fmla="*/ 2401093 h 4802187"/>
              <a:gd name="connsiteX4" fmla="*/ 266700 w 533400"/>
              <a:gd name="connsiteY4" fmla="*/ 1835945 h 4802187"/>
              <a:gd name="connsiteX5" fmla="*/ 266700 w 533400"/>
              <a:gd name="connsiteY5" fmla="*/ 565148 h 4802187"/>
              <a:gd name="connsiteX6" fmla="*/ 533400 w 533400"/>
              <a:gd name="connsiteY6" fmla="*/ 0 h 4802187"/>
              <a:gd name="connsiteX7" fmla="*/ 533400 w 533400"/>
              <a:gd name="connsiteY7" fmla="*/ 4802187 h 4802187"/>
              <a:gd name="connsiteX0" fmla="*/ 533400 w 533400"/>
              <a:gd name="connsiteY0" fmla="*/ 4802187 h 4802187"/>
              <a:gd name="connsiteX1" fmla="*/ 266700 w 533400"/>
              <a:gd name="connsiteY1" fmla="*/ 4237039 h 4802187"/>
              <a:gd name="connsiteX2" fmla="*/ 266700 w 533400"/>
              <a:gd name="connsiteY2" fmla="*/ 2966241 h 4802187"/>
              <a:gd name="connsiteX3" fmla="*/ 0 w 533400"/>
              <a:gd name="connsiteY3" fmla="*/ 2401093 h 4802187"/>
              <a:gd name="connsiteX4" fmla="*/ 266700 w 533400"/>
              <a:gd name="connsiteY4" fmla="*/ 1835945 h 4802187"/>
              <a:gd name="connsiteX5" fmla="*/ 266700 w 533400"/>
              <a:gd name="connsiteY5" fmla="*/ 565148 h 4802187"/>
              <a:gd name="connsiteX6" fmla="*/ 533400 w 533400"/>
              <a:gd name="connsiteY6" fmla="*/ 0 h 480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4802187" stroke="0" extrusionOk="0">
                <a:moveTo>
                  <a:pt x="533400" y="4802187"/>
                </a:moveTo>
                <a:cubicBezTo>
                  <a:pt x="401333" y="4816578"/>
                  <a:pt x="255775" y="4566262"/>
                  <a:pt x="266700" y="4237039"/>
                </a:cubicBezTo>
                <a:cubicBezTo>
                  <a:pt x="183889" y="4108049"/>
                  <a:pt x="257608" y="3514720"/>
                  <a:pt x="266700" y="2966241"/>
                </a:cubicBezTo>
                <a:cubicBezTo>
                  <a:pt x="277074" y="2640042"/>
                  <a:pt x="122178" y="2403031"/>
                  <a:pt x="0" y="2401093"/>
                </a:cubicBezTo>
                <a:cubicBezTo>
                  <a:pt x="148649" y="2405962"/>
                  <a:pt x="263156" y="2126157"/>
                  <a:pt x="266700" y="1835945"/>
                </a:cubicBezTo>
                <a:cubicBezTo>
                  <a:pt x="238951" y="1331419"/>
                  <a:pt x="372284" y="1162577"/>
                  <a:pt x="266700" y="565148"/>
                </a:cubicBezTo>
                <a:cubicBezTo>
                  <a:pt x="285502" y="253947"/>
                  <a:pt x="386728" y="-3259"/>
                  <a:pt x="533400" y="0"/>
                </a:cubicBezTo>
                <a:cubicBezTo>
                  <a:pt x="386628" y="2370105"/>
                  <a:pt x="668059" y="3098007"/>
                  <a:pt x="533400" y="4802187"/>
                </a:cubicBezTo>
                <a:close/>
              </a:path>
              <a:path w="533400" h="4802187" fill="none" extrusionOk="0">
                <a:moveTo>
                  <a:pt x="533400" y="4802187"/>
                </a:moveTo>
                <a:cubicBezTo>
                  <a:pt x="394004" y="4800547"/>
                  <a:pt x="261395" y="4548023"/>
                  <a:pt x="266700" y="4237039"/>
                </a:cubicBezTo>
                <a:cubicBezTo>
                  <a:pt x="190255" y="3969253"/>
                  <a:pt x="285975" y="3348384"/>
                  <a:pt x="266700" y="2966241"/>
                </a:cubicBezTo>
                <a:cubicBezTo>
                  <a:pt x="267090" y="2669659"/>
                  <a:pt x="152517" y="2378019"/>
                  <a:pt x="0" y="2401093"/>
                </a:cubicBezTo>
                <a:cubicBezTo>
                  <a:pt x="164189" y="2382334"/>
                  <a:pt x="234270" y="2192250"/>
                  <a:pt x="266700" y="1835945"/>
                </a:cubicBezTo>
                <a:cubicBezTo>
                  <a:pt x="249232" y="1347151"/>
                  <a:pt x="354714" y="894238"/>
                  <a:pt x="266700" y="565148"/>
                </a:cubicBezTo>
                <a:cubicBezTo>
                  <a:pt x="247936" y="270276"/>
                  <a:pt x="384835" y="-10769"/>
                  <a:pt x="533400" y="0"/>
                </a:cubicBezTo>
              </a:path>
              <a:path w="533400" h="4802187" fill="none" stroke="0" extrusionOk="0">
                <a:moveTo>
                  <a:pt x="533400" y="4802187"/>
                </a:moveTo>
                <a:cubicBezTo>
                  <a:pt x="383629" y="4855738"/>
                  <a:pt x="226325" y="4533534"/>
                  <a:pt x="266700" y="4237039"/>
                </a:cubicBezTo>
                <a:cubicBezTo>
                  <a:pt x="328614" y="4106755"/>
                  <a:pt x="343940" y="3535280"/>
                  <a:pt x="266700" y="2966241"/>
                </a:cubicBezTo>
                <a:cubicBezTo>
                  <a:pt x="286289" y="2633389"/>
                  <a:pt x="159902" y="2393042"/>
                  <a:pt x="0" y="2401093"/>
                </a:cubicBezTo>
                <a:cubicBezTo>
                  <a:pt x="102444" y="2427663"/>
                  <a:pt x="261390" y="2167115"/>
                  <a:pt x="266700" y="1835945"/>
                </a:cubicBezTo>
                <a:cubicBezTo>
                  <a:pt x="340735" y="1260456"/>
                  <a:pt x="159142" y="1026494"/>
                  <a:pt x="266700" y="565148"/>
                </a:cubicBezTo>
                <a:cubicBezTo>
                  <a:pt x="269821" y="252195"/>
                  <a:pt x="401549" y="12595"/>
                  <a:pt x="533400" y="0"/>
                </a:cubicBezTo>
              </a:path>
            </a:pathLst>
          </a:custGeom>
          <a:ln w="381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694167881">
                  <a:prstGeom prst="leftBrace">
                    <a:avLst>
                      <a:gd name="adj1" fmla="val 105952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410FF48-8442-47B4-8084-D85D73882C0B}"/>
              </a:ext>
            </a:extLst>
          </p:cNvPr>
          <p:cNvSpPr txBox="1">
            <a:spLocks/>
          </p:cNvSpPr>
          <p:nvPr/>
        </p:nvSpPr>
        <p:spPr>
          <a:xfrm>
            <a:off x="7476671" y="1690687"/>
            <a:ext cx="37628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eorgia" panose="02040502050405020303" pitchFamily="18" charset="0"/>
              </a:rPr>
              <a:t>Challenge</a:t>
            </a:r>
            <a:endParaRPr lang="x-none" dirty="0">
              <a:latin typeface="Georgia" panose="02040502050405020303" pitchFamily="18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72B16F04-CB2C-440C-8079-B317FFB07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6671" y="3151187"/>
            <a:ext cx="3762829" cy="22417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 LT Pro" panose="020B0504020202020204" pitchFamily="34" charset="0"/>
              </a:rPr>
              <a:t>Integrate the heterogeneous information related to building performance assessments.</a:t>
            </a:r>
            <a:endParaRPr lang="x-none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4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3095</Words>
  <Application>Microsoft Office PowerPoint</Application>
  <PresentationFormat>Breedbeeld</PresentationFormat>
  <Paragraphs>674</Paragraphs>
  <Slides>53</Slides>
  <Notes>27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53</vt:i4>
      </vt:variant>
    </vt:vector>
  </HeadingPairs>
  <TitlesOfParts>
    <vt:vector size="66" baseType="lpstr">
      <vt:lpstr>Arial</vt:lpstr>
      <vt:lpstr>Avenir Next LT Pro</vt:lpstr>
      <vt:lpstr>Calibri</vt:lpstr>
      <vt:lpstr>Calibri Light</vt:lpstr>
      <vt:lpstr>Cambria Math</vt:lpstr>
      <vt:lpstr>CircularStd-Bold</vt:lpstr>
      <vt:lpstr>Comic Sans MS</vt:lpstr>
      <vt:lpstr>Consolas</vt:lpstr>
      <vt:lpstr>Courier New</vt:lpstr>
      <vt:lpstr>Georgia</vt:lpstr>
      <vt:lpstr>Segoe Print</vt:lpstr>
      <vt:lpstr>Times New Roman</vt:lpstr>
      <vt:lpstr>Office Theme</vt:lpstr>
      <vt:lpstr>PowerPoint-presentatie</vt:lpstr>
      <vt:lpstr>PowerPoint-presentatie</vt:lpstr>
      <vt:lpstr>PowerPoint-presentatie</vt:lpstr>
      <vt:lpstr>PowerPoint-presentatie</vt:lpstr>
      <vt:lpstr>While buildings should be designed for their occupants, many buildings fail to satisfy their expectations. </vt:lpstr>
      <vt:lpstr>How to monitor building performance?</vt:lpstr>
      <vt:lpstr>PowerPoint-presentatie</vt:lpstr>
      <vt:lpstr>Mean radiant temperature</vt:lpstr>
      <vt:lpstr>PowerPoint-presentatie</vt:lpstr>
      <vt:lpstr>Building Topology Ontology (BOT)</vt:lpstr>
      <vt:lpstr>Approaches to describe property values</vt:lpstr>
      <vt:lpstr>Static and dynamic properties</vt:lpstr>
      <vt:lpstr>Properties: four levels of detail</vt:lpstr>
      <vt:lpstr>Building Performance Ontology (BOP)</vt:lpstr>
      <vt:lpstr>PowerPoint-presentatie</vt:lpstr>
      <vt:lpstr>GEOMETRY GraphDB </vt:lpstr>
      <vt:lpstr>TEMPERATURE GraphDB </vt:lpstr>
      <vt:lpstr>TEMPERATURE InfluxDB </vt:lpstr>
      <vt:lpstr>Results: PMV and PPD</vt:lpstr>
      <vt:lpstr>Results: PMV and PPD improvements</vt:lpstr>
      <vt:lpstr>How to integrate the occupant?</vt:lpstr>
      <vt:lpstr>Mintal</vt:lpstr>
      <vt:lpstr>PowerPoint-presentatie</vt:lpstr>
      <vt:lpstr>Mintal resulting data structure</vt:lpstr>
      <vt:lpstr>Occupant Feedback Ontology (OFO)</vt:lpstr>
      <vt:lpstr>Querying with OFO</vt:lpstr>
      <vt:lpstr>Querying with OFO</vt:lpstr>
      <vt:lpstr>Querying with OFO</vt:lpstr>
      <vt:lpstr>Querying with OFO</vt:lpstr>
      <vt:lpstr>Querying with OFO</vt:lpstr>
      <vt:lpstr>Querying with OFO</vt:lpstr>
      <vt:lpstr>Property chains</vt:lpstr>
      <vt:lpstr>Integrating feedback and LBD</vt:lpstr>
      <vt:lpstr>What can it do?</vt:lpstr>
      <vt:lpstr>What can it do?</vt:lpstr>
      <vt:lpstr>How to create parallel intelligence?</vt:lpstr>
      <vt:lpstr>Process</vt:lpstr>
      <vt:lpstr>Case study 1</vt:lpstr>
      <vt:lpstr>Case study 1: Comparing IEQ performance</vt:lpstr>
      <vt:lpstr>Case study 1: Individual thermal comfort</vt:lpstr>
      <vt:lpstr>Case study 1: Individual visual comfort</vt:lpstr>
      <vt:lpstr>Case study 1: Knowledge integration</vt:lpstr>
      <vt:lpstr>Case study 2</vt:lpstr>
      <vt:lpstr>Case study 2: The interactive dashboard</vt:lpstr>
      <vt:lpstr>Case study 2: Equation</vt:lpstr>
      <vt:lpstr>Case study 2: Results</vt:lpstr>
      <vt:lpstr>Case study 2: Results</vt:lpstr>
      <vt:lpstr>Case study 2: Personal preference models</vt:lpstr>
      <vt:lpstr>Current work</vt:lpstr>
      <vt:lpstr>PowerPoint-presentatie</vt:lpstr>
      <vt:lpstr>PowerPoint-presentatie</vt:lpstr>
      <vt:lpstr>Next up</vt:lpstr>
      <vt:lpstr>PowerPoint-presentatie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Donkers, A.J.A.</dc:creator>
  <cp:lastModifiedBy>Donkers, Alex</cp:lastModifiedBy>
  <cp:revision>21</cp:revision>
  <dcterms:created xsi:type="dcterms:W3CDTF">2022-06-24T11:46:39Z</dcterms:created>
  <dcterms:modified xsi:type="dcterms:W3CDTF">2022-07-01T09:31:50Z</dcterms:modified>
</cp:coreProperties>
</file>